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53"/>
  </p:notesMasterIdLst>
  <p:handoutMasterIdLst>
    <p:handoutMasterId r:id="rId54"/>
  </p:handoutMasterIdLst>
  <p:sldIdLst>
    <p:sldId id="385" r:id="rId2"/>
    <p:sldId id="257" r:id="rId3"/>
    <p:sldId id="258" r:id="rId4"/>
    <p:sldId id="370" r:id="rId5"/>
    <p:sldId id="371" r:id="rId6"/>
    <p:sldId id="362" r:id="rId7"/>
    <p:sldId id="367" r:id="rId8"/>
    <p:sldId id="364" r:id="rId9"/>
    <p:sldId id="368" r:id="rId10"/>
    <p:sldId id="365" r:id="rId11"/>
    <p:sldId id="369" r:id="rId12"/>
    <p:sldId id="418" r:id="rId13"/>
    <p:sldId id="372" r:id="rId14"/>
    <p:sldId id="386" r:id="rId15"/>
    <p:sldId id="387" r:id="rId16"/>
    <p:sldId id="388" r:id="rId17"/>
    <p:sldId id="389" r:id="rId18"/>
    <p:sldId id="390" r:id="rId19"/>
    <p:sldId id="391" r:id="rId20"/>
    <p:sldId id="392" r:id="rId21"/>
    <p:sldId id="393" r:id="rId22"/>
    <p:sldId id="394" r:id="rId23"/>
    <p:sldId id="395" r:id="rId24"/>
    <p:sldId id="373" r:id="rId25"/>
    <p:sldId id="419" r:id="rId26"/>
    <p:sldId id="396" r:id="rId27"/>
    <p:sldId id="377" r:id="rId28"/>
    <p:sldId id="378" r:id="rId29"/>
    <p:sldId id="380" r:id="rId30"/>
    <p:sldId id="381" r:id="rId31"/>
    <p:sldId id="399" r:id="rId32"/>
    <p:sldId id="420" r:id="rId33"/>
    <p:sldId id="400" r:id="rId34"/>
    <p:sldId id="401" r:id="rId35"/>
    <p:sldId id="421" r:id="rId36"/>
    <p:sldId id="422" r:id="rId37"/>
    <p:sldId id="402" r:id="rId38"/>
    <p:sldId id="403" r:id="rId39"/>
    <p:sldId id="414" r:id="rId40"/>
    <p:sldId id="415" r:id="rId41"/>
    <p:sldId id="404" r:id="rId42"/>
    <p:sldId id="405" r:id="rId43"/>
    <p:sldId id="423" r:id="rId44"/>
    <p:sldId id="424" r:id="rId45"/>
    <p:sldId id="382" r:id="rId46"/>
    <p:sldId id="417" r:id="rId47"/>
    <p:sldId id="416" r:id="rId48"/>
    <p:sldId id="425" r:id="rId49"/>
    <p:sldId id="366" r:id="rId50"/>
    <p:sldId id="383" r:id="rId51"/>
    <p:sldId id="426" r:id="rId52"/>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楷体_GB2312" pitchFamily="49" charset="-122"/>
        <a:cs typeface="+mn-cs"/>
      </a:defRPr>
    </a:lvl1pPr>
    <a:lvl2pPr marL="457200" algn="ctr" rtl="0" fontAlgn="base">
      <a:spcBef>
        <a:spcPct val="0"/>
      </a:spcBef>
      <a:spcAft>
        <a:spcPct val="0"/>
      </a:spcAft>
      <a:defRPr kern="1200">
        <a:solidFill>
          <a:schemeClr val="tx1"/>
        </a:solidFill>
        <a:latin typeface="Arial" charset="0"/>
        <a:ea typeface="楷体_GB2312" pitchFamily="49" charset="-122"/>
        <a:cs typeface="+mn-cs"/>
      </a:defRPr>
    </a:lvl2pPr>
    <a:lvl3pPr marL="914400" algn="ctr" rtl="0" fontAlgn="base">
      <a:spcBef>
        <a:spcPct val="0"/>
      </a:spcBef>
      <a:spcAft>
        <a:spcPct val="0"/>
      </a:spcAft>
      <a:defRPr kern="1200">
        <a:solidFill>
          <a:schemeClr val="tx1"/>
        </a:solidFill>
        <a:latin typeface="Arial" charset="0"/>
        <a:ea typeface="楷体_GB2312" pitchFamily="49" charset="-122"/>
        <a:cs typeface="+mn-cs"/>
      </a:defRPr>
    </a:lvl3pPr>
    <a:lvl4pPr marL="1371600" algn="ctr" rtl="0" fontAlgn="base">
      <a:spcBef>
        <a:spcPct val="0"/>
      </a:spcBef>
      <a:spcAft>
        <a:spcPct val="0"/>
      </a:spcAft>
      <a:defRPr kern="1200">
        <a:solidFill>
          <a:schemeClr val="tx1"/>
        </a:solidFill>
        <a:latin typeface="Arial" charset="0"/>
        <a:ea typeface="楷体_GB2312" pitchFamily="49" charset="-122"/>
        <a:cs typeface="+mn-cs"/>
      </a:defRPr>
    </a:lvl4pPr>
    <a:lvl5pPr marL="1828800" algn="ctr" rtl="0" fontAlgn="base">
      <a:spcBef>
        <a:spcPct val="0"/>
      </a:spcBef>
      <a:spcAft>
        <a:spcPct val="0"/>
      </a:spcAft>
      <a:defRPr kern="1200">
        <a:solidFill>
          <a:schemeClr val="tx1"/>
        </a:solidFill>
        <a:latin typeface="Arial" charset="0"/>
        <a:ea typeface="楷体_GB2312" pitchFamily="49" charset="-122"/>
        <a:cs typeface="+mn-cs"/>
      </a:defRPr>
    </a:lvl5pPr>
    <a:lvl6pPr marL="2286000" algn="l" defTabSz="914400" rtl="0" eaLnBrk="1" latinLnBrk="0" hangingPunct="1">
      <a:defRPr kern="1200">
        <a:solidFill>
          <a:schemeClr val="tx1"/>
        </a:solidFill>
        <a:latin typeface="Arial" charset="0"/>
        <a:ea typeface="楷体_GB2312" pitchFamily="49" charset="-122"/>
        <a:cs typeface="+mn-cs"/>
      </a:defRPr>
    </a:lvl6pPr>
    <a:lvl7pPr marL="2743200" algn="l" defTabSz="914400" rtl="0" eaLnBrk="1" latinLnBrk="0" hangingPunct="1">
      <a:defRPr kern="1200">
        <a:solidFill>
          <a:schemeClr val="tx1"/>
        </a:solidFill>
        <a:latin typeface="Arial" charset="0"/>
        <a:ea typeface="楷体_GB2312" pitchFamily="49" charset="-122"/>
        <a:cs typeface="+mn-cs"/>
      </a:defRPr>
    </a:lvl7pPr>
    <a:lvl8pPr marL="3200400" algn="l" defTabSz="914400" rtl="0" eaLnBrk="1" latinLnBrk="0" hangingPunct="1">
      <a:defRPr kern="1200">
        <a:solidFill>
          <a:schemeClr val="tx1"/>
        </a:solidFill>
        <a:latin typeface="Arial" charset="0"/>
        <a:ea typeface="楷体_GB2312" pitchFamily="49" charset="-122"/>
        <a:cs typeface="+mn-cs"/>
      </a:defRPr>
    </a:lvl8pPr>
    <a:lvl9pPr marL="3657600" algn="l" defTabSz="914400" rtl="0" eaLnBrk="1" latinLnBrk="0" hangingPunct="1">
      <a:defRPr kern="1200">
        <a:solidFill>
          <a:schemeClr val="tx1"/>
        </a:solidFill>
        <a:latin typeface="Arial" charset="0"/>
        <a:ea typeface="楷体_GB2312" pitchFamily="49" charset="-122"/>
        <a:cs typeface="+mn-cs"/>
      </a:defRPr>
    </a:lvl9pPr>
  </p:defaultTextStyle>
  <p:extLst>
    <p:ext uri="{EFAFB233-063F-42B5-8137-9DF3F51BA10A}">
      <p15:sldGuideLst xmlns:p15="http://schemas.microsoft.com/office/powerpoint/2012/main">
        <p15:guide id="1" orient="horz" pos="344">
          <p15:clr>
            <a:srgbClr val="A4A3A4"/>
          </p15:clr>
        </p15:guide>
        <p15:guide id="2" orient="horz" pos="3067">
          <p15:clr>
            <a:srgbClr val="A4A3A4"/>
          </p15:clr>
        </p15:guide>
        <p15:guide id="3" orient="horz" pos="981">
          <p15:clr>
            <a:srgbClr val="A4A3A4"/>
          </p15:clr>
        </p15:guide>
        <p15:guide id="4"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owei" initials="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66"/>
    <a:srgbClr val="CC99FF"/>
    <a:srgbClr val="9933FF"/>
    <a:srgbClr val="339933"/>
    <a:srgbClr val="339966"/>
    <a:srgbClr val="4F009E"/>
    <a:srgbClr val="410082"/>
    <a:srgbClr val="DFD3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5445" autoAdjust="0"/>
  </p:normalViewPr>
  <p:slideViewPr>
    <p:cSldViewPr>
      <p:cViewPr varScale="1">
        <p:scale>
          <a:sx n="99" d="100"/>
          <a:sy n="99" d="100"/>
        </p:scale>
        <p:origin x="1944" y="84"/>
      </p:cViewPr>
      <p:guideLst>
        <p:guide orient="horz" pos="344"/>
        <p:guide orient="horz" pos="3067"/>
        <p:guide orient="horz" pos="981"/>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4461E2-DCEC-4753-80A9-0CD702974E96}"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zh-CN" altLang="en-US"/>
        </a:p>
      </dgm:t>
    </dgm:pt>
    <dgm:pt modelId="{4C69C8FD-F4BA-4B7C-8021-F3586FEDF734}">
      <dgm:prSet custT="1"/>
      <dgm:spPr/>
      <dgm:t>
        <a:bodyPr/>
        <a:lstStyle/>
        <a:p>
          <a:pPr rtl="0"/>
          <a:r>
            <a:rPr lang="en-US" sz="2400" b="1" dirty="0" smtClean="0">
              <a:latin typeface="+mn-ea"/>
              <a:ea typeface="+mn-ea"/>
            </a:rPr>
            <a:t>SQL Server</a:t>
          </a:r>
          <a:r>
            <a:rPr lang="zh-CN" sz="2400" b="1" dirty="0" smtClean="0">
              <a:latin typeface="+mn-ea"/>
              <a:ea typeface="+mn-ea"/>
            </a:rPr>
            <a:t>中的存储过程与其他语言中的函数或过程相类似，具有如下</a:t>
          </a:r>
          <a:r>
            <a:rPr lang="zh-CN" sz="2400" b="1" dirty="0" smtClean="0">
              <a:solidFill>
                <a:srgbClr val="FF0000"/>
              </a:solidFill>
              <a:latin typeface="+mn-ea"/>
              <a:ea typeface="+mn-ea"/>
            </a:rPr>
            <a:t>共同特征：</a:t>
          </a:r>
          <a:endParaRPr lang="zh-CN" sz="2400" b="1" dirty="0">
            <a:solidFill>
              <a:srgbClr val="FF0000"/>
            </a:solidFill>
            <a:latin typeface="+mn-ea"/>
            <a:ea typeface="+mn-ea"/>
          </a:endParaRPr>
        </a:p>
      </dgm:t>
    </dgm:pt>
    <dgm:pt modelId="{0E8B53AF-C65A-4D6C-9099-0654C5B255C9}" type="parTrans" cxnId="{5DB0EEED-3417-4BD9-ABA3-197AF958FC47}">
      <dgm:prSet/>
      <dgm:spPr/>
      <dgm:t>
        <a:bodyPr/>
        <a:lstStyle/>
        <a:p>
          <a:endParaRPr lang="zh-CN" altLang="en-US" sz="2400" b="1">
            <a:latin typeface="+mn-ea"/>
            <a:ea typeface="+mn-ea"/>
          </a:endParaRPr>
        </a:p>
      </dgm:t>
    </dgm:pt>
    <dgm:pt modelId="{9CDE050B-CA10-4068-AB78-A5DEF1C0C6FA}" type="sibTrans" cxnId="{5DB0EEED-3417-4BD9-ABA3-197AF958FC47}">
      <dgm:prSet/>
      <dgm:spPr/>
      <dgm:t>
        <a:bodyPr/>
        <a:lstStyle/>
        <a:p>
          <a:endParaRPr lang="zh-CN" altLang="en-US" sz="2400" b="1">
            <a:latin typeface="+mn-ea"/>
            <a:ea typeface="+mn-ea"/>
          </a:endParaRPr>
        </a:p>
      </dgm:t>
    </dgm:pt>
    <dgm:pt modelId="{FA621C09-76CB-47B5-BFF1-BF7B083C805B}">
      <dgm:prSet custT="1"/>
      <dgm:spPr/>
      <dgm:t>
        <a:bodyPr/>
        <a:lstStyle/>
        <a:p>
          <a:pPr rtl="0"/>
          <a:r>
            <a:rPr lang="zh-CN" altLang="en-US" sz="2400" b="1" dirty="0" smtClean="0">
              <a:latin typeface="+mn-ea"/>
              <a:ea typeface="+mn-ea"/>
            </a:rPr>
            <a:t>都接收输入参数，并以输出参数的格式向调用过程返回值</a:t>
          </a:r>
          <a:endParaRPr lang="zh-CN" altLang="en-US" sz="2400" b="1" dirty="0">
            <a:latin typeface="+mn-ea"/>
            <a:ea typeface="+mn-ea"/>
          </a:endParaRPr>
        </a:p>
      </dgm:t>
    </dgm:pt>
    <dgm:pt modelId="{E1E699BB-6560-48E6-8D13-69D449846C6A}" type="parTrans" cxnId="{F668BAB0-CE3D-4FD4-9B3E-C6D075A03388}">
      <dgm:prSet/>
      <dgm:spPr/>
      <dgm:t>
        <a:bodyPr/>
        <a:lstStyle/>
        <a:p>
          <a:endParaRPr lang="zh-CN" altLang="en-US" sz="2400" b="1">
            <a:latin typeface="+mn-ea"/>
            <a:ea typeface="+mn-ea"/>
          </a:endParaRPr>
        </a:p>
      </dgm:t>
    </dgm:pt>
    <dgm:pt modelId="{B0ED9034-AE1A-4529-A0FA-C4B44673A239}" type="sibTrans" cxnId="{F668BAB0-CE3D-4FD4-9B3E-C6D075A03388}">
      <dgm:prSet/>
      <dgm:spPr/>
      <dgm:t>
        <a:bodyPr/>
        <a:lstStyle/>
        <a:p>
          <a:endParaRPr lang="zh-CN" altLang="en-US" sz="2400" b="1">
            <a:latin typeface="+mn-ea"/>
            <a:ea typeface="+mn-ea"/>
          </a:endParaRPr>
        </a:p>
      </dgm:t>
    </dgm:pt>
    <dgm:pt modelId="{5CFEFE36-B4F0-443D-B371-A0A91A4FB20F}">
      <dgm:prSet custT="1"/>
      <dgm:spPr/>
      <dgm:t>
        <a:bodyPr/>
        <a:lstStyle/>
        <a:p>
          <a:pPr rtl="0"/>
          <a:r>
            <a:rPr lang="zh-CN" altLang="en-US" sz="2400" b="1" smtClean="0">
              <a:latin typeface="+mn-ea"/>
              <a:ea typeface="+mn-ea"/>
            </a:rPr>
            <a:t>都包含在数据库中执行操作或调用其他存储过程的编译语句</a:t>
          </a:r>
          <a:endParaRPr lang="zh-CN" altLang="en-US" sz="2400" b="1">
            <a:latin typeface="+mn-ea"/>
            <a:ea typeface="+mn-ea"/>
          </a:endParaRPr>
        </a:p>
      </dgm:t>
    </dgm:pt>
    <dgm:pt modelId="{4C30EB21-8564-415B-B1B7-A6A2A777F3B0}" type="parTrans" cxnId="{BEC9F482-DE4E-4E6A-A7C2-058EF1820B06}">
      <dgm:prSet/>
      <dgm:spPr/>
      <dgm:t>
        <a:bodyPr/>
        <a:lstStyle/>
        <a:p>
          <a:endParaRPr lang="zh-CN" altLang="en-US" sz="2400" b="1">
            <a:latin typeface="+mn-ea"/>
            <a:ea typeface="+mn-ea"/>
          </a:endParaRPr>
        </a:p>
      </dgm:t>
    </dgm:pt>
    <dgm:pt modelId="{CFC68033-41D3-4A04-943C-82E8E9573536}" type="sibTrans" cxnId="{BEC9F482-DE4E-4E6A-A7C2-058EF1820B06}">
      <dgm:prSet/>
      <dgm:spPr/>
      <dgm:t>
        <a:bodyPr/>
        <a:lstStyle/>
        <a:p>
          <a:endParaRPr lang="zh-CN" altLang="en-US" sz="2400" b="1">
            <a:latin typeface="+mn-ea"/>
            <a:ea typeface="+mn-ea"/>
          </a:endParaRPr>
        </a:p>
      </dgm:t>
    </dgm:pt>
    <dgm:pt modelId="{DA5DA878-D2B2-4123-A7FE-ACC18AAB3584}">
      <dgm:prSet custT="1"/>
      <dgm:spPr/>
      <dgm:t>
        <a:bodyPr/>
        <a:lstStyle/>
        <a:p>
          <a:pPr rtl="0"/>
          <a:r>
            <a:rPr lang="zh-CN" altLang="en-US" sz="2400" b="1" dirty="0" smtClean="0">
              <a:latin typeface="+mn-ea"/>
              <a:ea typeface="+mn-ea"/>
            </a:rPr>
            <a:t>都向调用过程返回状态值，指示执行过程是否成功（如果失败，还返回失败原因）</a:t>
          </a:r>
          <a:endParaRPr lang="zh-CN" altLang="en-US" sz="2400" b="1" dirty="0">
            <a:latin typeface="+mn-ea"/>
            <a:ea typeface="+mn-ea"/>
          </a:endParaRPr>
        </a:p>
      </dgm:t>
    </dgm:pt>
    <dgm:pt modelId="{8A7EA9FD-EF01-4970-A112-B785251F7F2F}" type="parTrans" cxnId="{9ADAB67C-2DFC-475E-9EA0-12FADD0D7929}">
      <dgm:prSet/>
      <dgm:spPr/>
      <dgm:t>
        <a:bodyPr/>
        <a:lstStyle/>
        <a:p>
          <a:endParaRPr lang="zh-CN" altLang="en-US" sz="2400" b="1">
            <a:latin typeface="+mn-ea"/>
            <a:ea typeface="+mn-ea"/>
          </a:endParaRPr>
        </a:p>
      </dgm:t>
    </dgm:pt>
    <dgm:pt modelId="{95EE2A89-3F2A-4501-A21B-3B0621C1A8B4}" type="sibTrans" cxnId="{9ADAB67C-2DFC-475E-9EA0-12FADD0D7929}">
      <dgm:prSet/>
      <dgm:spPr/>
      <dgm:t>
        <a:bodyPr/>
        <a:lstStyle/>
        <a:p>
          <a:endParaRPr lang="zh-CN" altLang="en-US" sz="2400" b="1">
            <a:latin typeface="+mn-ea"/>
            <a:ea typeface="+mn-ea"/>
          </a:endParaRPr>
        </a:p>
      </dgm:t>
    </dgm:pt>
    <dgm:pt modelId="{F6B4A0A7-AA5C-4A03-80C9-F89BBE5CCEF0}" type="pres">
      <dgm:prSet presAssocID="{284461E2-DCEC-4753-80A9-0CD702974E96}" presName="linear" presStyleCnt="0">
        <dgm:presLayoutVars>
          <dgm:animLvl val="lvl"/>
          <dgm:resizeHandles val="exact"/>
        </dgm:presLayoutVars>
      </dgm:prSet>
      <dgm:spPr/>
      <dgm:t>
        <a:bodyPr/>
        <a:lstStyle/>
        <a:p>
          <a:endParaRPr lang="zh-CN" altLang="en-US"/>
        </a:p>
      </dgm:t>
    </dgm:pt>
    <dgm:pt modelId="{A81E7907-A1F3-4A42-9F70-7D095B885561}" type="pres">
      <dgm:prSet presAssocID="{4C69C8FD-F4BA-4B7C-8021-F3586FEDF734}" presName="parentText" presStyleLbl="node1" presStyleIdx="0" presStyleCnt="4">
        <dgm:presLayoutVars>
          <dgm:chMax val="0"/>
          <dgm:bulletEnabled val="1"/>
        </dgm:presLayoutVars>
      </dgm:prSet>
      <dgm:spPr/>
      <dgm:t>
        <a:bodyPr/>
        <a:lstStyle/>
        <a:p>
          <a:endParaRPr lang="zh-CN" altLang="en-US"/>
        </a:p>
      </dgm:t>
    </dgm:pt>
    <dgm:pt modelId="{D18A049C-2A8D-4DB8-9937-97F4CFDD7AF5}" type="pres">
      <dgm:prSet presAssocID="{9CDE050B-CA10-4068-AB78-A5DEF1C0C6FA}" presName="spacer" presStyleCnt="0"/>
      <dgm:spPr/>
    </dgm:pt>
    <dgm:pt modelId="{010E5FA7-FE09-43BB-A5BC-65B7F4700DE3}" type="pres">
      <dgm:prSet presAssocID="{FA621C09-76CB-47B5-BFF1-BF7B083C805B}" presName="parentText" presStyleLbl="node1" presStyleIdx="1" presStyleCnt="4">
        <dgm:presLayoutVars>
          <dgm:chMax val="0"/>
          <dgm:bulletEnabled val="1"/>
        </dgm:presLayoutVars>
      </dgm:prSet>
      <dgm:spPr/>
      <dgm:t>
        <a:bodyPr/>
        <a:lstStyle/>
        <a:p>
          <a:endParaRPr lang="zh-CN" altLang="en-US"/>
        </a:p>
      </dgm:t>
    </dgm:pt>
    <dgm:pt modelId="{7DB427E6-EE3A-4952-8535-371E2BE724D3}" type="pres">
      <dgm:prSet presAssocID="{B0ED9034-AE1A-4529-A0FA-C4B44673A239}" presName="spacer" presStyleCnt="0"/>
      <dgm:spPr/>
    </dgm:pt>
    <dgm:pt modelId="{A8E9B8FE-5C2C-4E26-94B1-A8345B4175DE}" type="pres">
      <dgm:prSet presAssocID="{5CFEFE36-B4F0-443D-B371-A0A91A4FB20F}" presName="parentText" presStyleLbl="node1" presStyleIdx="2" presStyleCnt="4">
        <dgm:presLayoutVars>
          <dgm:chMax val="0"/>
          <dgm:bulletEnabled val="1"/>
        </dgm:presLayoutVars>
      </dgm:prSet>
      <dgm:spPr/>
      <dgm:t>
        <a:bodyPr/>
        <a:lstStyle/>
        <a:p>
          <a:endParaRPr lang="zh-CN" altLang="en-US"/>
        </a:p>
      </dgm:t>
    </dgm:pt>
    <dgm:pt modelId="{9CB69D39-02C7-4A88-9497-CF0BCDB53E5C}" type="pres">
      <dgm:prSet presAssocID="{CFC68033-41D3-4A04-943C-82E8E9573536}" presName="spacer" presStyleCnt="0"/>
      <dgm:spPr/>
    </dgm:pt>
    <dgm:pt modelId="{75769539-962F-4022-82AA-720B1620B5E5}" type="pres">
      <dgm:prSet presAssocID="{DA5DA878-D2B2-4123-A7FE-ACC18AAB3584}" presName="parentText" presStyleLbl="node1" presStyleIdx="3" presStyleCnt="4">
        <dgm:presLayoutVars>
          <dgm:chMax val="0"/>
          <dgm:bulletEnabled val="1"/>
        </dgm:presLayoutVars>
      </dgm:prSet>
      <dgm:spPr/>
      <dgm:t>
        <a:bodyPr/>
        <a:lstStyle/>
        <a:p>
          <a:endParaRPr lang="zh-CN" altLang="en-US"/>
        </a:p>
      </dgm:t>
    </dgm:pt>
  </dgm:ptLst>
  <dgm:cxnLst>
    <dgm:cxn modelId="{BEC9F482-DE4E-4E6A-A7C2-058EF1820B06}" srcId="{284461E2-DCEC-4753-80A9-0CD702974E96}" destId="{5CFEFE36-B4F0-443D-B371-A0A91A4FB20F}" srcOrd="2" destOrd="0" parTransId="{4C30EB21-8564-415B-B1B7-A6A2A777F3B0}" sibTransId="{CFC68033-41D3-4A04-943C-82E8E9573536}"/>
    <dgm:cxn modelId="{9ADAB67C-2DFC-475E-9EA0-12FADD0D7929}" srcId="{284461E2-DCEC-4753-80A9-0CD702974E96}" destId="{DA5DA878-D2B2-4123-A7FE-ACC18AAB3584}" srcOrd="3" destOrd="0" parTransId="{8A7EA9FD-EF01-4970-A112-B785251F7F2F}" sibTransId="{95EE2A89-3F2A-4501-A21B-3B0621C1A8B4}"/>
    <dgm:cxn modelId="{B9659661-6528-4C08-8255-F4FE76999312}" type="presOf" srcId="{DA5DA878-D2B2-4123-A7FE-ACC18AAB3584}" destId="{75769539-962F-4022-82AA-720B1620B5E5}" srcOrd="0" destOrd="0" presId="urn:microsoft.com/office/officeart/2005/8/layout/vList2"/>
    <dgm:cxn modelId="{F668BAB0-CE3D-4FD4-9B3E-C6D075A03388}" srcId="{284461E2-DCEC-4753-80A9-0CD702974E96}" destId="{FA621C09-76CB-47B5-BFF1-BF7B083C805B}" srcOrd="1" destOrd="0" parTransId="{E1E699BB-6560-48E6-8D13-69D449846C6A}" sibTransId="{B0ED9034-AE1A-4529-A0FA-C4B44673A239}"/>
    <dgm:cxn modelId="{BCD569EC-341A-4FF4-88F7-BACA752F19EF}" type="presOf" srcId="{FA621C09-76CB-47B5-BFF1-BF7B083C805B}" destId="{010E5FA7-FE09-43BB-A5BC-65B7F4700DE3}" srcOrd="0" destOrd="0" presId="urn:microsoft.com/office/officeart/2005/8/layout/vList2"/>
    <dgm:cxn modelId="{3A841324-F01B-4A13-8DA1-938A607B3F0F}" type="presOf" srcId="{284461E2-DCEC-4753-80A9-0CD702974E96}" destId="{F6B4A0A7-AA5C-4A03-80C9-F89BBE5CCEF0}" srcOrd="0" destOrd="0" presId="urn:microsoft.com/office/officeart/2005/8/layout/vList2"/>
    <dgm:cxn modelId="{5DB0EEED-3417-4BD9-ABA3-197AF958FC47}" srcId="{284461E2-DCEC-4753-80A9-0CD702974E96}" destId="{4C69C8FD-F4BA-4B7C-8021-F3586FEDF734}" srcOrd="0" destOrd="0" parTransId="{0E8B53AF-C65A-4D6C-9099-0654C5B255C9}" sibTransId="{9CDE050B-CA10-4068-AB78-A5DEF1C0C6FA}"/>
    <dgm:cxn modelId="{F81DC69B-E9A1-410B-99DB-72A057361B02}" type="presOf" srcId="{5CFEFE36-B4F0-443D-B371-A0A91A4FB20F}" destId="{A8E9B8FE-5C2C-4E26-94B1-A8345B4175DE}" srcOrd="0" destOrd="0" presId="urn:microsoft.com/office/officeart/2005/8/layout/vList2"/>
    <dgm:cxn modelId="{7CAA8CA1-648C-4518-9482-0D2C5BEEBF7B}" type="presOf" srcId="{4C69C8FD-F4BA-4B7C-8021-F3586FEDF734}" destId="{A81E7907-A1F3-4A42-9F70-7D095B885561}" srcOrd="0" destOrd="0" presId="urn:microsoft.com/office/officeart/2005/8/layout/vList2"/>
    <dgm:cxn modelId="{C1D84BFE-C9A4-4F1E-A931-00E5F7145C4A}" type="presParOf" srcId="{F6B4A0A7-AA5C-4A03-80C9-F89BBE5CCEF0}" destId="{A81E7907-A1F3-4A42-9F70-7D095B885561}" srcOrd="0" destOrd="0" presId="urn:microsoft.com/office/officeart/2005/8/layout/vList2"/>
    <dgm:cxn modelId="{4A0E1CF0-0827-48B8-B8EC-331279FDC37C}" type="presParOf" srcId="{F6B4A0A7-AA5C-4A03-80C9-F89BBE5CCEF0}" destId="{D18A049C-2A8D-4DB8-9937-97F4CFDD7AF5}" srcOrd="1" destOrd="0" presId="urn:microsoft.com/office/officeart/2005/8/layout/vList2"/>
    <dgm:cxn modelId="{005B42C5-D110-47A0-9F44-1ECEB09B5EA1}" type="presParOf" srcId="{F6B4A0A7-AA5C-4A03-80C9-F89BBE5CCEF0}" destId="{010E5FA7-FE09-43BB-A5BC-65B7F4700DE3}" srcOrd="2" destOrd="0" presId="urn:microsoft.com/office/officeart/2005/8/layout/vList2"/>
    <dgm:cxn modelId="{F6D85F32-73BF-4D1D-B173-D431FD17A68C}" type="presParOf" srcId="{F6B4A0A7-AA5C-4A03-80C9-F89BBE5CCEF0}" destId="{7DB427E6-EE3A-4952-8535-371E2BE724D3}" srcOrd="3" destOrd="0" presId="urn:microsoft.com/office/officeart/2005/8/layout/vList2"/>
    <dgm:cxn modelId="{CC1C4DED-3423-4F82-AB78-5968AB332E48}" type="presParOf" srcId="{F6B4A0A7-AA5C-4A03-80C9-F89BBE5CCEF0}" destId="{A8E9B8FE-5C2C-4E26-94B1-A8345B4175DE}" srcOrd="4" destOrd="0" presId="urn:microsoft.com/office/officeart/2005/8/layout/vList2"/>
    <dgm:cxn modelId="{3471F6FC-741B-4041-9F9D-27685FB7B290}" type="presParOf" srcId="{F6B4A0A7-AA5C-4A03-80C9-F89BBE5CCEF0}" destId="{9CB69D39-02C7-4A88-9497-CF0BCDB53E5C}" srcOrd="5" destOrd="0" presId="urn:microsoft.com/office/officeart/2005/8/layout/vList2"/>
    <dgm:cxn modelId="{85DF921E-DEB5-4674-87D0-DD6D6C6A5645}" type="presParOf" srcId="{F6B4A0A7-AA5C-4A03-80C9-F89BBE5CCEF0}" destId="{75769539-962F-4022-82AA-720B1620B5E5}"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D0F169-0F70-44B3-B1B5-21F70C6079CD}" type="doc">
      <dgm:prSet loTypeId="urn:microsoft.com/office/officeart/2005/8/layout/list1" loCatId="list" qsTypeId="urn:microsoft.com/office/officeart/2005/8/quickstyle/3d1" qsCatId="3D" csTypeId="urn:microsoft.com/office/officeart/2005/8/colors/colorful5" csCatId="colorful" phldr="1"/>
      <dgm:spPr/>
      <dgm:t>
        <a:bodyPr/>
        <a:lstStyle/>
        <a:p>
          <a:endParaRPr lang="zh-CN" altLang="en-US"/>
        </a:p>
      </dgm:t>
    </dgm:pt>
    <dgm:pt modelId="{AC44D704-3DD5-4E82-ABC8-75298411E03F}">
      <dgm:prSet custT="1"/>
      <dgm:spPr/>
      <dgm:t>
        <a:bodyPr/>
        <a:lstStyle/>
        <a:p>
          <a:pPr rtl="0"/>
          <a:r>
            <a:rPr lang="zh-CN" altLang="en-US" sz="3200" b="1" dirty="0" smtClean="0">
              <a:latin typeface="方正姚体" pitchFamily="2" charset="-122"/>
              <a:ea typeface="方正姚体" pitchFamily="2" charset="-122"/>
            </a:rPr>
            <a:t>允许模块化程序设计、实现代码重用</a:t>
          </a:r>
          <a:endParaRPr lang="zh-CN" sz="3200" b="1" dirty="0">
            <a:latin typeface="方正姚体" pitchFamily="2" charset="-122"/>
            <a:ea typeface="方正姚体" pitchFamily="2" charset="-122"/>
          </a:endParaRPr>
        </a:p>
      </dgm:t>
    </dgm:pt>
    <dgm:pt modelId="{99F29BDE-74EF-47BD-8873-7CB7B9F2E3B1}" type="parTrans" cxnId="{8132E12D-3C42-4C26-8FC4-9A4CA523E24E}">
      <dgm:prSet/>
      <dgm:spPr/>
      <dgm:t>
        <a:bodyPr/>
        <a:lstStyle/>
        <a:p>
          <a:endParaRPr lang="zh-CN" altLang="en-US" sz="3200" b="1">
            <a:latin typeface="方正姚体" pitchFamily="2" charset="-122"/>
            <a:ea typeface="方正姚体" pitchFamily="2" charset="-122"/>
          </a:endParaRPr>
        </a:p>
      </dgm:t>
    </dgm:pt>
    <dgm:pt modelId="{064D497F-FF3B-4F64-97F3-A14448417D47}" type="sibTrans" cxnId="{8132E12D-3C42-4C26-8FC4-9A4CA523E24E}">
      <dgm:prSet/>
      <dgm:spPr/>
      <dgm:t>
        <a:bodyPr/>
        <a:lstStyle/>
        <a:p>
          <a:endParaRPr lang="zh-CN" altLang="en-US" sz="3200" b="1">
            <a:latin typeface="方正姚体" pitchFamily="2" charset="-122"/>
            <a:ea typeface="方正姚体" pitchFamily="2" charset="-122"/>
          </a:endParaRPr>
        </a:p>
      </dgm:t>
    </dgm:pt>
    <dgm:pt modelId="{1861C44D-A77D-4A6B-92CB-698206273B92}">
      <dgm:prSet custT="1"/>
      <dgm:spPr/>
      <dgm:t>
        <a:bodyPr/>
        <a:lstStyle/>
        <a:p>
          <a:pPr rtl="0"/>
          <a:r>
            <a:rPr lang="zh-CN" altLang="en-US" sz="3200" b="1" dirty="0" smtClean="0">
              <a:latin typeface="方正姚体" pitchFamily="2" charset="-122"/>
              <a:ea typeface="方正姚体" pitchFamily="2" charset="-122"/>
            </a:rPr>
            <a:t>封装复杂操作</a:t>
          </a:r>
          <a:endParaRPr lang="zh-CN" altLang="en-US" sz="3200" b="1" dirty="0">
            <a:latin typeface="方正姚体" pitchFamily="2" charset="-122"/>
            <a:ea typeface="方正姚体" pitchFamily="2" charset="-122"/>
          </a:endParaRPr>
        </a:p>
      </dgm:t>
    </dgm:pt>
    <dgm:pt modelId="{AFADB8F6-3882-43EE-B769-C127914B504D}" type="parTrans" cxnId="{7409E546-E15F-4104-95A4-2699C2B3EEE3}">
      <dgm:prSet/>
      <dgm:spPr/>
      <dgm:t>
        <a:bodyPr/>
        <a:lstStyle/>
        <a:p>
          <a:endParaRPr lang="zh-CN" altLang="en-US" sz="3200" b="1">
            <a:latin typeface="方正姚体" pitchFamily="2" charset="-122"/>
            <a:ea typeface="方正姚体" pitchFamily="2" charset="-122"/>
          </a:endParaRPr>
        </a:p>
      </dgm:t>
    </dgm:pt>
    <dgm:pt modelId="{E6829011-434B-4955-A375-F1FBA8935CB9}" type="sibTrans" cxnId="{7409E546-E15F-4104-95A4-2699C2B3EEE3}">
      <dgm:prSet/>
      <dgm:spPr/>
      <dgm:t>
        <a:bodyPr/>
        <a:lstStyle/>
        <a:p>
          <a:endParaRPr lang="zh-CN" altLang="en-US" sz="3200" b="1">
            <a:latin typeface="方正姚体" pitchFamily="2" charset="-122"/>
            <a:ea typeface="方正姚体" pitchFamily="2" charset="-122"/>
          </a:endParaRPr>
        </a:p>
      </dgm:t>
    </dgm:pt>
    <dgm:pt modelId="{77CF451A-4444-44EC-A28C-5DF9F420FD1A}">
      <dgm:prSet custT="1"/>
      <dgm:spPr/>
      <dgm:t>
        <a:bodyPr/>
        <a:lstStyle/>
        <a:p>
          <a:pPr rtl="0"/>
          <a:r>
            <a:rPr lang="zh-CN" altLang="en-US" sz="3200" b="1" dirty="0" smtClean="0">
              <a:latin typeface="方正姚体" pitchFamily="2" charset="-122"/>
              <a:ea typeface="方正姚体" pitchFamily="2" charset="-122"/>
            </a:rPr>
            <a:t>加快系统运行速度</a:t>
          </a:r>
          <a:endParaRPr lang="zh-CN" altLang="en-US" sz="3200" b="1" dirty="0">
            <a:latin typeface="方正姚体" pitchFamily="2" charset="-122"/>
            <a:ea typeface="方正姚体" pitchFamily="2" charset="-122"/>
          </a:endParaRPr>
        </a:p>
      </dgm:t>
    </dgm:pt>
    <dgm:pt modelId="{00D62532-E67F-4775-B2A5-DFEA897BF44B}" type="parTrans" cxnId="{B42D1D8A-4C6A-4A71-8AEF-A91796F83BBA}">
      <dgm:prSet/>
      <dgm:spPr/>
      <dgm:t>
        <a:bodyPr/>
        <a:lstStyle/>
        <a:p>
          <a:endParaRPr lang="zh-CN" altLang="en-US" sz="3200" b="1">
            <a:latin typeface="方正姚体" pitchFamily="2" charset="-122"/>
            <a:ea typeface="方正姚体" pitchFamily="2" charset="-122"/>
          </a:endParaRPr>
        </a:p>
      </dgm:t>
    </dgm:pt>
    <dgm:pt modelId="{DC14F004-B586-4011-96B6-CB5015ACDF0A}" type="sibTrans" cxnId="{B42D1D8A-4C6A-4A71-8AEF-A91796F83BBA}">
      <dgm:prSet/>
      <dgm:spPr/>
      <dgm:t>
        <a:bodyPr/>
        <a:lstStyle/>
        <a:p>
          <a:endParaRPr lang="zh-CN" altLang="en-US" sz="3200" b="1">
            <a:latin typeface="方正姚体" pitchFamily="2" charset="-122"/>
            <a:ea typeface="方正姚体" pitchFamily="2" charset="-122"/>
          </a:endParaRPr>
        </a:p>
      </dgm:t>
    </dgm:pt>
    <dgm:pt modelId="{B8EFB776-4DBF-42F5-9FA8-A35822BEAAAD}">
      <dgm:prSet custT="1"/>
      <dgm:spPr/>
      <dgm:t>
        <a:bodyPr/>
        <a:lstStyle/>
        <a:p>
          <a:pPr rtl="0"/>
          <a:r>
            <a:rPr lang="zh-CN" altLang="en-US" sz="3200" b="1" smtClean="0">
              <a:latin typeface="方正姚体" pitchFamily="2" charset="-122"/>
              <a:ea typeface="方正姚体" pitchFamily="2" charset="-122"/>
            </a:rPr>
            <a:t>减少网络流通量</a:t>
          </a:r>
          <a:endParaRPr lang="zh-CN" altLang="en-US" sz="3200" b="1">
            <a:latin typeface="方正姚体" pitchFamily="2" charset="-122"/>
            <a:ea typeface="方正姚体" pitchFamily="2" charset="-122"/>
          </a:endParaRPr>
        </a:p>
      </dgm:t>
    </dgm:pt>
    <dgm:pt modelId="{7E209AC8-0417-4218-B9D5-3E5990A73992}" type="parTrans" cxnId="{B4FF6366-E6F0-499E-ABA5-10676749CE74}">
      <dgm:prSet/>
      <dgm:spPr/>
      <dgm:t>
        <a:bodyPr/>
        <a:lstStyle/>
        <a:p>
          <a:endParaRPr lang="zh-CN" altLang="en-US" sz="3200" b="1">
            <a:latin typeface="方正姚体" pitchFamily="2" charset="-122"/>
            <a:ea typeface="方正姚体" pitchFamily="2" charset="-122"/>
          </a:endParaRPr>
        </a:p>
      </dgm:t>
    </dgm:pt>
    <dgm:pt modelId="{C1AC9838-333B-4165-A7D1-F73C7D2EF497}" type="sibTrans" cxnId="{B4FF6366-E6F0-499E-ABA5-10676749CE74}">
      <dgm:prSet/>
      <dgm:spPr/>
      <dgm:t>
        <a:bodyPr/>
        <a:lstStyle/>
        <a:p>
          <a:endParaRPr lang="zh-CN" altLang="en-US" sz="3200" b="1">
            <a:latin typeface="方正姚体" pitchFamily="2" charset="-122"/>
            <a:ea typeface="方正姚体" pitchFamily="2" charset="-122"/>
          </a:endParaRPr>
        </a:p>
      </dgm:t>
    </dgm:pt>
    <dgm:pt modelId="{90C6F85C-AED1-4A84-B3C9-8289201217CE}">
      <dgm:prSet/>
      <dgm:spPr/>
      <dgm:t>
        <a:bodyPr/>
        <a:lstStyle/>
        <a:p>
          <a:pPr rtl="0"/>
          <a:r>
            <a:rPr lang="zh-CN" altLang="en-US" b="1" dirty="0" smtClean="0">
              <a:latin typeface="方正姚体" pitchFamily="2" charset="-122"/>
              <a:ea typeface="方正姚体" pitchFamily="2" charset="-122"/>
            </a:rPr>
            <a:t>可作为安全机制使用</a:t>
          </a:r>
          <a:endParaRPr lang="zh-CN" altLang="en-US" b="1" dirty="0">
            <a:latin typeface="方正姚体" pitchFamily="2" charset="-122"/>
            <a:ea typeface="方正姚体" pitchFamily="2" charset="-122"/>
          </a:endParaRPr>
        </a:p>
      </dgm:t>
    </dgm:pt>
    <dgm:pt modelId="{1E303495-ABBF-4878-B932-A71214D9B742}" type="parTrans" cxnId="{71D7CE45-18E1-4AA7-A80E-BA6AB34AD0CF}">
      <dgm:prSet/>
      <dgm:spPr/>
      <dgm:t>
        <a:bodyPr/>
        <a:lstStyle/>
        <a:p>
          <a:endParaRPr lang="zh-CN" altLang="en-US"/>
        </a:p>
      </dgm:t>
    </dgm:pt>
    <dgm:pt modelId="{59B2A3B4-FDE0-4A7A-912A-B52684E5FED2}" type="sibTrans" cxnId="{71D7CE45-18E1-4AA7-A80E-BA6AB34AD0CF}">
      <dgm:prSet/>
      <dgm:spPr/>
      <dgm:t>
        <a:bodyPr/>
        <a:lstStyle/>
        <a:p>
          <a:endParaRPr lang="zh-CN" altLang="en-US"/>
        </a:p>
      </dgm:t>
    </dgm:pt>
    <dgm:pt modelId="{84160B59-FB1E-4504-9620-A9BA6899C2C0}" type="pres">
      <dgm:prSet presAssocID="{90D0F169-0F70-44B3-B1B5-21F70C6079CD}" presName="linear" presStyleCnt="0">
        <dgm:presLayoutVars>
          <dgm:dir/>
          <dgm:animLvl val="lvl"/>
          <dgm:resizeHandles val="exact"/>
        </dgm:presLayoutVars>
      </dgm:prSet>
      <dgm:spPr/>
      <dgm:t>
        <a:bodyPr/>
        <a:lstStyle/>
        <a:p>
          <a:endParaRPr lang="zh-CN" altLang="en-US"/>
        </a:p>
      </dgm:t>
    </dgm:pt>
    <dgm:pt modelId="{D5BEC60B-35D4-4CE8-A63F-1402F2342DAC}" type="pres">
      <dgm:prSet presAssocID="{AC44D704-3DD5-4E82-ABC8-75298411E03F}" presName="parentLin" presStyleCnt="0"/>
      <dgm:spPr/>
    </dgm:pt>
    <dgm:pt modelId="{FB8BDC6D-FC97-4C23-9712-7BF174270CF4}" type="pres">
      <dgm:prSet presAssocID="{AC44D704-3DD5-4E82-ABC8-75298411E03F}" presName="parentLeftMargin" presStyleLbl="node1" presStyleIdx="0" presStyleCnt="5"/>
      <dgm:spPr/>
      <dgm:t>
        <a:bodyPr/>
        <a:lstStyle/>
        <a:p>
          <a:endParaRPr lang="zh-CN" altLang="en-US"/>
        </a:p>
      </dgm:t>
    </dgm:pt>
    <dgm:pt modelId="{7B7820C7-7129-4A56-AFAD-FC8A6AA6EE2A}" type="pres">
      <dgm:prSet presAssocID="{AC44D704-3DD5-4E82-ABC8-75298411E03F}" presName="parentText" presStyleLbl="node1" presStyleIdx="0" presStyleCnt="5" custScaleX="138083">
        <dgm:presLayoutVars>
          <dgm:chMax val="0"/>
          <dgm:bulletEnabled val="1"/>
        </dgm:presLayoutVars>
      </dgm:prSet>
      <dgm:spPr/>
      <dgm:t>
        <a:bodyPr/>
        <a:lstStyle/>
        <a:p>
          <a:endParaRPr lang="zh-CN" altLang="en-US"/>
        </a:p>
      </dgm:t>
    </dgm:pt>
    <dgm:pt modelId="{41C56047-CED7-43C2-B701-2B47503155BD}" type="pres">
      <dgm:prSet presAssocID="{AC44D704-3DD5-4E82-ABC8-75298411E03F}" presName="negativeSpace" presStyleCnt="0"/>
      <dgm:spPr/>
    </dgm:pt>
    <dgm:pt modelId="{E9EB8182-03E5-491F-A876-883C765B85F1}" type="pres">
      <dgm:prSet presAssocID="{AC44D704-3DD5-4E82-ABC8-75298411E03F}" presName="childText" presStyleLbl="conFgAcc1" presStyleIdx="0" presStyleCnt="5">
        <dgm:presLayoutVars>
          <dgm:bulletEnabled val="1"/>
        </dgm:presLayoutVars>
      </dgm:prSet>
      <dgm:spPr/>
    </dgm:pt>
    <dgm:pt modelId="{D32CFA88-C2FA-4C3B-91EE-49DA775BE44D}" type="pres">
      <dgm:prSet presAssocID="{064D497F-FF3B-4F64-97F3-A14448417D47}" presName="spaceBetweenRectangles" presStyleCnt="0"/>
      <dgm:spPr/>
    </dgm:pt>
    <dgm:pt modelId="{1C0B5182-8326-4AF6-B761-E048352CD1E3}" type="pres">
      <dgm:prSet presAssocID="{1861C44D-A77D-4A6B-92CB-698206273B92}" presName="parentLin" presStyleCnt="0"/>
      <dgm:spPr/>
    </dgm:pt>
    <dgm:pt modelId="{A18E1314-AF88-4CD0-BD92-84DF425A9372}" type="pres">
      <dgm:prSet presAssocID="{1861C44D-A77D-4A6B-92CB-698206273B92}" presName="parentLeftMargin" presStyleLbl="node1" presStyleIdx="0" presStyleCnt="5"/>
      <dgm:spPr/>
      <dgm:t>
        <a:bodyPr/>
        <a:lstStyle/>
        <a:p>
          <a:endParaRPr lang="zh-CN" altLang="en-US"/>
        </a:p>
      </dgm:t>
    </dgm:pt>
    <dgm:pt modelId="{839E3C4F-3695-4C33-B55C-30DDABC1836B}" type="pres">
      <dgm:prSet presAssocID="{1861C44D-A77D-4A6B-92CB-698206273B92}" presName="parentText" presStyleLbl="node1" presStyleIdx="1" presStyleCnt="5" custScaleX="142857">
        <dgm:presLayoutVars>
          <dgm:chMax val="0"/>
          <dgm:bulletEnabled val="1"/>
        </dgm:presLayoutVars>
      </dgm:prSet>
      <dgm:spPr/>
      <dgm:t>
        <a:bodyPr/>
        <a:lstStyle/>
        <a:p>
          <a:endParaRPr lang="zh-CN" altLang="en-US"/>
        </a:p>
      </dgm:t>
    </dgm:pt>
    <dgm:pt modelId="{012A2451-4FF7-49A7-9CF7-71F64DA5ABBD}" type="pres">
      <dgm:prSet presAssocID="{1861C44D-A77D-4A6B-92CB-698206273B92}" presName="negativeSpace" presStyleCnt="0"/>
      <dgm:spPr/>
    </dgm:pt>
    <dgm:pt modelId="{4932300C-D796-4126-B16A-71A0BFFD61FB}" type="pres">
      <dgm:prSet presAssocID="{1861C44D-A77D-4A6B-92CB-698206273B92}" presName="childText" presStyleLbl="conFgAcc1" presStyleIdx="1" presStyleCnt="5">
        <dgm:presLayoutVars>
          <dgm:bulletEnabled val="1"/>
        </dgm:presLayoutVars>
      </dgm:prSet>
      <dgm:spPr/>
    </dgm:pt>
    <dgm:pt modelId="{86285A5D-7CF1-4D37-B93A-F0684ADEF09C}" type="pres">
      <dgm:prSet presAssocID="{E6829011-434B-4955-A375-F1FBA8935CB9}" presName="spaceBetweenRectangles" presStyleCnt="0"/>
      <dgm:spPr/>
    </dgm:pt>
    <dgm:pt modelId="{88B49EBE-C637-4E1B-AE2A-FC0548ABF5CE}" type="pres">
      <dgm:prSet presAssocID="{77CF451A-4444-44EC-A28C-5DF9F420FD1A}" presName="parentLin" presStyleCnt="0"/>
      <dgm:spPr/>
    </dgm:pt>
    <dgm:pt modelId="{90FF4045-9A2C-4E88-A71B-B2DEB6A90F70}" type="pres">
      <dgm:prSet presAssocID="{77CF451A-4444-44EC-A28C-5DF9F420FD1A}" presName="parentLeftMargin" presStyleLbl="node1" presStyleIdx="1" presStyleCnt="5"/>
      <dgm:spPr/>
      <dgm:t>
        <a:bodyPr/>
        <a:lstStyle/>
        <a:p>
          <a:endParaRPr lang="zh-CN" altLang="en-US"/>
        </a:p>
      </dgm:t>
    </dgm:pt>
    <dgm:pt modelId="{11D9908F-6F69-4592-BF5C-1538DC111CE9}" type="pres">
      <dgm:prSet presAssocID="{77CF451A-4444-44EC-A28C-5DF9F420FD1A}" presName="parentText" presStyleLbl="node1" presStyleIdx="2" presStyleCnt="5" custScaleX="142857">
        <dgm:presLayoutVars>
          <dgm:chMax val="0"/>
          <dgm:bulletEnabled val="1"/>
        </dgm:presLayoutVars>
      </dgm:prSet>
      <dgm:spPr/>
      <dgm:t>
        <a:bodyPr/>
        <a:lstStyle/>
        <a:p>
          <a:endParaRPr lang="zh-CN" altLang="en-US"/>
        </a:p>
      </dgm:t>
    </dgm:pt>
    <dgm:pt modelId="{2D972902-E9BA-4CD5-82D9-E1D098C131FF}" type="pres">
      <dgm:prSet presAssocID="{77CF451A-4444-44EC-A28C-5DF9F420FD1A}" presName="negativeSpace" presStyleCnt="0"/>
      <dgm:spPr/>
    </dgm:pt>
    <dgm:pt modelId="{399728E2-EF3B-4F40-8E7D-BE67EBC87DAA}" type="pres">
      <dgm:prSet presAssocID="{77CF451A-4444-44EC-A28C-5DF9F420FD1A}" presName="childText" presStyleLbl="conFgAcc1" presStyleIdx="2" presStyleCnt="5">
        <dgm:presLayoutVars>
          <dgm:bulletEnabled val="1"/>
        </dgm:presLayoutVars>
      </dgm:prSet>
      <dgm:spPr/>
    </dgm:pt>
    <dgm:pt modelId="{62407A40-17BA-4601-B7AA-1F51AFA10BE9}" type="pres">
      <dgm:prSet presAssocID="{DC14F004-B586-4011-96B6-CB5015ACDF0A}" presName="spaceBetweenRectangles" presStyleCnt="0"/>
      <dgm:spPr/>
    </dgm:pt>
    <dgm:pt modelId="{DE112B05-8256-46CD-BCC0-B6F474490514}" type="pres">
      <dgm:prSet presAssocID="{B8EFB776-4DBF-42F5-9FA8-A35822BEAAAD}" presName="parentLin" presStyleCnt="0"/>
      <dgm:spPr/>
    </dgm:pt>
    <dgm:pt modelId="{0FA08F34-A6AA-406D-BE21-E4282E313EE7}" type="pres">
      <dgm:prSet presAssocID="{B8EFB776-4DBF-42F5-9FA8-A35822BEAAAD}" presName="parentLeftMargin" presStyleLbl="node1" presStyleIdx="2" presStyleCnt="5"/>
      <dgm:spPr/>
      <dgm:t>
        <a:bodyPr/>
        <a:lstStyle/>
        <a:p>
          <a:endParaRPr lang="zh-CN" altLang="en-US"/>
        </a:p>
      </dgm:t>
    </dgm:pt>
    <dgm:pt modelId="{E5DF9B2C-8210-4408-9E43-A3EEB8B6BC2E}" type="pres">
      <dgm:prSet presAssocID="{B8EFB776-4DBF-42F5-9FA8-A35822BEAAAD}" presName="parentText" presStyleLbl="node1" presStyleIdx="3" presStyleCnt="5" custScaleX="142857">
        <dgm:presLayoutVars>
          <dgm:chMax val="0"/>
          <dgm:bulletEnabled val="1"/>
        </dgm:presLayoutVars>
      </dgm:prSet>
      <dgm:spPr/>
      <dgm:t>
        <a:bodyPr/>
        <a:lstStyle/>
        <a:p>
          <a:endParaRPr lang="zh-CN" altLang="en-US"/>
        </a:p>
      </dgm:t>
    </dgm:pt>
    <dgm:pt modelId="{E8854E6D-2FEA-49A7-AF93-3403AD5C9BBD}" type="pres">
      <dgm:prSet presAssocID="{B8EFB776-4DBF-42F5-9FA8-A35822BEAAAD}" presName="negativeSpace" presStyleCnt="0"/>
      <dgm:spPr/>
    </dgm:pt>
    <dgm:pt modelId="{95BA3E43-B71D-462B-B9FE-CB8FF5D21E4A}" type="pres">
      <dgm:prSet presAssocID="{B8EFB776-4DBF-42F5-9FA8-A35822BEAAAD}" presName="childText" presStyleLbl="conFgAcc1" presStyleIdx="3" presStyleCnt="5">
        <dgm:presLayoutVars>
          <dgm:bulletEnabled val="1"/>
        </dgm:presLayoutVars>
      </dgm:prSet>
      <dgm:spPr/>
    </dgm:pt>
    <dgm:pt modelId="{7BD1A8D8-210F-41D2-9EEC-4796FD2B3438}" type="pres">
      <dgm:prSet presAssocID="{C1AC9838-333B-4165-A7D1-F73C7D2EF497}" presName="spaceBetweenRectangles" presStyleCnt="0"/>
      <dgm:spPr/>
    </dgm:pt>
    <dgm:pt modelId="{62A31797-BEE3-4450-BC45-80076925EB5B}" type="pres">
      <dgm:prSet presAssocID="{90C6F85C-AED1-4A84-B3C9-8289201217CE}" presName="parentLin" presStyleCnt="0"/>
      <dgm:spPr/>
    </dgm:pt>
    <dgm:pt modelId="{39D58D0B-C123-46E0-AB4A-622872F3BA1D}" type="pres">
      <dgm:prSet presAssocID="{90C6F85C-AED1-4A84-B3C9-8289201217CE}" presName="parentLeftMargin" presStyleLbl="node1" presStyleIdx="3" presStyleCnt="5"/>
      <dgm:spPr/>
      <dgm:t>
        <a:bodyPr/>
        <a:lstStyle/>
        <a:p>
          <a:endParaRPr lang="zh-CN" altLang="en-US"/>
        </a:p>
      </dgm:t>
    </dgm:pt>
    <dgm:pt modelId="{2390D184-8ECB-4584-894A-17BFA2E85D7C}" type="pres">
      <dgm:prSet presAssocID="{90C6F85C-AED1-4A84-B3C9-8289201217CE}" presName="parentText" presStyleLbl="node1" presStyleIdx="4" presStyleCnt="5" custScaleX="142857">
        <dgm:presLayoutVars>
          <dgm:chMax val="0"/>
          <dgm:bulletEnabled val="1"/>
        </dgm:presLayoutVars>
      </dgm:prSet>
      <dgm:spPr/>
      <dgm:t>
        <a:bodyPr/>
        <a:lstStyle/>
        <a:p>
          <a:endParaRPr lang="zh-CN" altLang="en-US"/>
        </a:p>
      </dgm:t>
    </dgm:pt>
    <dgm:pt modelId="{CC128A51-7860-407E-A5EB-1EC3F261E44D}" type="pres">
      <dgm:prSet presAssocID="{90C6F85C-AED1-4A84-B3C9-8289201217CE}" presName="negativeSpace" presStyleCnt="0"/>
      <dgm:spPr/>
    </dgm:pt>
    <dgm:pt modelId="{BD591AC0-39D1-456D-BFFA-690C47BBB94E}" type="pres">
      <dgm:prSet presAssocID="{90C6F85C-AED1-4A84-B3C9-8289201217CE}" presName="childText" presStyleLbl="conFgAcc1" presStyleIdx="4" presStyleCnt="5">
        <dgm:presLayoutVars>
          <dgm:bulletEnabled val="1"/>
        </dgm:presLayoutVars>
      </dgm:prSet>
      <dgm:spPr/>
    </dgm:pt>
  </dgm:ptLst>
  <dgm:cxnLst>
    <dgm:cxn modelId="{71D7CE45-18E1-4AA7-A80E-BA6AB34AD0CF}" srcId="{90D0F169-0F70-44B3-B1B5-21F70C6079CD}" destId="{90C6F85C-AED1-4A84-B3C9-8289201217CE}" srcOrd="4" destOrd="0" parTransId="{1E303495-ABBF-4878-B932-A71214D9B742}" sibTransId="{59B2A3B4-FDE0-4A7A-912A-B52684E5FED2}"/>
    <dgm:cxn modelId="{B4FF6366-E6F0-499E-ABA5-10676749CE74}" srcId="{90D0F169-0F70-44B3-B1B5-21F70C6079CD}" destId="{B8EFB776-4DBF-42F5-9FA8-A35822BEAAAD}" srcOrd="3" destOrd="0" parTransId="{7E209AC8-0417-4218-B9D5-3E5990A73992}" sibTransId="{C1AC9838-333B-4165-A7D1-F73C7D2EF497}"/>
    <dgm:cxn modelId="{68328F27-5B97-41CB-8B55-D64F7DDC8FC3}" type="presOf" srcId="{B8EFB776-4DBF-42F5-9FA8-A35822BEAAAD}" destId="{0FA08F34-A6AA-406D-BE21-E4282E313EE7}" srcOrd="0" destOrd="0" presId="urn:microsoft.com/office/officeart/2005/8/layout/list1"/>
    <dgm:cxn modelId="{15CE9363-AE60-46B1-B295-C9362FCB6277}" type="presOf" srcId="{90D0F169-0F70-44B3-B1B5-21F70C6079CD}" destId="{84160B59-FB1E-4504-9620-A9BA6899C2C0}" srcOrd="0" destOrd="0" presId="urn:microsoft.com/office/officeart/2005/8/layout/list1"/>
    <dgm:cxn modelId="{AFE0EDED-6DC6-4E8F-B48A-1FBB6D5588DF}" type="presOf" srcId="{1861C44D-A77D-4A6B-92CB-698206273B92}" destId="{839E3C4F-3695-4C33-B55C-30DDABC1836B}" srcOrd="1" destOrd="0" presId="urn:microsoft.com/office/officeart/2005/8/layout/list1"/>
    <dgm:cxn modelId="{092EB63A-BF49-4B4A-8EB0-D440DD368D58}" type="presOf" srcId="{AC44D704-3DD5-4E82-ABC8-75298411E03F}" destId="{7B7820C7-7129-4A56-AFAD-FC8A6AA6EE2A}" srcOrd="1" destOrd="0" presId="urn:microsoft.com/office/officeart/2005/8/layout/list1"/>
    <dgm:cxn modelId="{8132E12D-3C42-4C26-8FC4-9A4CA523E24E}" srcId="{90D0F169-0F70-44B3-B1B5-21F70C6079CD}" destId="{AC44D704-3DD5-4E82-ABC8-75298411E03F}" srcOrd="0" destOrd="0" parTransId="{99F29BDE-74EF-47BD-8873-7CB7B9F2E3B1}" sibTransId="{064D497F-FF3B-4F64-97F3-A14448417D47}"/>
    <dgm:cxn modelId="{2D7D8EA7-52B0-428C-BEDE-7156F6F3AF14}" type="presOf" srcId="{77CF451A-4444-44EC-A28C-5DF9F420FD1A}" destId="{90FF4045-9A2C-4E88-A71B-B2DEB6A90F70}" srcOrd="0" destOrd="0" presId="urn:microsoft.com/office/officeart/2005/8/layout/list1"/>
    <dgm:cxn modelId="{B42D1D8A-4C6A-4A71-8AEF-A91796F83BBA}" srcId="{90D0F169-0F70-44B3-B1B5-21F70C6079CD}" destId="{77CF451A-4444-44EC-A28C-5DF9F420FD1A}" srcOrd="2" destOrd="0" parTransId="{00D62532-E67F-4775-B2A5-DFEA897BF44B}" sibTransId="{DC14F004-B586-4011-96B6-CB5015ACDF0A}"/>
    <dgm:cxn modelId="{21C759A5-1D8C-4AF8-8094-F60AD521CD83}" type="presOf" srcId="{90C6F85C-AED1-4A84-B3C9-8289201217CE}" destId="{39D58D0B-C123-46E0-AB4A-622872F3BA1D}" srcOrd="0" destOrd="0" presId="urn:microsoft.com/office/officeart/2005/8/layout/list1"/>
    <dgm:cxn modelId="{4F43BAB9-660F-4332-9938-8B208A6068A8}" type="presOf" srcId="{B8EFB776-4DBF-42F5-9FA8-A35822BEAAAD}" destId="{E5DF9B2C-8210-4408-9E43-A3EEB8B6BC2E}" srcOrd="1" destOrd="0" presId="urn:microsoft.com/office/officeart/2005/8/layout/list1"/>
    <dgm:cxn modelId="{FD281B43-F715-41FC-BF29-B5C5C19263AE}" type="presOf" srcId="{90C6F85C-AED1-4A84-B3C9-8289201217CE}" destId="{2390D184-8ECB-4584-894A-17BFA2E85D7C}" srcOrd="1" destOrd="0" presId="urn:microsoft.com/office/officeart/2005/8/layout/list1"/>
    <dgm:cxn modelId="{C4ED2201-F181-4A55-8073-761472F8EBF3}" type="presOf" srcId="{1861C44D-A77D-4A6B-92CB-698206273B92}" destId="{A18E1314-AF88-4CD0-BD92-84DF425A9372}" srcOrd="0" destOrd="0" presId="urn:microsoft.com/office/officeart/2005/8/layout/list1"/>
    <dgm:cxn modelId="{5CD84B03-2110-41BC-916C-FEBF18E8F763}" type="presOf" srcId="{AC44D704-3DD5-4E82-ABC8-75298411E03F}" destId="{FB8BDC6D-FC97-4C23-9712-7BF174270CF4}" srcOrd="0" destOrd="0" presId="urn:microsoft.com/office/officeart/2005/8/layout/list1"/>
    <dgm:cxn modelId="{7409E546-E15F-4104-95A4-2699C2B3EEE3}" srcId="{90D0F169-0F70-44B3-B1B5-21F70C6079CD}" destId="{1861C44D-A77D-4A6B-92CB-698206273B92}" srcOrd="1" destOrd="0" parTransId="{AFADB8F6-3882-43EE-B769-C127914B504D}" sibTransId="{E6829011-434B-4955-A375-F1FBA8935CB9}"/>
    <dgm:cxn modelId="{11963DBF-B4BE-4136-ADD9-1B82F3B8BAF2}" type="presOf" srcId="{77CF451A-4444-44EC-A28C-5DF9F420FD1A}" destId="{11D9908F-6F69-4592-BF5C-1538DC111CE9}" srcOrd="1" destOrd="0" presId="urn:microsoft.com/office/officeart/2005/8/layout/list1"/>
    <dgm:cxn modelId="{3B89E8EE-D68E-441B-8D65-7775F29B23E2}" type="presParOf" srcId="{84160B59-FB1E-4504-9620-A9BA6899C2C0}" destId="{D5BEC60B-35D4-4CE8-A63F-1402F2342DAC}" srcOrd="0" destOrd="0" presId="urn:microsoft.com/office/officeart/2005/8/layout/list1"/>
    <dgm:cxn modelId="{CFF310DE-F05F-49B2-B74D-F33AE0A62490}" type="presParOf" srcId="{D5BEC60B-35D4-4CE8-A63F-1402F2342DAC}" destId="{FB8BDC6D-FC97-4C23-9712-7BF174270CF4}" srcOrd="0" destOrd="0" presId="urn:microsoft.com/office/officeart/2005/8/layout/list1"/>
    <dgm:cxn modelId="{6F8951FC-EE96-44B4-9411-ED911B712349}" type="presParOf" srcId="{D5BEC60B-35D4-4CE8-A63F-1402F2342DAC}" destId="{7B7820C7-7129-4A56-AFAD-FC8A6AA6EE2A}" srcOrd="1" destOrd="0" presId="urn:microsoft.com/office/officeart/2005/8/layout/list1"/>
    <dgm:cxn modelId="{B72FB9CA-16F3-4167-AECA-E9836B4CB35B}" type="presParOf" srcId="{84160B59-FB1E-4504-9620-A9BA6899C2C0}" destId="{41C56047-CED7-43C2-B701-2B47503155BD}" srcOrd="1" destOrd="0" presId="urn:microsoft.com/office/officeart/2005/8/layout/list1"/>
    <dgm:cxn modelId="{CE41ECE7-FB4D-465D-83AD-9C3156E5DD92}" type="presParOf" srcId="{84160B59-FB1E-4504-9620-A9BA6899C2C0}" destId="{E9EB8182-03E5-491F-A876-883C765B85F1}" srcOrd="2" destOrd="0" presId="urn:microsoft.com/office/officeart/2005/8/layout/list1"/>
    <dgm:cxn modelId="{8B749BD4-B520-4293-B703-57F354B47095}" type="presParOf" srcId="{84160B59-FB1E-4504-9620-A9BA6899C2C0}" destId="{D32CFA88-C2FA-4C3B-91EE-49DA775BE44D}" srcOrd="3" destOrd="0" presId="urn:microsoft.com/office/officeart/2005/8/layout/list1"/>
    <dgm:cxn modelId="{4C4A8687-5FAA-4E1D-866F-20E375D85436}" type="presParOf" srcId="{84160B59-FB1E-4504-9620-A9BA6899C2C0}" destId="{1C0B5182-8326-4AF6-B761-E048352CD1E3}" srcOrd="4" destOrd="0" presId="urn:microsoft.com/office/officeart/2005/8/layout/list1"/>
    <dgm:cxn modelId="{6CF48422-FB8F-483B-822D-B77DEC09486C}" type="presParOf" srcId="{1C0B5182-8326-4AF6-B761-E048352CD1E3}" destId="{A18E1314-AF88-4CD0-BD92-84DF425A9372}" srcOrd="0" destOrd="0" presId="urn:microsoft.com/office/officeart/2005/8/layout/list1"/>
    <dgm:cxn modelId="{C14F3C36-DF34-4DE0-B464-DCAFB8EBDF1F}" type="presParOf" srcId="{1C0B5182-8326-4AF6-B761-E048352CD1E3}" destId="{839E3C4F-3695-4C33-B55C-30DDABC1836B}" srcOrd="1" destOrd="0" presId="urn:microsoft.com/office/officeart/2005/8/layout/list1"/>
    <dgm:cxn modelId="{4BA021AC-731B-484E-B88D-D666D8DE0035}" type="presParOf" srcId="{84160B59-FB1E-4504-9620-A9BA6899C2C0}" destId="{012A2451-4FF7-49A7-9CF7-71F64DA5ABBD}" srcOrd="5" destOrd="0" presId="urn:microsoft.com/office/officeart/2005/8/layout/list1"/>
    <dgm:cxn modelId="{6EAC0620-8886-4426-93FD-48374E872D94}" type="presParOf" srcId="{84160B59-FB1E-4504-9620-A9BA6899C2C0}" destId="{4932300C-D796-4126-B16A-71A0BFFD61FB}" srcOrd="6" destOrd="0" presId="urn:microsoft.com/office/officeart/2005/8/layout/list1"/>
    <dgm:cxn modelId="{0FDBA99C-2EC6-43A9-A592-B91568CA7310}" type="presParOf" srcId="{84160B59-FB1E-4504-9620-A9BA6899C2C0}" destId="{86285A5D-7CF1-4D37-B93A-F0684ADEF09C}" srcOrd="7" destOrd="0" presId="urn:microsoft.com/office/officeart/2005/8/layout/list1"/>
    <dgm:cxn modelId="{9307E7EE-54EF-42F6-B681-AA7980D57542}" type="presParOf" srcId="{84160B59-FB1E-4504-9620-A9BA6899C2C0}" destId="{88B49EBE-C637-4E1B-AE2A-FC0548ABF5CE}" srcOrd="8" destOrd="0" presId="urn:microsoft.com/office/officeart/2005/8/layout/list1"/>
    <dgm:cxn modelId="{9320962D-3605-472E-89EB-D49B60AB6A44}" type="presParOf" srcId="{88B49EBE-C637-4E1B-AE2A-FC0548ABF5CE}" destId="{90FF4045-9A2C-4E88-A71B-B2DEB6A90F70}" srcOrd="0" destOrd="0" presId="urn:microsoft.com/office/officeart/2005/8/layout/list1"/>
    <dgm:cxn modelId="{A4D9B546-B47A-409F-9905-ECBFA2FB0764}" type="presParOf" srcId="{88B49EBE-C637-4E1B-AE2A-FC0548ABF5CE}" destId="{11D9908F-6F69-4592-BF5C-1538DC111CE9}" srcOrd="1" destOrd="0" presId="urn:microsoft.com/office/officeart/2005/8/layout/list1"/>
    <dgm:cxn modelId="{EE08AF40-B053-45DF-A48B-0AA549DC8541}" type="presParOf" srcId="{84160B59-FB1E-4504-9620-A9BA6899C2C0}" destId="{2D972902-E9BA-4CD5-82D9-E1D098C131FF}" srcOrd="9" destOrd="0" presId="urn:microsoft.com/office/officeart/2005/8/layout/list1"/>
    <dgm:cxn modelId="{C1ACF195-FA9F-4397-AFE1-C395E4429A06}" type="presParOf" srcId="{84160B59-FB1E-4504-9620-A9BA6899C2C0}" destId="{399728E2-EF3B-4F40-8E7D-BE67EBC87DAA}" srcOrd="10" destOrd="0" presId="urn:microsoft.com/office/officeart/2005/8/layout/list1"/>
    <dgm:cxn modelId="{F4A5D4CF-C1EA-44BD-95BC-A64AFB1A0C63}" type="presParOf" srcId="{84160B59-FB1E-4504-9620-A9BA6899C2C0}" destId="{62407A40-17BA-4601-B7AA-1F51AFA10BE9}" srcOrd="11" destOrd="0" presId="urn:microsoft.com/office/officeart/2005/8/layout/list1"/>
    <dgm:cxn modelId="{460B5142-BA74-4974-8D21-1DAB6F5F82DF}" type="presParOf" srcId="{84160B59-FB1E-4504-9620-A9BA6899C2C0}" destId="{DE112B05-8256-46CD-BCC0-B6F474490514}" srcOrd="12" destOrd="0" presId="urn:microsoft.com/office/officeart/2005/8/layout/list1"/>
    <dgm:cxn modelId="{4F5097CF-1367-473B-97B5-BE5D4240CE20}" type="presParOf" srcId="{DE112B05-8256-46CD-BCC0-B6F474490514}" destId="{0FA08F34-A6AA-406D-BE21-E4282E313EE7}" srcOrd="0" destOrd="0" presId="urn:microsoft.com/office/officeart/2005/8/layout/list1"/>
    <dgm:cxn modelId="{99A2ACA3-D54C-4869-B8E6-D7D7F2659AE1}" type="presParOf" srcId="{DE112B05-8256-46CD-BCC0-B6F474490514}" destId="{E5DF9B2C-8210-4408-9E43-A3EEB8B6BC2E}" srcOrd="1" destOrd="0" presId="urn:microsoft.com/office/officeart/2005/8/layout/list1"/>
    <dgm:cxn modelId="{9F689D61-6C00-492A-8F22-CBBB2EEEBB14}" type="presParOf" srcId="{84160B59-FB1E-4504-9620-A9BA6899C2C0}" destId="{E8854E6D-2FEA-49A7-AF93-3403AD5C9BBD}" srcOrd="13" destOrd="0" presId="urn:microsoft.com/office/officeart/2005/8/layout/list1"/>
    <dgm:cxn modelId="{1E451D28-8665-4B59-BBC7-A5F1B7DD770D}" type="presParOf" srcId="{84160B59-FB1E-4504-9620-A9BA6899C2C0}" destId="{95BA3E43-B71D-462B-B9FE-CB8FF5D21E4A}" srcOrd="14" destOrd="0" presId="urn:microsoft.com/office/officeart/2005/8/layout/list1"/>
    <dgm:cxn modelId="{F607ED92-7689-442C-B837-E1F0827E0512}" type="presParOf" srcId="{84160B59-FB1E-4504-9620-A9BA6899C2C0}" destId="{7BD1A8D8-210F-41D2-9EEC-4796FD2B3438}" srcOrd="15" destOrd="0" presId="urn:microsoft.com/office/officeart/2005/8/layout/list1"/>
    <dgm:cxn modelId="{81438AA7-0377-455A-9C49-785B5A664D84}" type="presParOf" srcId="{84160B59-FB1E-4504-9620-A9BA6899C2C0}" destId="{62A31797-BEE3-4450-BC45-80076925EB5B}" srcOrd="16" destOrd="0" presId="urn:microsoft.com/office/officeart/2005/8/layout/list1"/>
    <dgm:cxn modelId="{B1C8B86C-1F1C-4C3B-AEC8-5D3099F72B8B}" type="presParOf" srcId="{62A31797-BEE3-4450-BC45-80076925EB5B}" destId="{39D58D0B-C123-46E0-AB4A-622872F3BA1D}" srcOrd="0" destOrd="0" presId="urn:microsoft.com/office/officeart/2005/8/layout/list1"/>
    <dgm:cxn modelId="{014421C9-CDF8-4336-A5C0-8C7A0DE9C1FF}" type="presParOf" srcId="{62A31797-BEE3-4450-BC45-80076925EB5B}" destId="{2390D184-8ECB-4584-894A-17BFA2E85D7C}" srcOrd="1" destOrd="0" presId="urn:microsoft.com/office/officeart/2005/8/layout/list1"/>
    <dgm:cxn modelId="{D54B4F47-C773-4DF7-A71E-A92F7FC61F54}" type="presParOf" srcId="{84160B59-FB1E-4504-9620-A9BA6899C2C0}" destId="{CC128A51-7860-407E-A5EB-1EC3F261E44D}" srcOrd="17" destOrd="0" presId="urn:microsoft.com/office/officeart/2005/8/layout/list1"/>
    <dgm:cxn modelId="{EE4BDD39-EEB6-4E0B-B61E-9C29B156FA83}" type="presParOf" srcId="{84160B59-FB1E-4504-9620-A9BA6899C2C0}" destId="{BD591AC0-39D1-456D-BFFA-690C47BBB94E}"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A121B1-1470-4346-AC9F-4836845410F2}" type="doc">
      <dgm:prSet loTypeId="urn:microsoft.com/office/officeart/2005/8/layout/vList2" loCatId="list" qsTypeId="urn:microsoft.com/office/officeart/2005/8/quickstyle/3d2" qsCatId="3D" csTypeId="urn:microsoft.com/office/officeart/2005/8/colors/colorful5" csCatId="colorful"/>
      <dgm:spPr/>
      <dgm:t>
        <a:bodyPr/>
        <a:lstStyle/>
        <a:p>
          <a:endParaRPr lang="zh-CN" altLang="en-US"/>
        </a:p>
      </dgm:t>
    </dgm:pt>
    <dgm:pt modelId="{B8CD9D3B-F1E8-4799-B3A9-A0C43E08B094}">
      <dgm:prSet custT="1"/>
      <dgm:spPr/>
      <dgm:t>
        <a:bodyPr/>
        <a:lstStyle/>
        <a:p>
          <a:pPr rtl="0"/>
          <a:r>
            <a:rPr lang="zh-CN" altLang="en-US" sz="2800" b="1" smtClean="0"/>
            <a:t>触发器定义在特定的表上，与表相关</a:t>
          </a:r>
          <a:endParaRPr lang="zh-CN" altLang="en-US" sz="2800" b="1"/>
        </a:p>
      </dgm:t>
    </dgm:pt>
    <dgm:pt modelId="{583D8162-307F-48D8-A8F4-AF7CAB79C727}" type="parTrans" cxnId="{1E78B6C3-7A26-42E1-9FC1-58E0C2132353}">
      <dgm:prSet/>
      <dgm:spPr/>
      <dgm:t>
        <a:bodyPr/>
        <a:lstStyle/>
        <a:p>
          <a:endParaRPr lang="zh-CN" altLang="en-US" sz="2800" b="1"/>
        </a:p>
      </dgm:t>
    </dgm:pt>
    <dgm:pt modelId="{2CAA0F5D-4D9C-4877-A16B-F6746629CE7D}" type="sibTrans" cxnId="{1E78B6C3-7A26-42E1-9FC1-58E0C2132353}">
      <dgm:prSet/>
      <dgm:spPr/>
      <dgm:t>
        <a:bodyPr/>
        <a:lstStyle/>
        <a:p>
          <a:endParaRPr lang="zh-CN" altLang="en-US" sz="2800" b="1"/>
        </a:p>
      </dgm:t>
    </dgm:pt>
    <dgm:pt modelId="{FE971B7D-387A-4AEB-9E95-972E0B317DAD}">
      <dgm:prSet custT="1"/>
      <dgm:spPr/>
      <dgm:t>
        <a:bodyPr/>
        <a:lstStyle/>
        <a:p>
          <a:pPr rtl="0"/>
          <a:r>
            <a:rPr lang="zh-CN" altLang="en-US" sz="2800" b="1" smtClean="0"/>
            <a:t>自动触发执行</a:t>
          </a:r>
          <a:endParaRPr lang="zh-CN" altLang="en-US" sz="2800" b="1"/>
        </a:p>
      </dgm:t>
    </dgm:pt>
    <dgm:pt modelId="{52673D53-1E24-42F6-A4C7-66C881985199}" type="parTrans" cxnId="{20730152-B39C-4B11-80D6-382A834D9D02}">
      <dgm:prSet/>
      <dgm:spPr/>
      <dgm:t>
        <a:bodyPr/>
        <a:lstStyle/>
        <a:p>
          <a:endParaRPr lang="zh-CN" altLang="en-US" sz="2800" b="1"/>
        </a:p>
      </dgm:t>
    </dgm:pt>
    <dgm:pt modelId="{0E0AB9EC-D57F-4793-BB4E-1D535BBDC5BE}" type="sibTrans" cxnId="{20730152-B39C-4B11-80D6-382A834D9D02}">
      <dgm:prSet/>
      <dgm:spPr/>
      <dgm:t>
        <a:bodyPr/>
        <a:lstStyle/>
        <a:p>
          <a:endParaRPr lang="zh-CN" altLang="en-US" sz="2800" b="1"/>
        </a:p>
      </dgm:t>
    </dgm:pt>
    <dgm:pt modelId="{3001B13F-4E75-4585-9326-FF97FC773AED}">
      <dgm:prSet custT="1"/>
      <dgm:spPr/>
      <dgm:t>
        <a:bodyPr/>
        <a:lstStyle/>
        <a:p>
          <a:pPr rtl="0"/>
          <a:r>
            <a:rPr lang="zh-CN" altLang="en-US" sz="2800" b="1" smtClean="0"/>
            <a:t>不能直接调用</a:t>
          </a:r>
          <a:endParaRPr lang="zh-CN" altLang="en-US" sz="2800" b="1"/>
        </a:p>
      </dgm:t>
    </dgm:pt>
    <dgm:pt modelId="{A5878874-EAA5-4AFE-91A7-BFA8084C641E}" type="parTrans" cxnId="{FDC1838E-5D89-4841-8F47-B36D1EE19CDB}">
      <dgm:prSet/>
      <dgm:spPr/>
      <dgm:t>
        <a:bodyPr/>
        <a:lstStyle/>
        <a:p>
          <a:endParaRPr lang="zh-CN" altLang="en-US" sz="2800" b="1"/>
        </a:p>
      </dgm:t>
    </dgm:pt>
    <dgm:pt modelId="{C1471BD7-8DE0-49C9-BC78-83BEC57EAE70}" type="sibTrans" cxnId="{FDC1838E-5D89-4841-8F47-B36D1EE19CDB}">
      <dgm:prSet/>
      <dgm:spPr/>
      <dgm:t>
        <a:bodyPr/>
        <a:lstStyle/>
        <a:p>
          <a:endParaRPr lang="zh-CN" altLang="en-US" sz="2800" b="1"/>
        </a:p>
      </dgm:t>
    </dgm:pt>
    <dgm:pt modelId="{151066C1-5840-429F-9E90-57B6DE4370CF}">
      <dgm:prSet custT="1"/>
      <dgm:spPr/>
      <dgm:t>
        <a:bodyPr/>
        <a:lstStyle/>
        <a:p>
          <a:pPr rtl="0"/>
          <a:r>
            <a:rPr lang="zh-CN" altLang="en-US" sz="2800" b="1" smtClean="0"/>
            <a:t>是一个事务（可回滚）</a:t>
          </a:r>
          <a:endParaRPr lang="zh-CN" altLang="en-US" sz="2800" b="1"/>
        </a:p>
      </dgm:t>
    </dgm:pt>
    <dgm:pt modelId="{E24D7C9B-80B9-452F-8420-CB9676180C46}" type="parTrans" cxnId="{491B5ADD-0628-4D4A-A797-19A38D821E51}">
      <dgm:prSet/>
      <dgm:spPr/>
      <dgm:t>
        <a:bodyPr/>
        <a:lstStyle/>
        <a:p>
          <a:endParaRPr lang="zh-CN" altLang="en-US" sz="2800" b="1"/>
        </a:p>
      </dgm:t>
    </dgm:pt>
    <dgm:pt modelId="{F2DDC1B7-3BF7-41F7-A22E-7D63E412A949}" type="sibTrans" cxnId="{491B5ADD-0628-4D4A-A797-19A38D821E51}">
      <dgm:prSet/>
      <dgm:spPr/>
      <dgm:t>
        <a:bodyPr/>
        <a:lstStyle/>
        <a:p>
          <a:endParaRPr lang="zh-CN" altLang="en-US" sz="2800" b="1"/>
        </a:p>
      </dgm:t>
    </dgm:pt>
    <dgm:pt modelId="{512B9712-873E-4531-B85C-5579C23C4FE3}" type="pres">
      <dgm:prSet presAssocID="{10A121B1-1470-4346-AC9F-4836845410F2}" presName="linear" presStyleCnt="0">
        <dgm:presLayoutVars>
          <dgm:animLvl val="lvl"/>
          <dgm:resizeHandles val="exact"/>
        </dgm:presLayoutVars>
      </dgm:prSet>
      <dgm:spPr/>
      <dgm:t>
        <a:bodyPr/>
        <a:lstStyle/>
        <a:p>
          <a:endParaRPr lang="zh-CN" altLang="en-US"/>
        </a:p>
      </dgm:t>
    </dgm:pt>
    <dgm:pt modelId="{8E114CC5-0787-4440-8241-461EC39B416F}" type="pres">
      <dgm:prSet presAssocID="{B8CD9D3B-F1E8-4799-B3A9-A0C43E08B094}" presName="parentText" presStyleLbl="node1" presStyleIdx="0" presStyleCnt="4">
        <dgm:presLayoutVars>
          <dgm:chMax val="0"/>
          <dgm:bulletEnabled val="1"/>
        </dgm:presLayoutVars>
      </dgm:prSet>
      <dgm:spPr/>
      <dgm:t>
        <a:bodyPr/>
        <a:lstStyle/>
        <a:p>
          <a:endParaRPr lang="zh-CN" altLang="en-US"/>
        </a:p>
      </dgm:t>
    </dgm:pt>
    <dgm:pt modelId="{65AECE42-0E96-4C6D-AB17-4537E314C9A3}" type="pres">
      <dgm:prSet presAssocID="{2CAA0F5D-4D9C-4877-A16B-F6746629CE7D}" presName="spacer" presStyleCnt="0"/>
      <dgm:spPr/>
    </dgm:pt>
    <dgm:pt modelId="{533AD503-05EC-4B37-8188-C41B41835263}" type="pres">
      <dgm:prSet presAssocID="{FE971B7D-387A-4AEB-9E95-972E0B317DAD}" presName="parentText" presStyleLbl="node1" presStyleIdx="1" presStyleCnt="4">
        <dgm:presLayoutVars>
          <dgm:chMax val="0"/>
          <dgm:bulletEnabled val="1"/>
        </dgm:presLayoutVars>
      </dgm:prSet>
      <dgm:spPr/>
      <dgm:t>
        <a:bodyPr/>
        <a:lstStyle/>
        <a:p>
          <a:endParaRPr lang="zh-CN" altLang="en-US"/>
        </a:p>
      </dgm:t>
    </dgm:pt>
    <dgm:pt modelId="{87F27854-8C4E-4D97-95BC-383ECF836AA4}" type="pres">
      <dgm:prSet presAssocID="{0E0AB9EC-D57F-4793-BB4E-1D535BBDC5BE}" presName="spacer" presStyleCnt="0"/>
      <dgm:spPr/>
    </dgm:pt>
    <dgm:pt modelId="{569E0894-0CFF-4B09-A94D-561E0E4B84DE}" type="pres">
      <dgm:prSet presAssocID="{3001B13F-4E75-4585-9326-FF97FC773AED}" presName="parentText" presStyleLbl="node1" presStyleIdx="2" presStyleCnt="4">
        <dgm:presLayoutVars>
          <dgm:chMax val="0"/>
          <dgm:bulletEnabled val="1"/>
        </dgm:presLayoutVars>
      </dgm:prSet>
      <dgm:spPr/>
      <dgm:t>
        <a:bodyPr/>
        <a:lstStyle/>
        <a:p>
          <a:endParaRPr lang="zh-CN" altLang="en-US"/>
        </a:p>
      </dgm:t>
    </dgm:pt>
    <dgm:pt modelId="{8EDFC440-05A0-48E2-A7AD-E66EC883898B}" type="pres">
      <dgm:prSet presAssocID="{C1471BD7-8DE0-49C9-BC78-83BEC57EAE70}" presName="spacer" presStyleCnt="0"/>
      <dgm:spPr/>
    </dgm:pt>
    <dgm:pt modelId="{B27AEEF9-33BD-4448-ADDB-DCBA62A56E2E}" type="pres">
      <dgm:prSet presAssocID="{151066C1-5840-429F-9E90-57B6DE4370CF}" presName="parentText" presStyleLbl="node1" presStyleIdx="3" presStyleCnt="4">
        <dgm:presLayoutVars>
          <dgm:chMax val="0"/>
          <dgm:bulletEnabled val="1"/>
        </dgm:presLayoutVars>
      </dgm:prSet>
      <dgm:spPr/>
      <dgm:t>
        <a:bodyPr/>
        <a:lstStyle/>
        <a:p>
          <a:endParaRPr lang="zh-CN" altLang="en-US"/>
        </a:p>
      </dgm:t>
    </dgm:pt>
  </dgm:ptLst>
  <dgm:cxnLst>
    <dgm:cxn modelId="{8142070A-E64B-4A43-9339-B88FF16535CE}" type="presOf" srcId="{151066C1-5840-429F-9E90-57B6DE4370CF}" destId="{B27AEEF9-33BD-4448-ADDB-DCBA62A56E2E}" srcOrd="0" destOrd="0" presId="urn:microsoft.com/office/officeart/2005/8/layout/vList2"/>
    <dgm:cxn modelId="{9E69FD99-C15B-4150-A1B4-DE6B751B5506}" type="presOf" srcId="{FE971B7D-387A-4AEB-9E95-972E0B317DAD}" destId="{533AD503-05EC-4B37-8188-C41B41835263}" srcOrd="0" destOrd="0" presId="urn:microsoft.com/office/officeart/2005/8/layout/vList2"/>
    <dgm:cxn modelId="{FDC1838E-5D89-4841-8F47-B36D1EE19CDB}" srcId="{10A121B1-1470-4346-AC9F-4836845410F2}" destId="{3001B13F-4E75-4585-9326-FF97FC773AED}" srcOrd="2" destOrd="0" parTransId="{A5878874-EAA5-4AFE-91A7-BFA8084C641E}" sibTransId="{C1471BD7-8DE0-49C9-BC78-83BEC57EAE70}"/>
    <dgm:cxn modelId="{AA8FA4B4-C205-4C90-ADD1-88FE85074E1F}" type="presOf" srcId="{3001B13F-4E75-4585-9326-FF97FC773AED}" destId="{569E0894-0CFF-4B09-A94D-561E0E4B84DE}" srcOrd="0" destOrd="0" presId="urn:microsoft.com/office/officeart/2005/8/layout/vList2"/>
    <dgm:cxn modelId="{1E78B6C3-7A26-42E1-9FC1-58E0C2132353}" srcId="{10A121B1-1470-4346-AC9F-4836845410F2}" destId="{B8CD9D3B-F1E8-4799-B3A9-A0C43E08B094}" srcOrd="0" destOrd="0" parTransId="{583D8162-307F-48D8-A8F4-AF7CAB79C727}" sibTransId="{2CAA0F5D-4D9C-4877-A16B-F6746629CE7D}"/>
    <dgm:cxn modelId="{84B36B6A-C11F-48F8-BDA2-3A610C1C928A}" type="presOf" srcId="{10A121B1-1470-4346-AC9F-4836845410F2}" destId="{512B9712-873E-4531-B85C-5579C23C4FE3}" srcOrd="0" destOrd="0" presId="urn:microsoft.com/office/officeart/2005/8/layout/vList2"/>
    <dgm:cxn modelId="{491B5ADD-0628-4D4A-A797-19A38D821E51}" srcId="{10A121B1-1470-4346-AC9F-4836845410F2}" destId="{151066C1-5840-429F-9E90-57B6DE4370CF}" srcOrd="3" destOrd="0" parTransId="{E24D7C9B-80B9-452F-8420-CB9676180C46}" sibTransId="{F2DDC1B7-3BF7-41F7-A22E-7D63E412A949}"/>
    <dgm:cxn modelId="{20730152-B39C-4B11-80D6-382A834D9D02}" srcId="{10A121B1-1470-4346-AC9F-4836845410F2}" destId="{FE971B7D-387A-4AEB-9E95-972E0B317DAD}" srcOrd="1" destOrd="0" parTransId="{52673D53-1E24-42F6-A4C7-66C881985199}" sibTransId="{0E0AB9EC-D57F-4793-BB4E-1D535BBDC5BE}"/>
    <dgm:cxn modelId="{60664410-4124-4DDA-B32D-74277F3E7B7F}" type="presOf" srcId="{B8CD9D3B-F1E8-4799-B3A9-A0C43E08B094}" destId="{8E114CC5-0787-4440-8241-461EC39B416F}" srcOrd="0" destOrd="0" presId="urn:microsoft.com/office/officeart/2005/8/layout/vList2"/>
    <dgm:cxn modelId="{009F5E84-F328-43A8-AB45-62F7510776DF}" type="presParOf" srcId="{512B9712-873E-4531-B85C-5579C23C4FE3}" destId="{8E114CC5-0787-4440-8241-461EC39B416F}" srcOrd="0" destOrd="0" presId="urn:microsoft.com/office/officeart/2005/8/layout/vList2"/>
    <dgm:cxn modelId="{ED40D17F-D35E-431A-B7A1-DD33A8FD4238}" type="presParOf" srcId="{512B9712-873E-4531-B85C-5579C23C4FE3}" destId="{65AECE42-0E96-4C6D-AB17-4537E314C9A3}" srcOrd="1" destOrd="0" presId="urn:microsoft.com/office/officeart/2005/8/layout/vList2"/>
    <dgm:cxn modelId="{7D71FDD5-2EEB-4CB5-BBAD-FC088348805A}" type="presParOf" srcId="{512B9712-873E-4531-B85C-5579C23C4FE3}" destId="{533AD503-05EC-4B37-8188-C41B41835263}" srcOrd="2" destOrd="0" presId="urn:microsoft.com/office/officeart/2005/8/layout/vList2"/>
    <dgm:cxn modelId="{320876EF-9A6E-4C0D-816B-BC60D853F09E}" type="presParOf" srcId="{512B9712-873E-4531-B85C-5579C23C4FE3}" destId="{87F27854-8C4E-4D97-95BC-383ECF836AA4}" srcOrd="3" destOrd="0" presId="urn:microsoft.com/office/officeart/2005/8/layout/vList2"/>
    <dgm:cxn modelId="{AC77A36D-D1CB-41C4-9622-1ABE2D71EC4F}" type="presParOf" srcId="{512B9712-873E-4531-B85C-5579C23C4FE3}" destId="{569E0894-0CFF-4B09-A94D-561E0E4B84DE}" srcOrd="4" destOrd="0" presId="urn:microsoft.com/office/officeart/2005/8/layout/vList2"/>
    <dgm:cxn modelId="{B254455B-D461-4BEA-B08B-7CE46ABF40D0}" type="presParOf" srcId="{512B9712-873E-4531-B85C-5579C23C4FE3}" destId="{8EDFC440-05A0-48E2-A7AD-E66EC883898B}" srcOrd="5" destOrd="0" presId="urn:microsoft.com/office/officeart/2005/8/layout/vList2"/>
    <dgm:cxn modelId="{C64D7712-D2FA-49A5-BFEE-B35C6BC786E1}" type="presParOf" srcId="{512B9712-873E-4531-B85C-5579C23C4FE3}" destId="{B27AEEF9-33BD-4448-ADDB-DCBA62A56E2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E10267-D707-42C5-B1A9-2676DA2D6999}" type="doc">
      <dgm:prSet loTypeId="urn:microsoft.com/office/officeart/2005/8/layout/vList3" loCatId="list" qsTypeId="urn:microsoft.com/office/officeart/2005/8/quickstyle/3d1" qsCatId="3D" csTypeId="urn:microsoft.com/office/officeart/2005/8/colors/accent1_2" csCatId="accent1"/>
      <dgm:spPr/>
      <dgm:t>
        <a:bodyPr/>
        <a:lstStyle/>
        <a:p>
          <a:endParaRPr lang="zh-CN" altLang="en-US"/>
        </a:p>
      </dgm:t>
    </dgm:pt>
    <dgm:pt modelId="{20F67316-62C5-461B-9820-8F220434F997}">
      <dgm:prSet/>
      <dgm:spPr/>
      <dgm:t>
        <a:bodyPr/>
        <a:lstStyle/>
        <a:p>
          <a:pPr rtl="0"/>
          <a:r>
            <a:rPr lang="zh-CN" smtClean="0">
              <a:latin typeface="+mn-ea"/>
              <a:ea typeface="+mn-ea"/>
            </a:rPr>
            <a:t>强化约束</a:t>
          </a:r>
          <a:endParaRPr lang="zh-CN">
            <a:latin typeface="+mn-ea"/>
            <a:ea typeface="+mn-ea"/>
          </a:endParaRPr>
        </a:p>
      </dgm:t>
    </dgm:pt>
    <dgm:pt modelId="{960EBCEB-9B8A-4EF7-9867-0DA42F196720}" type="parTrans" cxnId="{6652F86C-47AD-4919-8C7A-210BA32D1504}">
      <dgm:prSet/>
      <dgm:spPr/>
      <dgm:t>
        <a:bodyPr/>
        <a:lstStyle/>
        <a:p>
          <a:endParaRPr lang="zh-CN" altLang="en-US">
            <a:latin typeface="+mn-ea"/>
            <a:ea typeface="+mn-ea"/>
          </a:endParaRPr>
        </a:p>
      </dgm:t>
    </dgm:pt>
    <dgm:pt modelId="{BB0A2B61-1CCE-4DB3-A913-E6D279C1AB4D}" type="sibTrans" cxnId="{6652F86C-47AD-4919-8C7A-210BA32D1504}">
      <dgm:prSet/>
      <dgm:spPr/>
      <dgm:t>
        <a:bodyPr/>
        <a:lstStyle/>
        <a:p>
          <a:endParaRPr lang="zh-CN" altLang="en-US">
            <a:latin typeface="+mn-ea"/>
            <a:ea typeface="+mn-ea"/>
          </a:endParaRPr>
        </a:p>
      </dgm:t>
    </dgm:pt>
    <dgm:pt modelId="{87BBA2A8-8552-4AD8-892E-AD0D43245426}">
      <dgm:prSet/>
      <dgm:spPr/>
      <dgm:t>
        <a:bodyPr/>
        <a:lstStyle/>
        <a:p>
          <a:pPr rtl="0"/>
          <a:r>
            <a:rPr lang="zh-CN" smtClean="0">
              <a:latin typeface="+mn-ea"/>
              <a:ea typeface="+mn-ea"/>
            </a:rPr>
            <a:t>跟踪变化</a:t>
          </a:r>
          <a:endParaRPr lang="zh-CN">
            <a:latin typeface="+mn-ea"/>
            <a:ea typeface="+mn-ea"/>
          </a:endParaRPr>
        </a:p>
      </dgm:t>
    </dgm:pt>
    <dgm:pt modelId="{C802F825-D82D-4B02-9649-1F28AF03D5F5}" type="parTrans" cxnId="{FB7AC25D-7446-4253-8B19-5C895853E7A7}">
      <dgm:prSet/>
      <dgm:spPr/>
      <dgm:t>
        <a:bodyPr/>
        <a:lstStyle/>
        <a:p>
          <a:endParaRPr lang="zh-CN" altLang="en-US">
            <a:latin typeface="+mn-ea"/>
            <a:ea typeface="+mn-ea"/>
          </a:endParaRPr>
        </a:p>
      </dgm:t>
    </dgm:pt>
    <dgm:pt modelId="{F072DEAE-A21C-45B9-AD87-FAAA43FBBA2A}" type="sibTrans" cxnId="{FB7AC25D-7446-4253-8B19-5C895853E7A7}">
      <dgm:prSet/>
      <dgm:spPr/>
      <dgm:t>
        <a:bodyPr/>
        <a:lstStyle/>
        <a:p>
          <a:endParaRPr lang="zh-CN" altLang="en-US">
            <a:latin typeface="+mn-ea"/>
            <a:ea typeface="+mn-ea"/>
          </a:endParaRPr>
        </a:p>
      </dgm:t>
    </dgm:pt>
    <dgm:pt modelId="{51BC99A2-3022-4CA0-AFFE-FD627FAFC202}">
      <dgm:prSet/>
      <dgm:spPr/>
      <dgm:t>
        <a:bodyPr/>
        <a:lstStyle/>
        <a:p>
          <a:pPr rtl="0"/>
          <a:r>
            <a:rPr lang="zh-CN" smtClean="0">
              <a:latin typeface="+mn-ea"/>
              <a:ea typeface="+mn-ea"/>
            </a:rPr>
            <a:t>级联运行</a:t>
          </a:r>
          <a:endParaRPr lang="zh-CN">
            <a:latin typeface="+mn-ea"/>
            <a:ea typeface="+mn-ea"/>
          </a:endParaRPr>
        </a:p>
      </dgm:t>
    </dgm:pt>
    <dgm:pt modelId="{B2D26603-04E7-4758-9A7E-5212518F5EBA}" type="parTrans" cxnId="{732A8F7D-0479-4267-9E09-4AAFDA02C7B7}">
      <dgm:prSet/>
      <dgm:spPr/>
      <dgm:t>
        <a:bodyPr/>
        <a:lstStyle/>
        <a:p>
          <a:endParaRPr lang="zh-CN" altLang="en-US">
            <a:latin typeface="+mn-ea"/>
            <a:ea typeface="+mn-ea"/>
          </a:endParaRPr>
        </a:p>
      </dgm:t>
    </dgm:pt>
    <dgm:pt modelId="{655CA8BC-57F8-4FE1-9D3C-386262B28B88}" type="sibTrans" cxnId="{732A8F7D-0479-4267-9E09-4AAFDA02C7B7}">
      <dgm:prSet/>
      <dgm:spPr/>
      <dgm:t>
        <a:bodyPr/>
        <a:lstStyle/>
        <a:p>
          <a:endParaRPr lang="zh-CN" altLang="en-US">
            <a:latin typeface="+mn-ea"/>
            <a:ea typeface="+mn-ea"/>
          </a:endParaRPr>
        </a:p>
      </dgm:t>
    </dgm:pt>
    <dgm:pt modelId="{0C0111F0-9EE2-4E29-A84D-38D6C08BDE05}" type="pres">
      <dgm:prSet presAssocID="{5FE10267-D707-42C5-B1A9-2676DA2D6999}" presName="linearFlow" presStyleCnt="0">
        <dgm:presLayoutVars>
          <dgm:dir/>
          <dgm:resizeHandles val="exact"/>
        </dgm:presLayoutVars>
      </dgm:prSet>
      <dgm:spPr/>
      <dgm:t>
        <a:bodyPr/>
        <a:lstStyle/>
        <a:p>
          <a:endParaRPr lang="zh-CN" altLang="en-US"/>
        </a:p>
      </dgm:t>
    </dgm:pt>
    <dgm:pt modelId="{8FA39FDF-DE9D-48A6-B619-2C216134BB2E}" type="pres">
      <dgm:prSet presAssocID="{20F67316-62C5-461B-9820-8F220434F997}" presName="composite" presStyleCnt="0"/>
      <dgm:spPr/>
    </dgm:pt>
    <dgm:pt modelId="{0D429A77-1336-4CB7-B39D-116EA5F169F0}" type="pres">
      <dgm:prSet presAssocID="{20F67316-62C5-461B-9820-8F220434F997}" presName="imgShp" presStyleLbl="fgImgPlace1" presStyleIdx="0" presStyleCnt="3"/>
      <dgm:spPr/>
    </dgm:pt>
    <dgm:pt modelId="{0F8C5BEE-DB19-41C8-A0A0-AF45AE2C98AA}" type="pres">
      <dgm:prSet presAssocID="{20F67316-62C5-461B-9820-8F220434F997}" presName="txShp" presStyleLbl="node1" presStyleIdx="0" presStyleCnt="3">
        <dgm:presLayoutVars>
          <dgm:bulletEnabled val="1"/>
        </dgm:presLayoutVars>
      </dgm:prSet>
      <dgm:spPr/>
      <dgm:t>
        <a:bodyPr/>
        <a:lstStyle/>
        <a:p>
          <a:endParaRPr lang="zh-CN" altLang="en-US"/>
        </a:p>
      </dgm:t>
    </dgm:pt>
    <dgm:pt modelId="{9E63012B-CBB9-4EAF-AE15-71E5B6CAC418}" type="pres">
      <dgm:prSet presAssocID="{BB0A2B61-1CCE-4DB3-A913-E6D279C1AB4D}" presName="spacing" presStyleCnt="0"/>
      <dgm:spPr/>
    </dgm:pt>
    <dgm:pt modelId="{92C57EC2-C8C6-474E-ADB0-3CA6B8EB037C}" type="pres">
      <dgm:prSet presAssocID="{87BBA2A8-8552-4AD8-892E-AD0D43245426}" presName="composite" presStyleCnt="0"/>
      <dgm:spPr/>
    </dgm:pt>
    <dgm:pt modelId="{29FDDC9E-FD50-468F-A9E2-36A6FB73E995}" type="pres">
      <dgm:prSet presAssocID="{87BBA2A8-8552-4AD8-892E-AD0D43245426}" presName="imgShp" presStyleLbl="fgImgPlace1" presStyleIdx="1" presStyleCnt="3"/>
      <dgm:spPr/>
    </dgm:pt>
    <dgm:pt modelId="{53C19851-952F-4E5B-A50B-28203B9F6A2B}" type="pres">
      <dgm:prSet presAssocID="{87BBA2A8-8552-4AD8-892E-AD0D43245426}" presName="txShp" presStyleLbl="node1" presStyleIdx="1" presStyleCnt="3">
        <dgm:presLayoutVars>
          <dgm:bulletEnabled val="1"/>
        </dgm:presLayoutVars>
      </dgm:prSet>
      <dgm:spPr/>
      <dgm:t>
        <a:bodyPr/>
        <a:lstStyle/>
        <a:p>
          <a:endParaRPr lang="zh-CN" altLang="en-US"/>
        </a:p>
      </dgm:t>
    </dgm:pt>
    <dgm:pt modelId="{C3139CBB-06FA-45B4-8703-E5FF550DFFF8}" type="pres">
      <dgm:prSet presAssocID="{F072DEAE-A21C-45B9-AD87-FAAA43FBBA2A}" presName="spacing" presStyleCnt="0"/>
      <dgm:spPr/>
    </dgm:pt>
    <dgm:pt modelId="{CC73A499-5556-4365-8160-AD011CD0C601}" type="pres">
      <dgm:prSet presAssocID="{51BC99A2-3022-4CA0-AFFE-FD627FAFC202}" presName="composite" presStyleCnt="0"/>
      <dgm:spPr/>
    </dgm:pt>
    <dgm:pt modelId="{73BEFC59-9F84-4FE6-A8A4-059CD8DA1048}" type="pres">
      <dgm:prSet presAssocID="{51BC99A2-3022-4CA0-AFFE-FD627FAFC202}" presName="imgShp" presStyleLbl="fgImgPlace1" presStyleIdx="2" presStyleCnt="3"/>
      <dgm:spPr/>
    </dgm:pt>
    <dgm:pt modelId="{4F72B2B0-707B-4EAC-BC51-379AAAE50E91}" type="pres">
      <dgm:prSet presAssocID="{51BC99A2-3022-4CA0-AFFE-FD627FAFC202}" presName="txShp" presStyleLbl="node1" presStyleIdx="2" presStyleCnt="3">
        <dgm:presLayoutVars>
          <dgm:bulletEnabled val="1"/>
        </dgm:presLayoutVars>
      </dgm:prSet>
      <dgm:spPr/>
      <dgm:t>
        <a:bodyPr/>
        <a:lstStyle/>
        <a:p>
          <a:endParaRPr lang="zh-CN" altLang="en-US"/>
        </a:p>
      </dgm:t>
    </dgm:pt>
  </dgm:ptLst>
  <dgm:cxnLst>
    <dgm:cxn modelId="{D49E8EA2-7E77-4299-BAB6-8C65AA36C2A3}" type="presOf" srcId="{51BC99A2-3022-4CA0-AFFE-FD627FAFC202}" destId="{4F72B2B0-707B-4EAC-BC51-379AAAE50E91}" srcOrd="0" destOrd="0" presId="urn:microsoft.com/office/officeart/2005/8/layout/vList3"/>
    <dgm:cxn modelId="{207FEA99-B5F0-4D26-A66C-16E5D163136E}" type="presOf" srcId="{20F67316-62C5-461B-9820-8F220434F997}" destId="{0F8C5BEE-DB19-41C8-A0A0-AF45AE2C98AA}" srcOrd="0" destOrd="0" presId="urn:microsoft.com/office/officeart/2005/8/layout/vList3"/>
    <dgm:cxn modelId="{6652F86C-47AD-4919-8C7A-210BA32D1504}" srcId="{5FE10267-D707-42C5-B1A9-2676DA2D6999}" destId="{20F67316-62C5-461B-9820-8F220434F997}" srcOrd="0" destOrd="0" parTransId="{960EBCEB-9B8A-4EF7-9867-0DA42F196720}" sibTransId="{BB0A2B61-1CCE-4DB3-A913-E6D279C1AB4D}"/>
    <dgm:cxn modelId="{3E52EF48-4E18-4056-ADB9-75C030800E06}" type="presOf" srcId="{87BBA2A8-8552-4AD8-892E-AD0D43245426}" destId="{53C19851-952F-4E5B-A50B-28203B9F6A2B}" srcOrd="0" destOrd="0" presId="urn:microsoft.com/office/officeart/2005/8/layout/vList3"/>
    <dgm:cxn modelId="{82DB1CA5-8322-4E45-AB2E-8BD7F279F725}" type="presOf" srcId="{5FE10267-D707-42C5-B1A9-2676DA2D6999}" destId="{0C0111F0-9EE2-4E29-A84D-38D6C08BDE05}" srcOrd="0" destOrd="0" presId="urn:microsoft.com/office/officeart/2005/8/layout/vList3"/>
    <dgm:cxn modelId="{732A8F7D-0479-4267-9E09-4AAFDA02C7B7}" srcId="{5FE10267-D707-42C5-B1A9-2676DA2D6999}" destId="{51BC99A2-3022-4CA0-AFFE-FD627FAFC202}" srcOrd="2" destOrd="0" parTransId="{B2D26603-04E7-4758-9A7E-5212518F5EBA}" sibTransId="{655CA8BC-57F8-4FE1-9D3C-386262B28B88}"/>
    <dgm:cxn modelId="{FB7AC25D-7446-4253-8B19-5C895853E7A7}" srcId="{5FE10267-D707-42C5-B1A9-2676DA2D6999}" destId="{87BBA2A8-8552-4AD8-892E-AD0D43245426}" srcOrd="1" destOrd="0" parTransId="{C802F825-D82D-4B02-9649-1F28AF03D5F5}" sibTransId="{F072DEAE-A21C-45B9-AD87-FAAA43FBBA2A}"/>
    <dgm:cxn modelId="{15CF543C-C167-4C02-9F41-A28D9C3F143D}" type="presParOf" srcId="{0C0111F0-9EE2-4E29-A84D-38D6C08BDE05}" destId="{8FA39FDF-DE9D-48A6-B619-2C216134BB2E}" srcOrd="0" destOrd="0" presId="urn:microsoft.com/office/officeart/2005/8/layout/vList3"/>
    <dgm:cxn modelId="{005F8543-52AF-4F80-8B70-19D2CF18959B}" type="presParOf" srcId="{8FA39FDF-DE9D-48A6-B619-2C216134BB2E}" destId="{0D429A77-1336-4CB7-B39D-116EA5F169F0}" srcOrd="0" destOrd="0" presId="urn:microsoft.com/office/officeart/2005/8/layout/vList3"/>
    <dgm:cxn modelId="{6BE6E67C-C138-47D0-AD28-69404C540C99}" type="presParOf" srcId="{8FA39FDF-DE9D-48A6-B619-2C216134BB2E}" destId="{0F8C5BEE-DB19-41C8-A0A0-AF45AE2C98AA}" srcOrd="1" destOrd="0" presId="urn:microsoft.com/office/officeart/2005/8/layout/vList3"/>
    <dgm:cxn modelId="{4A5AAB6F-96B7-40B1-9C69-857A0C84E58C}" type="presParOf" srcId="{0C0111F0-9EE2-4E29-A84D-38D6C08BDE05}" destId="{9E63012B-CBB9-4EAF-AE15-71E5B6CAC418}" srcOrd="1" destOrd="0" presId="urn:microsoft.com/office/officeart/2005/8/layout/vList3"/>
    <dgm:cxn modelId="{967C6A2A-DE52-49FC-B31A-84CFE4F19C5E}" type="presParOf" srcId="{0C0111F0-9EE2-4E29-A84D-38D6C08BDE05}" destId="{92C57EC2-C8C6-474E-ADB0-3CA6B8EB037C}" srcOrd="2" destOrd="0" presId="urn:microsoft.com/office/officeart/2005/8/layout/vList3"/>
    <dgm:cxn modelId="{B355197B-A7F3-4A96-9155-4FFF6669D3AA}" type="presParOf" srcId="{92C57EC2-C8C6-474E-ADB0-3CA6B8EB037C}" destId="{29FDDC9E-FD50-468F-A9E2-36A6FB73E995}" srcOrd="0" destOrd="0" presId="urn:microsoft.com/office/officeart/2005/8/layout/vList3"/>
    <dgm:cxn modelId="{CC728434-E7CC-4796-AF44-CA4E6A1F0310}" type="presParOf" srcId="{92C57EC2-C8C6-474E-ADB0-3CA6B8EB037C}" destId="{53C19851-952F-4E5B-A50B-28203B9F6A2B}" srcOrd="1" destOrd="0" presId="urn:microsoft.com/office/officeart/2005/8/layout/vList3"/>
    <dgm:cxn modelId="{A5EC2484-8A8A-4152-A75B-6BADC7194A18}" type="presParOf" srcId="{0C0111F0-9EE2-4E29-A84D-38D6C08BDE05}" destId="{C3139CBB-06FA-45B4-8703-E5FF550DFFF8}" srcOrd="3" destOrd="0" presId="urn:microsoft.com/office/officeart/2005/8/layout/vList3"/>
    <dgm:cxn modelId="{1161B28C-71A6-4611-BEB9-915F70E46F96}" type="presParOf" srcId="{0C0111F0-9EE2-4E29-A84D-38D6C08BDE05}" destId="{CC73A499-5556-4365-8160-AD011CD0C601}" srcOrd="4" destOrd="0" presId="urn:microsoft.com/office/officeart/2005/8/layout/vList3"/>
    <dgm:cxn modelId="{314A93C0-DD65-4679-958B-C08A259382E3}" type="presParOf" srcId="{CC73A499-5556-4365-8160-AD011CD0C601}" destId="{73BEFC59-9F84-4FE6-A8A4-059CD8DA1048}" srcOrd="0" destOrd="0" presId="urn:microsoft.com/office/officeart/2005/8/layout/vList3"/>
    <dgm:cxn modelId="{AFBC8287-73B6-467A-9735-467A62E55AC6}" type="presParOf" srcId="{CC73A499-5556-4365-8160-AD011CD0C601}" destId="{4F72B2B0-707B-4EAC-BC51-379AAAE50E9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36099C-DB4D-44D2-AD76-7EDCA6B8587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AD8F434E-C2D4-45A7-AFC8-070EC76F2C4C}">
      <dgm:prSet phldrT="[文本]" custT="1"/>
      <dgm:spPr/>
      <dgm:t>
        <a:bodyPr/>
        <a:lstStyle/>
        <a:p>
          <a:r>
            <a:rPr lang="en-US" sz="3200" b="1" dirty="0" err="1" smtClean="0">
              <a:solidFill>
                <a:srgbClr val="FF0000"/>
              </a:solidFill>
              <a:latin typeface="+mn-ea"/>
              <a:ea typeface="+mn-ea"/>
            </a:rPr>
            <a:t>DDL</a:t>
          </a:r>
          <a:endParaRPr lang="en-US" sz="3200" b="1" dirty="0" smtClean="0">
            <a:solidFill>
              <a:srgbClr val="FF0000"/>
            </a:solidFill>
            <a:latin typeface="+mn-ea"/>
            <a:ea typeface="+mn-ea"/>
          </a:endParaRPr>
        </a:p>
        <a:p>
          <a:r>
            <a:rPr lang="zh-CN" sz="3200" b="1" dirty="0" smtClean="0">
              <a:solidFill>
                <a:srgbClr val="FF0000"/>
              </a:solidFill>
              <a:latin typeface="+mn-ea"/>
              <a:ea typeface="+mn-ea"/>
            </a:rPr>
            <a:t>触发器</a:t>
          </a:r>
          <a:endParaRPr lang="zh-CN" altLang="en-US" sz="3200" b="1" dirty="0">
            <a:solidFill>
              <a:srgbClr val="FF0000"/>
            </a:solidFill>
            <a:latin typeface="+mn-ea"/>
            <a:ea typeface="+mn-ea"/>
          </a:endParaRPr>
        </a:p>
      </dgm:t>
    </dgm:pt>
    <dgm:pt modelId="{E010DEFC-F0DA-445A-87A7-9BB25E0A979E}" type="parTrans" cxnId="{AA99D96C-6586-4448-8E99-BD5EF0F7DA0A}">
      <dgm:prSet/>
      <dgm:spPr/>
      <dgm:t>
        <a:bodyPr/>
        <a:lstStyle/>
        <a:p>
          <a:endParaRPr lang="zh-CN" altLang="en-US">
            <a:latin typeface="+mn-ea"/>
            <a:ea typeface="+mn-ea"/>
          </a:endParaRPr>
        </a:p>
      </dgm:t>
    </dgm:pt>
    <dgm:pt modelId="{69E91AB7-5070-4221-8435-BE15767FDA6C}" type="sibTrans" cxnId="{AA99D96C-6586-4448-8E99-BD5EF0F7DA0A}">
      <dgm:prSet/>
      <dgm:spPr/>
      <dgm:t>
        <a:bodyPr/>
        <a:lstStyle/>
        <a:p>
          <a:endParaRPr lang="zh-CN" altLang="en-US">
            <a:latin typeface="+mn-ea"/>
            <a:ea typeface="+mn-ea"/>
          </a:endParaRPr>
        </a:p>
      </dgm:t>
    </dgm:pt>
    <dgm:pt modelId="{255F1B4E-FE06-495B-A745-02E8569384DF}">
      <dgm:prSet phldrT="[文本]" custT="1"/>
      <dgm:spPr/>
      <dgm:t>
        <a:bodyPr/>
        <a:lstStyle/>
        <a:p>
          <a:pPr marL="0" algn="l">
            <a:spcAft>
              <a:spcPts val="0"/>
            </a:spcAft>
          </a:pPr>
          <a:r>
            <a:rPr lang="zh-CN" sz="2400" dirty="0" smtClean="0">
              <a:latin typeface="+mn-ea"/>
              <a:ea typeface="+mn-ea"/>
            </a:rPr>
            <a:t>当服务器和数据库中发生数据定义语言（</a:t>
          </a:r>
          <a:r>
            <a:rPr lang="en-US" sz="2400" dirty="0" err="1" smtClean="0">
              <a:latin typeface="+mn-ea"/>
              <a:ea typeface="+mn-ea"/>
            </a:rPr>
            <a:t>DDL</a:t>
          </a:r>
          <a:r>
            <a:rPr lang="zh-CN" sz="2400" dirty="0" smtClean="0">
              <a:latin typeface="+mn-ea"/>
              <a:ea typeface="+mn-ea"/>
            </a:rPr>
            <a:t>）事件时将调用</a:t>
          </a:r>
          <a:r>
            <a:rPr lang="en-US" sz="2400" dirty="0" err="1" smtClean="0">
              <a:latin typeface="+mn-ea"/>
              <a:ea typeface="+mn-ea"/>
            </a:rPr>
            <a:t>DDL</a:t>
          </a:r>
          <a:r>
            <a:rPr lang="zh-CN" sz="2400" dirty="0" smtClean="0">
              <a:latin typeface="+mn-ea"/>
              <a:ea typeface="+mn-ea"/>
            </a:rPr>
            <a:t>触发器</a:t>
          </a:r>
          <a:r>
            <a:rPr lang="zh-CN" altLang="en-US" sz="2400" dirty="0" smtClean="0">
              <a:latin typeface="+mn-ea"/>
              <a:ea typeface="+mn-ea"/>
            </a:rPr>
            <a:t>。</a:t>
          </a:r>
          <a:r>
            <a:rPr lang="zh-CN" sz="2400" dirty="0" smtClean="0">
              <a:latin typeface="+mn-ea"/>
              <a:ea typeface="+mn-ea"/>
            </a:rPr>
            <a:t>一般用于在数据库中执行管理任务</a:t>
          </a:r>
          <a:r>
            <a:rPr lang="zh-CN" altLang="en-US" sz="2400" dirty="0" smtClean="0">
              <a:latin typeface="+mn-ea"/>
              <a:ea typeface="+mn-ea"/>
            </a:rPr>
            <a:t>。</a:t>
          </a:r>
          <a:endParaRPr lang="zh-CN" altLang="en-US" sz="2400" dirty="0">
            <a:latin typeface="+mn-ea"/>
            <a:ea typeface="+mn-ea"/>
          </a:endParaRPr>
        </a:p>
      </dgm:t>
    </dgm:pt>
    <dgm:pt modelId="{0CF0A0AD-8099-48E4-BE08-5A1BC5FF901A}" type="parTrans" cxnId="{D0E845A0-B5E6-4CB2-BEB3-38019A9F9B14}">
      <dgm:prSet/>
      <dgm:spPr/>
      <dgm:t>
        <a:bodyPr/>
        <a:lstStyle/>
        <a:p>
          <a:endParaRPr lang="zh-CN" altLang="en-US">
            <a:latin typeface="+mn-ea"/>
            <a:ea typeface="+mn-ea"/>
          </a:endParaRPr>
        </a:p>
      </dgm:t>
    </dgm:pt>
    <dgm:pt modelId="{CE7583E1-F316-4C6C-9A31-4CDF2A78F436}" type="sibTrans" cxnId="{D0E845A0-B5E6-4CB2-BEB3-38019A9F9B14}">
      <dgm:prSet/>
      <dgm:spPr/>
      <dgm:t>
        <a:bodyPr/>
        <a:lstStyle/>
        <a:p>
          <a:endParaRPr lang="zh-CN" altLang="en-US">
            <a:latin typeface="+mn-ea"/>
            <a:ea typeface="+mn-ea"/>
          </a:endParaRPr>
        </a:p>
      </dgm:t>
    </dgm:pt>
    <dgm:pt modelId="{037F62E0-86B7-4DB9-BEE7-A0EE4543EB7C}">
      <dgm:prSet phldrT="[文本]" custT="1"/>
      <dgm:spPr/>
      <dgm:t>
        <a:bodyPr/>
        <a:lstStyle/>
        <a:p>
          <a:r>
            <a:rPr lang="en-US" sz="3200" b="1" dirty="0" err="1" smtClean="0">
              <a:solidFill>
                <a:srgbClr val="FF0000"/>
              </a:solidFill>
              <a:latin typeface="+mn-ea"/>
              <a:ea typeface="+mn-ea"/>
            </a:rPr>
            <a:t>DML</a:t>
          </a:r>
          <a:endParaRPr lang="en-US" sz="3200" b="1" dirty="0" smtClean="0">
            <a:solidFill>
              <a:srgbClr val="FF0000"/>
            </a:solidFill>
            <a:latin typeface="+mn-ea"/>
            <a:ea typeface="+mn-ea"/>
          </a:endParaRPr>
        </a:p>
        <a:p>
          <a:r>
            <a:rPr lang="zh-CN" sz="3200" b="1" dirty="0" smtClean="0">
              <a:solidFill>
                <a:srgbClr val="FF0000"/>
              </a:solidFill>
              <a:latin typeface="+mn-ea"/>
              <a:ea typeface="+mn-ea"/>
            </a:rPr>
            <a:t>触发器</a:t>
          </a:r>
          <a:endParaRPr lang="zh-CN" altLang="en-US" sz="3200" b="1" dirty="0">
            <a:solidFill>
              <a:srgbClr val="FF0000"/>
            </a:solidFill>
            <a:latin typeface="+mn-ea"/>
            <a:ea typeface="+mn-ea"/>
          </a:endParaRPr>
        </a:p>
      </dgm:t>
    </dgm:pt>
    <dgm:pt modelId="{2F2AA594-F4FE-4913-9E76-9C43EDC4A483}" type="parTrans" cxnId="{40304F4F-A72D-4DB8-9BA1-C5E30A2CB481}">
      <dgm:prSet/>
      <dgm:spPr/>
      <dgm:t>
        <a:bodyPr/>
        <a:lstStyle/>
        <a:p>
          <a:endParaRPr lang="zh-CN" altLang="en-US">
            <a:latin typeface="+mn-ea"/>
            <a:ea typeface="+mn-ea"/>
          </a:endParaRPr>
        </a:p>
      </dgm:t>
    </dgm:pt>
    <dgm:pt modelId="{A4D7F904-8D30-4494-BE8B-2D8B80D754DD}" type="sibTrans" cxnId="{40304F4F-A72D-4DB8-9BA1-C5E30A2CB481}">
      <dgm:prSet/>
      <dgm:spPr/>
      <dgm:t>
        <a:bodyPr/>
        <a:lstStyle/>
        <a:p>
          <a:endParaRPr lang="zh-CN" altLang="en-US">
            <a:latin typeface="+mn-ea"/>
            <a:ea typeface="+mn-ea"/>
          </a:endParaRPr>
        </a:p>
      </dgm:t>
    </dgm:pt>
    <dgm:pt modelId="{13290AD4-F4FF-4FD2-86AD-713C5BF3312D}">
      <dgm:prSet phldrT="[文本]" custT="1"/>
      <dgm:spPr/>
      <dgm:t>
        <a:bodyPr/>
        <a:lstStyle/>
        <a:p>
          <a:pPr marL="0" indent="0"/>
          <a:r>
            <a:rPr lang="zh-CN" sz="2400" b="0" dirty="0" smtClean="0">
              <a:latin typeface="+mn-ea"/>
              <a:ea typeface="+mn-ea"/>
            </a:rPr>
            <a:t>当数据库服务器中发生数据操作语言（</a:t>
          </a:r>
          <a:r>
            <a:rPr lang="en-US" sz="2400" b="0" dirty="0" err="1" smtClean="0">
              <a:latin typeface="+mn-ea"/>
              <a:ea typeface="+mn-ea"/>
            </a:rPr>
            <a:t>DML</a:t>
          </a:r>
          <a:r>
            <a:rPr lang="zh-CN" sz="2400" b="0" dirty="0" smtClean="0">
              <a:latin typeface="+mn-ea"/>
              <a:ea typeface="+mn-ea"/>
            </a:rPr>
            <a:t>）事件时要执行的操作。</a:t>
          </a:r>
          <a:endParaRPr lang="zh-CN" altLang="en-US" sz="2400" b="0" dirty="0">
            <a:latin typeface="+mn-ea"/>
            <a:ea typeface="+mn-ea"/>
          </a:endParaRPr>
        </a:p>
      </dgm:t>
    </dgm:pt>
    <dgm:pt modelId="{7606602E-69FC-4DFE-A3F1-CD20CA818D5D}" type="parTrans" cxnId="{120DAF4B-768B-4F10-97FA-4C7312747143}">
      <dgm:prSet/>
      <dgm:spPr/>
      <dgm:t>
        <a:bodyPr/>
        <a:lstStyle/>
        <a:p>
          <a:endParaRPr lang="zh-CN" altLang="en-US">
            <a:latin typeface="+mn-ea"/>
            <a:ea typeface="+mn-ea"/>
          </a:endParaRPr>
        </a:p>
      </dgm:t>
    </dgm:pt>
    <dgm:pt modelId="{14E107A4-6803-4FA4-91AA-DFBC565B0DB0}" type="sibTrans" cxnId="{120DAF4B-768B-4F10-97FA-4C7312747143}">
      <dgm:prSet/>
      <dgm:spPr/>
      <dgm:t>
        <a:bodyPr/>
        <a:lstStyle/>
        <a:p>
          <a:endParaRPr lang="zh-CN" altLang="en-US">
            <a:latin typeface="+mn-ea"/>
            <a:ea typeface="+mn-ea"/>
          </a:endParaRPr>
        </a:p>
      </dgm:t>
    </dgm:pt>
    <dgm:pt modelId="{BF847C25-9096-4BD5-9FD5-229D9481984F}">
      <dgm:prSet phldrT="[文本]" custT="1"/>
      <dgm:spPr/>
      <dgm:t>
        <a:bodyPr/>
        <a:lstStyle/>
        <a:p>
          <a:pPr marL="0" indent="0"/>
          <a:r>
            <a:rPr lang="en-US" sz="2400" b="0" dirty="0" smtClean="0">
              <a:latin typeface="+mn-ea"/>
              <a:ea typeface="+mn-ea"/>
            </a:rPr>
            <a:t>DML</a:t>
          </a:r>
          <a:r>
            <a:rPr lang="zh-CN" sz="2400" b="0" dirty="0" smtClean="0">
              <a:latin typeface="+mn-ea"/>
              <a:ea typeface="+mn-ea"/>
            </a:rPr>
            <a:t>触发器包括两种类型：</a:t>
          </a:r>
          <a:r>
            <a:rPr lang="en-US" sz="2400" b="1" dirty="0" smtClean="0">
              <a:solidFill>
                <a:srgbClr val="C00000"/>
              </a:solidFill>
              <a:latin typeface="+mn-ea"/>
              <a:ea typeface="+mn-ea"/>
            </a:rPr>
            <a:t>AFTER</a:t>
          </a:r>
          <a:r>
            <a:rPr lang="zh-CN" sz="2400" b="1" dirty="0" smtClean="0">
              <a:solidFill>
                <a:srgbClr val="C00000"/>
              </a:solidFill>
              <a:latin typeface="+mn-ea"/>
              <a:ea typeface="+mn-ea"/>
            </a:rPr>
            <a:t>触发器和</a:t>
          </a:r>
          <a:r>
            <a:rPr lang="en-US" sz="2400" b="1" dirty="0" smtClean="0">
              <a:solidFill>
                <a:srgbClr val="C00000"/>
              </a:solidFill>
              <a:latin typeface="+mn-ea"/>
              <a:ea typeface="+mn-ea"/>
            </a:rPr>
            <a:t>INSTEAD  OF</a:t>
          </a:r>
          <a:r>
            <a:rPr lang="zh-CN" sz="2400" b="1" dirty="0" smtClean="0">
              <a:solidFill>
                <a:srgbClr val="C00000"/>
              </a:solidFill>
              <a:latin typeface="+mn-ea"/>
              <a:ea typeface="+mn-ea"/>
            </a:rPr>
            <a:t>触发器。</a:t>
          </a:r>
          <a:endParaRPr lang="zh-CN" altLang="en-US" sz="2400" b="1" dirty="0">
            <a:solidFill>
              <a:srgbClr val="C00000"/>
            </a:solidFill>
            <a:latin typeface="+mn-ea"/>
            <a:ea typeface="+mn-ea"/>
          </a:endParaRPr>
        </a:p>
      </dgm:t>
    </dgm:pt>
    <dgm:pt modelId="{280A2C59-AA0D-4270-B762-61C015E461AC}" type="parTrans" cxnId="{C00B1881-2DAB-4F52-B0DF-740D88A9186A}">
      <dgm:prSet/>
      <dgm:spPr/>
      <dgm:t>
        <a:bodyPr/>
        <a:lstStyle/>
        <a:p>
          <a:endParaRPr lang="zh-CN" altLang="en-US"/>
        </a:p>
      </dgm:t>
    </dgm:pt>
    <dgm:pt modelId="{C70A6F82-D4FB-498C-BBF0-3E7C2891E93C}" type="sibTrans" cxnId="{C00B1881-2DAB-4F52-B0DF-740D88A9186A}">
      <dgm:prSet/>
      <dgm:spPr/>
      <dgm:t>
        <a:bodyPr/>
        <a:lstStyle/>
        <a:p>
          <a:endParaRPr lang="zh-CN" altLang="en-US"/>
        </a:p>
      </dgm:t>
    </dgm:pt>
    <dgm:pt modelId="{4C756D5B-1353-40E1-A471-ADC65DEF7A15}" type="pres">
      <dgm:prSet presAssocID="{2936099C-DB4D-44D2-AD76-7EDCA6B8587C}" presName="Name0" presStyleCnt="0">
        <dgm:presLayoutVars>
          <dgm:dir/>
          <dgm:animLvl val="lvl"/>
          <dgm:resizeHandles val="exact"/>
        </dgm:presLayoutVars>
      </dgm:prSet>
      <dgm:spPr/>
      <dgm:t>
        <a:bodyPr/>
        <a:lstStyle/>
        <a:p>
          <a:endParaRPr lang="zh-CN" altLang="en-US"/>
        </a:p>
      </dgm:t>
    </dgm:pt>
    <dgm:pt modelId="{85CF1458-2600-4706-BE70-7BBA0A8069F8}" type="pres">
      <dgm:prSet presAssocID="{AD8F434E-C2D4-45A7-AFC8-070EC76F2C4C}" presName="linNode" presStyleCnt="0"/>
      <dgm:spPr/>
    </dgm:pt>
    <dgm:pt modelId="{8023C01C-0738-4A2B-8259-19CAE0B1495E}" type="pres">
      <dgm:prSet presAssocID="{AD8F434E-C2D4-45A7-AFC8-070EC76F2C4C}" presName="parentText" presStyleLbl="node1" presStyleIdx="0" presStyleCnt="2" custScaleX="60317">
        <dgm:presLayoutVars>
          <dgm:chMax val="1"/>
          <dgm:bulletEnabled val="1"/>
        </dgm:presLayoutVars>
      </dgm:prSet>
      <dgm:spPr/>
      <dgm:t>
        <a:bodyPr/>
        <a:lstStyle/>
        <a:p>
          <a:endParaRPr lang="zh-CN" altLang="en-US"/>
        </a:p>
      </dgm:t>
    </dgm:pt>
    <dgm:pt modelId="{F67ECBB6-6CC7-4C4A-8560-0D599F053CDE}" type="pres">
      <dgm:prSet presAssocID="{AD8F434E-C2D4-45A7-AFC8-070EC76F2C4C}" presName="descendantText" presStyleLbl="alignAccFollowNode1" presStyleIdx="0" presStyleCnt="2" custScaleX="119532">
        <dgm:presLayoutVars>
          <dgm:bulletEnabled val="1"/>
        </dgm:presLayoutVars>
      </dgm:prSet>
      <dgm:spPr/>
      <dgm:t>
        <a:bodyPr/>
        <a:lstStyle/>
        <a:p>
          <a:endParaRPr lang="zh-CN" altLang="en-US"/>
        </a:p>
      </dgm:t>
    </dgm:pt>
    <dgm:pt modelId="{D94D259F-CD73-4D9A-9429-774F3C37744E}" type="pres">
      <dgm:prSet presAssocID="{69E91AB7-5070-4221-8435-BE15767FDA6C}" presName="sp" presStyleCnt="0"/>
      <dgm:spPr/>
    </dgm:pt>
    <dgm:pt modelId="{F51D6F76-CED2-42CF-A963-DE17DB280C60}" type="pres">
      <dgm:prSet presAssocID="{037F62E0-86B7-4DB9-BEE7-A0EE4543EB7C}" presName="linNode" presStyleCnt="0"/>
      <dgm:spPr/>
    </dgm:pt>
    <dgm:pt modelId="{5D359702-E8BF-41BC-9F53-FFA4CD4F4C19}" type="pres">
      <dgm:prSet presAssocID="{037F62E0-86B7-4DB9-BEE7-A0EE4543EB7C}" presName="parentText" presStyleLbl="node1" presStyleIdx="1" presStyleCnt="2" custScaleX="58730">
        <dgm:presLayoutVars>
          <dgm:chMax val="1"/>
          <dgm:bulletEnabled val="1"/>
        </dgm:presLayoutVars>
      </dgm:prSet>
      <dgm:spPr/>
      <dgm:t>
        <a:bodyPr/>
        <a:lstStyle/>
        <a:p>
          <a:endParaRPr lang="zh-CN" altLang="en-US"/>
        </a:p>
      </dgm:t>
    </dgm:pt>
    <dgm:pt modelId="{358F11DF-3962-487C-8DD2-C39AD893A47D}" type="pres">
      <dgm:prSet presAssocID="{037F62E0-86B7-4DB9-BEE7-A0EE4543EB7C}" presName="descendantText" presStyleLbl="alignAccFollowNode1" presStyleIdx="1" presStyleCnt="2" custScaleX="118554">
        <dgm:presLayoutVars>
          <dgm:bulletEnabled val="1"/>
        </dgm:presLayoutVars>
      </dgm:prSet>
      <dgm:spPr/>
      <dgm:t>
        <a:bodyPr/>
        <a:lstStyle/>
        <a:p>
          <a:endParaRPr lang="zh-CN" altLang="en-US"/>
        </a:p>
      </dgm:t>
    </dgm:pt>
  </dgm:ptLst>
  <dgm:cxnLst>
    <dgm:cxn modelId="{AA99D96C-6586-4448-8E99-BD5EF0F7DA0A}" srcId="{2936099C-DB4D-44D2-AD76-7EDCA6B8587C}" destId="{AD8F434E-C2D4-45A7-AFC8-070EC76F2C4C}" srcOrd="0" destOrd="0" parTransId="{E010DEFC-F0DA-445A-87A7-9BB25E0A979E}" sibTransId="{69E91AB7-5070-4221-8435-BE15767FDA6C}"/>
    <dgm:cxn modelId="{90B847AE-0CA9-488B-97AC-8603C03C6A4E}" type="presOf" srcId="{AD8F434E-C2D4-45A7-AFC8-070EC76F2C4C}" destId="{8023C01C-0738-4A2B-8259-19CAE0B1495E}" srcOrd="0" destOrd="0" presId="urn:microsoft.com/office/officeart/2005/8/layout/vList5"/>
    <dgm:cxn modelId="{6769E68C-B75F-4469-81B1-99F2B13D433C}" type="presOf" srcId="{255F1B4E-FE06-495B-A745-02E8569384DF}" destId="{F67ECBB6-6CC7-4C4A-8560-0D599F053CDE}" srcOrd="0" destOrd="0" presId="urn:microsoft.com/office/officeart/2005/8/layout/vList5"/>
    <dgm:cxn modelId="{C00B1881-2DAB-4F52-B0DF-740D88A9186A}" srcId="{037F62E0-86B7-4DB9-BEE7-A0EE4543EB7C}" destId="{BF847C25-9096-4BD5-9FD5-229D9481984F}" srcOrd="1" destOrd="0" parTransId="{280A2C59-AA0D-4270-B762-61C015E461AC}" sibTransId="{C70A6F82-D4FB-498C-BBF0-3E7C2891E93C}"/>
    <dgm:cxn modelId="{AAC446D6-F45A-4E2E-B16A-EAD73FC91D7B}" type="presOf" srcId="{037F62E0-86B7-4DB9-BEE7-A0EE4543EB7C}" destId="{5D359702-E8BF-41BC-9F53-FFA4CD4F4C19}" srcOrd="0" destOrd="0" presId="urn:microsoft.com/office/officeart/2005/8/layout/vList5"/>
    <dgm:cxn modelId="{D0E845A0-B5E6-4CB2-BEB3-38019A9F9B14}" srcId="{AD8F434E-C2D4-45A7-AFC8-070EC76F2C4C}" destId="{255F1B4E-FE06-495B-A745-02E8569384DF}" srcOrd="0" destOrd="0" parTransId="{0CF0A0AD-8099-48E4-BE08-5A1BC5FF901A}" sibTransId="{CE7583E1-F316-4C6C-9A31-4CDF2A78F436}"/>
    <dgm:cxn modelId="{120DAF4B-768B-4F10-97FA-4C7312747143}" srcId="{037F62E0-86B7-4DB9-BEE7-A0EE4543EB7C}" destId="{13290AD4-F4FF-4FD2-86AD-713C5BF3312D}" srcOrd="0" destOrd="0" parTransId="{7606602E-69FC-4DFE-A3F1-CD20CA818D5D}" sibTransId="{14E107A4-6803-4FA4-91AA-DFBC565B0DB0}"/>
    <dgm:cxn modelId="{2C0972E4-1B57-4D99-B393-74DE82B57137}" type="presOf" srcId="{13290AD4-F4FF-4FD2-86AD-713C5BF3312D}" destId="{358F11DF-3962-487C-8DD2-C39AD893A47D}" srcOrd="0" destOrd="0" presId="urn:microsoft.com/office/officeart/2005/8/layout/vList5"/>
    <dgm:cxn modelId="{D3CB1806-F33D-46D7-A4C3-3D395970EC09}" type="presOf" srcId="{2936099C-DB4D-44D2-AD76-7EDCA6B8587C}" destId="{4C756D5B-1353-40E1-A471-ADC65DEF7A15}" srcOrd="0" destOrd="0" presId="urn:microsoft.com/office/officeart/2005/8/layout/vList5"/>
    <dgm:cxn modelId="{40304F4F-A72D-4DB8-9BA1-C5E30A2CB481}" srcId="{2936099C-DB4D-44D2-AD76-7EDCA6B8587C}" destId="{037F62E0-86B7-4DB9-BEE7-A0EE4543EB7C}" srcOrd="1" destOrd="0" parTransId="{2F2AA594-F4FE-4913-9E76-9C43EDC4A483}" sibTransId="{A4D7F904-8D30-4494-BE8B-2D8B80D754DD}"/>
    <dgm:cxn modelId="{408D2FD2-968C-4B4D-B1F6-F45B53C2EE90}" type="presOf" srcId="{BF847C25-9096-4BD5-9FD5-229D9481984F}" destId="{358F11DF-3962-487C-8DD2-C39AD893A47D}" srcOrd="0" destOrd="1" presId="urn:microsoft.com/office/officeart/2005/8/layout/vList5"/>
    <dgm:cxn modelId="{FE403947-C63C-4E73-B687-1BD80C164084}" type="presParOf" srcId="{4C756D5B-1353-40E1-A471-ADC65DEF7A15}" destId="{85CF1458-2600-4706-BE70-7BBA0A8069F8}" srcOrd="0" destOrd="0" presId="urn:microsoft.com/office/officeart/2005/8/layout/vList5"/>
    <dgm:cxn modelId="{9D622999-75B0-492B-BA35-2058E2FD424D}" type="presParOf" srcId="{85CF1458-2600-4706-BE70-7BBA0A8069F8}" destId="{8023C01C-0738-4A2B-8259-19CAE0B1495E}" srcOrd="0" destOrd="0" presId="urn:microsoft.com/office/officeart/2005/8/layout/vList5"/>
    <dgm:cxn modelId="{C5D35637-0149-4FB5-9C88-984E7D9C8473}" type="presParOf" srcId="{85CF1458-2600-4706-BE70-7BBA0A8069F8}" destId="{F67ECBB6-6CC7-4C4A-8560-0D599F053CDE}" srcOrd="1" destOrd="0" presId="urn:microsoft.com/office/officeart/2005/8/layout/vList5"/>
    <dgm:cxn modelId="{C3ABEA16-ACEC-498D-B859-89D92AB60B6A}" type="presParOf" srcId="{4C756D5B-1353-40E1-A471-ADC65DEF7A15}" destId="{D94D259F-CD73-4D9A-9429-774F3C37744E}" srcOrd="1" destOrd="0" presId="urn:microsoft.com/office/officeart/2005/8/layout/vList5"/>
    <dgm:cxn modelId="{EAF35971-CE68-44F1-BDCB-0031E054ED27}" type="presParOf" srcId="{4C756D5B-1353-40E1-A471-ADC65DEF7A15}" destId="{F51D6F76-CED2-42CF-A963-DE17DB280C60}" srcOrd="2" destOrd="0" presId="urn:microsoft.com/office/officeart/2005/8/layout/vList5"/>
    <dgm:cxn modelId="{A145A2BB-CCCE-4D94-BBD6-60F592E2443F}" type="presParOf" srcId="{F51D6F76-CED2-42CF-A963-DE17DB280C60}" destId="{5D359702-E8BF-41BC-9F53-FFA4CD4F4C19}" srcOrd="0" destOrd="0" presId="urn:microsoft.com/office/officeart/2005/8/layout/vList5"/>
    <dgm:cxn modelId="{07096F39-24F1-4619-946E-3E19ED6220B4}" type="presParOf" srcId="{F51D6F76-CED2-42CF-A963-DE17DB280C60}" destId="{358F11DF-3962-487C-8DD2-C39AD893A47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9FAD65-12B6-4A13-88BF-E5DE97C40ED2}"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zh-CN" altLang="en-US"/>
        </a:p>
      </dgm:t>
    </dgm:pt>
    <dgm:pt modelId="{887160BB-9961-4779-9A95-56855C8CA00E}">
      <dgm:prSet custT="1"/>
      <dgm:spPr/>
      <dgm:t>
        <a:bodyPr/>
        <a:lstStyle/>
        <a:p>
          <a:pPr rtl="0"/>
          <a:r>
            <a:rPr lang="en-US" sz="2400" b="1" dirty="0" smtClean="0">
              <a:solidFill>
                <a:srgbClr val="FF0000"/>
              </a:solidFill>
              <a:latin typeface="宋体" pitchFamily="2" charset="-122"/>
              <a:ea typeface="宋体" pitchFamily="2" charset="-122"/>
            </a:rPr>
            <a:t>AFTER</a:t>
          </a:r>
          <a:r>
            <a:rPr lang="zh-CN" sz="2400" b="1" dirty="0" smtClean="0">
              <a:solidFill>
                <a:srgbClr val="FF0000"/>
              </a:solidFill>
              <a:latin typeface="宋体" pitchFamily="2" charset="-122"/>
              <a:ea typeface="宋体" pitchFamily="2" charset="-122"/>
            </a:rPr>
            <a:t>触发器：</a:t>
          </a:r>
          <a:r>
            <a:rPr lang="zh-CN" sz="2400" b="1" dirty="0" smtClean="0">
              <a:latin typeface="宋体" pitchFamily="2" charset="-122"/>
              <a:ea typeface="宋体" pitchFamily="2" charset="-122"/>
            </a:rPr>
            <a:t>在</a:t>
          </a:r>
          <a:r>
            <a:rPr lang="en-US" sz="2400" b="1" dirty="0" smtClean="0">
              <a:latin typeface="宋体" pitchFamily="2" charset="-122"/>
              <a:ea typeface="宋体" pitchFamily="2" charset="-122"/>
            </a:rPr>
            <a:t>UPDATE</a:t>
          </a:r>
          <a:r>
            <a:rPr lang="zh-CN" sz="2400" b="1" dirty="0" smtClean="0">
              <a:latin typeface="宋体" pitchFamily="2" charset="-122"/>
              <a:ea typeface="宋体" pitchFamily="2" charset="-122"/>
            </a:rPr>
            <a:t>、</a:t>
          </a:r>
          <a:r>
            <a:rPr lang="en-US" sz="2400" b="1" dirty="0" smtClean="0">
              <a:latin typeface="宋体" pitchFamily="2" charset="-122"/>
              <a:ea typeface="宋体" pitchFamily="2" charset="-122"/>
            </a:rPr>
            <a:t>INSERT</a:t>
          </a:r>
          <a:r>
            <a:rPr lang="zh-CN" sz="2400" b="1" dirty="0" smtClean="0">
              <a:latin typeface="宋体" pitchFamily="2" charset="-122"/>
              <a:ea typeface="宋体" pitchFamily="2" charset="-122"/>
            </a:rPr>
            <a:t>或</a:t>
          </a:r>
          <a:r>
            <a:rPr lang="en-US" sz="2400" b="1" dirty="0" smtClean="0">
              <a:latin typeface="宋体" pitchFamily="2" charset="-122"/>
              <a:ea typeface="宋体" pitchFamily="2" charset="-122"/>
            </a:rPr>
            <a:t>DELETE</a:t>
          </a:r>
          <a:r>
            <a:rPr lang="zh-CN" sz="2400" b="1" dirty="0" smtClean="0">
              <a:latin typeface="宋体" pitchFamily="2" charset="-122"/>
              <a:ea typeface="宋体" pitchFamily="2" charset="-122"/>
            </a:rPr>
            <a:t>语句操作后执行。只有在成功执行触发</a:t>
          </a:r>
          <a:r>
            <a:rPr lang="en-US" sz="2400" b="1" dirty="0" smtClean="0">
              <a:latin typeface="宋体" pitchFamily="2" charset="-122"/>
              <a:ea typeface="宋体" pitchFamily="2" charset="-122"/>
            </a:rPr>
            <a:t> SQL </a:t>
          </a:r>
          <a:r>
            <a:rPr lang="zh-CN" sz="2400" b="1" dirty="0" smtClean="0">
              <a:latin typeface="宋体" pitchFamily="2" charset="-122"/>
              <a:ea typeface="宋体" pitchFamily="2" charset="-122"/>
            </a:rPr>
            <a:t>语句之后，才会执行</a:t>
          </a:r>
          <a:r>
            <a:rPr lang="en-US" sz="2400" b="1" dirty="0" smtClean="0">
              <a:latin typeface="宋体" pitchFamily="2" charset="-122"/>
              <a:ea typeface="宋体" pitchFamily="2" charset="-122"/>
            </a:rPr>
            <a:t> AFTER </a:t>
          </a:r>
          <a:r>
            <a:rPr lang="zh-CN" sz="2400" b="1" dirty="0" smtClean="0">
              <a:latin typeface="宋体" pitchFamily="2" charset="-122"/>
              <a:ea typeface="宋体" pitchFamily="2" charset="-122"/>
            </a:rPr>
            <a:t>触发器。</a:t>
          </a:r>
          <a:endParaRPr lang="zh-CN" sz="2400" b="1" dirty="0">
            <a:latin typeface="宋体" pitchFamily="2" charset="-122"/>
            <a:ea typeface="宋体" pitchFamily="2" charset="-122"/>
          </a:endParaRPr>
        </a:p>
      </dgm:t>
    </dgm:pt>
    <dgm:pt modelId="{0C77E8D3-2226-47E9-B667-BFFCC923D0D0}" type="parTrans" cxnId="{7DC428C3-B8F2-4E3F-9E4E-0650740DEDC7}">
      <dgm:prSet/>
      <dgm:spPr/>
      <dgm:t>
        <a:bodyPr/>
        <a:lstStyle/>
        <a:p>
          <a:endParaRPr lang="zh-CN" altLang="en-US" sz="2400" b="1">
            <a:latin typeface="宋体" pitchFamily="2" charset="-122"/>
            <a:ea typeface="宋体" pitchFamily="2" charset="-122"/>
          </a:endParaRPr>
        </a:p>
      </dgm:t>
    </dgm:pt>
    <dgm:pt modelId="{FA7B199E-AA31-4008-9F50-818EF7521F27}" type="sibTrans" cxnId="{7DC428C3-B8F2-4E3F-9E4E-0650740DEDC7}">
      <dgm:prSet/>
      <dgm:spPr/>
      <dgm:t>
        <a:bodyPr/>
        <a:lstStyle/>
        <a:p>
          <a:endParaRPr lang="zh-CN" altLang="en-US" sz="2400" b="1">
            <a:latin typeface="宋体" pitchFamily="2" charset="-122"/>
            <a:ea typeface="宋体" pitchFamily="2" charset="-122"/>
          </a:endParaRPr>
        </a:p>
      </dgm:t>
    </dgm:pt>
    <dgm:pt modelId="{CA495EB9-2910-47E1-A5DB-82EDDBFFD1E2}">
      <dgm:prSet custT="1"/>
      <dgm:spPr/>
      <dgm:t>
        <a:bodyPr/>
        <a:lstStyle/>
        <a:p>
          <a:pPr rtl="0"/>
          <a:r>
            <a:rPr lang="en-US" sz="2400" b="1" dirty="0" smtClean="0">
              <a:solidFill>
                <a:srgbClr val="FF0000"/>
              </a:solidFill>
              <a:latin typeface="宋体" pitchFamily="2" charset="-122"/>
              <a:ea typeface="宋体" pitchFamily="2" charset="-122"/>
            </a:rPr>
            <a:t>INSTEAD  OF</a:t>
          </a:r>
          <a:r>
            <a:rPr lang="zh-CN" sz="2400" b="1" dirty="0" smtClean="0">
              <a:solidFill>
                <a:srgbClr val="FF0000"/>
              </a:solidFill>
              <a:latin typeface="宋体" pitchFamily="2" charset="-122"/>
              <a:ea typeface="宋体" pitchFamily="2" charset="-122"/>
            </a:rPr>
            <a:t>触发器：</a:t>
          </a:r>
          <a:r>
            <a:rPr lang="zh-CN" sz="2400" b="1" dirty="0" smtClean="0">
              <a:latin typeface="宋体" pitchFamily="2" charset="-122"/>
              <a:ea typeface="宋体" pitchFamily="2" charset="-122"/>
            </a:rPr>
            <a:t>在</a:t>
          </a:r>
          <a:r>
            <a:rPr lang="en-US" sz="2400" b="1" dirty="0" smtClean="0">
              <a:latin typeface="宋体" pitchFamily="2" charset="-122"/>
              <a:ea typeface="宋体" pitchFamily="2" charset="-122"/>
            </a:rPr>
            <a:t>UPDATE</a:t>
          </a:r>
          <a:r>
            <a:rPr lang="zh-CN" sz="2400" b="1" dirty="0" smtClean="0">
              <a:latin typeface="宋体" pitchFamily="2" charset="-122"/>
              <a:ea typeface="宋体" pitchFamily="2" charset="-122"/>
            </a:rPr>
            <a:t>、</a:t>
          </a:r>
          <a:r>
            <a:rPr lang="en-US" sz="2400" b="1" dirty="0" smtClean="0">
              <a:latin typeface="宋体" pitchFamily="2" charset="-122"/>
              <a:ea typeface="宋体" pitchFamily="2" charset="-122"/>
            </a:rPr>
            <a:t>INSERT</a:t>
          </a:r>
          <a:r>
            <a:rPr lang="zh-CN" sz="2400" b="1" dirty="0" smtClean="0">
              <a:latin typeface="宋体" pitchFamily="2" charset="-122"/>
              <a:ea typeface="宋体" pitchFamily="2" charset="-122"/>
            </a:rPr>
            <a:t>或</a:t>
          </a:r>
          <a:r>
            <a:rPr lang="en-US" sz="2400" b="1" dirty="0" smtClean="0">
              <a:latin typeface="宋体" pitchFamily="2" charset="-122"/>
              <a:ea typeface="宋体" pitchFamily="2" charset="-122"/>
            </a:rPr>
            <a:t>DELETE</a:t>
          </a:r>
          <a:r>
            <a:rPr lang="zh-CN" sz="2400" b="1" dirty="0" smtClean="0">
              <a:latin typeface="宋体" pitchFamily="2" charset="-122"/>
              <a:ea typeface="宋体" pitchFamily="2" charset="-122"/>
            </a:rPr>
            <a:t>语句执行时替代执行。如果为表定义的</a:t>
          </a:r>
          <a:r>
            <a:rPr lang="en-US" sz="2400" b="1" dirty="0" smtClean="0">
              <a:latin typeface="宋体" pitchFamily="2" charset="-122"/>
              <a:ea typeface="宋体" pitchFamily="2" charset="-122"/>
            </a:rPr>
            <a:t> INSTEAD OF </a:t>
          </a:r>
          <a:r>
            <a:rPr lang="zh-CN" sz="2400" b="1" dirty="0" smtClean="0">
              <a:latin typeface="宋体" pitchFamily="2" charset="-122"/>
              <a:ea typeface="宋体" pitchFamily="2" charset="-122"/>
            </a:rPr>
            <a:t>触发器对表执行了一般会再次触发</a:t>
          </a:r>
          <a:r>
            <a:rPr lang="en-US" sz="2400" b="1" dirty="0" smtClean="0">
              <a:latin typeface="宋体" pitchFamily="2" charset="-122"/>
              <a:ea typeface="宋体" pitchFamily="2" charset="-122"/>
            </a:rPr>
            <a:t> INSTEAD OF </a:t>
          </a:r>
          <a:r>
            <a:rPr lang="zh-CN" sz="2400" b="1" dirty="0" smtClean="0">
              <a:latin typeface="宋体" pitchFamily="2" charset="-122"/>
              <a:ea typeface="宋体" pitchFamily="2" charset="-122"/>
            </a:rPr>
            <a:t>触发器的语句，该触发器不会被递归调用。不仅可以在表上指定</a:t>
          </a:r>
          <a:r>
            <a:rPr lang="en-US" sz="2400" b="1" dirty="0" smtClean="0">
              <a:latin typeface="宋体" pitchFamily="2" charset="-122"/>
              <a:ea typeface="宋体" pitchFamily="2" charset="-122"/>
            </a:rPr>
            <a:t>INSTEAD OF </a:t>
          </a:r>
          <a:r>
            <a:rPr lang="zh-CN" sz="2400" b="1" dirty="0" smtClean="0">
              <a:latin typeface="宋体" pitchFamily="2" charset="-122"/>
              <a:ea typeface="宋体" pitchFamily="2" charset="-122"/>
            </a:rPr>
            <a:t>触发器，还可以在一个或多个基表的视图上定义</a:t>
          </a:r>
          <a:r>
            <a:rPr lang="en-US" sz="2400" b="1" dirty="0" smtClean="0">
              <a:latin typeface="宋体" pitchFamily="2" charset="-122"/>
              <a:ea typeface="宋体" pitchFamily="2" charset="-122"/>
            </a:rPr>
            <a:t>INSTEAD OF </a:t>
          </a:r>
          <a:r>
            <a:rPr lang="zh-CN" sz="2400" b="1" dirty="0" smtClean="0">
              <a:latin typeface="宋体" pitchFamily="2" charset="-122"/>
              <a:ea typeface="宋体" pitchFamily="2" charset="-122"/>
            </a:rPr>
            <a:t>触发器。</a:t>
          </a:r>
          <a:endParaRPr lang="zh-CN" sz="2400" b="1" dirty="0">
            <a:latin typeface="宋体" pitchFamily="2" charset="-122"/>
            <a:ea typeface="宋体" pitchFamily="2" charset="-122"/>
          </a:endParaRPr>
        </a:p>
      </dgm:t>
    </dgm:pt>
    <dgm:pt modelId="{CCD1E7FB-B325-4E35-9856-69045008BA59}" type="parTrans" cxnId="{7068F0AF-4469-4CE5-A1AE-B8AC920E4BF4}">
      <dgm:prSet/>
      <dgm:spPr/>
      <dgm:t>
        <a:bodyPr/>
        <a:lstStyle/>
        <a:p>
          <a:endParaRPr lang="zh-CN" altLang="en-US" sz="2400" b="1">
            <a:latin typeface="宋体" pitchFamily="2" charset="-122"/>
            <a:ea typeface="宋体" pitchFamily="2" charset="-122"/>
          </a:endParaRPr>
        </a:p>
      </dgm:t>
    </dgm:pt>
    <dgm:pt modelId="{009C3A30-4A99-4E35-87DC-5A2F600E8214}" type="sibTrans" cxnId="{7068F0AF-4469-4CE5-A1AE-B8AC920E4BF4}">
      <dgm:prSet/>
      <dgm:spPr/>
      <dgm:t>
        <a:bodyPr/>
        <a:lstStyle/>
        <a:p>
          <a:endParaRPr lang="zh-CN" altLang="en-US" sz="2400" b="1">
            <a:latin typeface="宋体" pitchFamily="2" charset="-122"/>
            <a:ea typeface="宋体" pitchFamily="2" charset="-122"/>
          </a:endParaRPr>
        </a:p>
      </dgm:t>
    </dgm:pt>
    <dgm:pt modelId="{AEAB8A02-C549-4B6F-BC2E-6AB1ECA90C12}" type="pres">
      <dgm:prSet presAssocID="{029FAD65-12B6-4A13-88BF-E5DE97C40ED2}" presName="linear" presStyleCnt="0">
        <dgm:presLayoutVars>
          <dgm:animLvl val="lvl"/>
          <dgm:resizeHandles val="exact"/>
        </dgm:presLayoutVars>
      </dgm:prSet>
      <dgm:spPr/>
      <dgm:t>
        <a:bodyPr/>
        <a:lstStyle/>
        <a:p>
          <a:endParaRPr lang="zh-CN" altLang="en-US"/>
        </a:p>
      </dgm:t>
    </dgm:pt>
    <dgm:pt modelId="{62939A3B-A6BD-47A6-AD9A-A1F419A97FC4}" type="pres">
      <dgm:prSet presAssocID="{887160BB-9961-4779-9A95-56855C8CA00E}" presName="parentText" presStyleLbl="node1" presStyleIdx="0" presStyleCnt="2" custScaleY="74793" custLinFactY="-6198" custLinFactNeighborY="-100000">
        <dgm:presLayoutVars>
          <dgm:chMax val="0"/>
          <dgm:bulletEnabled val="1"/>
        </dgm:presLayoutVars>
      </dgm:prSet>
      <dgm:spPr/>
      <dgm:t>
        <a:bodyPr/>
        <a:lstStyle/>
        <a:p>
          <a:endParaRPr lang="zh-CN" altLang="en-US"/>
        </a:p>
      </dgm:t>
    </dgm:pt>
    <dgm:pt modelId="{B16D425B-CE3A-4CE9-9311-253D5D67C00B}" type="pres">
      <dgm:prSet presAssocID="{FA7B199E-AA31-4008-9F50-818EF7521F27}" presName="spacer" presStyleCnt="0"/>
      <dgm:spPr/>
    </dgm:pt>
    <dgm:pt modelId="{7EC37A90-63AF-4479-AF6F-FA162DEE491D}" type="pres">
      <dgm:prSet presAssocID="{CA495EB9-2910-47E1-A5DB-82EDDBFFD1E2}" presName="parentText" presStyleLbl="node1" presStyleIdx="1" presStyleCnt="2">
        <dgm:presLayoutVars>
          <dgm:chMax val="0"/>
          <dgm:bulletEnabled val="1"/>
        </dgm:presLayoutVars>
      </dgm:prSet>
      <dgm:spPr/>
      <dgm:t>
        <a:bodyPr/>
        <a:lstStyle/>
        <a:p>
          <a:endParaRPr lang="zh-CN" altLang="en-US"/>
        </a:p>
      </dgm:t>
    </dgm:pt>
  </dgm:ptLst>
  <dgm:cxnLst>
    <dgm:cxn modelId="{B6F96725-3A3A-4DCF-9741-79FE82631319}" type="presOf" srcId="{029FAD65-12B6-4A13-88BF-E5DE97C40ED2}" destId="{AEAB8A02-C549-4B6F-BC2E-6AB1ECA90C12}" srcOrd="0" destOrd="0" presId="urn:microsoft.com/office/officeart/2005/8/layout/vList2"/>
    <dgm:cxn modelId="{7DC428C3-B8F2-4E3F-9E4E-0650740DEDC7}" srcId="{029FAD65-12B6-4A13-88BF-E5DE97C40ED2}" destId="{887160BB-9961-4779-9A95-56855C8CA00E}" srcOrd="0" destOrd="0" parTransId="{0C77E8D3-2226-47E9-B667-BFFCC923D0D0}" sibTransId="{FA7B199E-AA31-4008-9F50-818EF7521F27}"/>
    <dgm:cxn modelId="{060A6740-03F3-4E7F-97A2-AA8AA069AC96}" type="presOf" srcId="{CA495EB9-2910-47E1-A5DB-82EDDBFFD1E2}" destId="{7EC37A90-63AF-4479-AF6F-FA162DEE491D}" srcOrd="0" destOrd="0" presId="urn:microsoft.com/office/officeart/2005/8/layout/vList2"/>
    <dgm:cxn modelId="{7068F0AF-4469-4CE5-A1AE-B8AC920E4BF4}" srcId="{029FAD65-12B6-4A13-88BF-E5DE97C40ED2}" destId="{CA495EB9-2910-47E1-A5DB-82EDDBFFD1E2}" srcOrd="1" destOrd="0" parTransId="{CCD1E7FB-B325-4E35-9856-69045008BA59}" sibTransId="{009C3A30-4A99-4E35-87DC-5A2F600E8214}"/>
    <dgm:cxn modelId="{097972AE-2BE8-4903-83F7-70299303FFA9}" type="presOf" srcId="{887160BB-9961-4779-9A95-56855C8CA00E}" destId="{62939A3B-A6BD-47A6-AD9A-A1F419A97FC4}" srcOrd="0" destOrd="0" presId="urn:microsoft.com/office/officeart/2005/8/layout/vList2"/>
    <dgm:cxn modelId="{D6DE9562-D2F8-4BC1-B761-FB859BCE719B}" type="presParOf" srcId="{AEAB8A02-C549-4B6F-BC2E-6AB1ECA90C12}" destId="{62939A3B-A6BD-47A6-AD9A-A1F419A97FC4}" srcOrd="0" destOrd="0" presId="urn:microsoft.com/office/officeart/2005/8/layout/vList2"/>
    <dgm:cxn modelId="{3EAF2C75-7B56-4797-8119-FEF5A87C3C1A}" type="presParOf" srcId="{AEAB8A02-C549-4B6F-BC2E-6AB1ECA90C12}" destId="{B16D425B-CE3A-4CE9-9311-253D5D67C00B}" srcOrd="1" destOrd="0" presId="urn:microsoft.com/office/officeart/2005/8/layout/vList2"/>
    <dgm:cxn modelId="{9230EE1E-43BC-40B5-A3A8-873CFCFE2A46}" type="presParOf" srcId="{AEAB8A02-C549-4B6F-BC2E-6AB1ECA90C12}" destId="{7EC37A90-63AF-4479-AF6F-FA162DEE491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277A21-8987-4E16-B8F0-32E92ED0DC3B}" type="doc">
      <dgm:prSet loTypeId="urn:microsoft.com/office/officeart/2005/8/layout/vList2" loCatId="list" qsTypeId="urn:microsoft.com/office/officeart/2005/8/quickstyle/3d3" qsCatId="3D" csTypeId="urn:microsoft.com/office/officeart/2005/8/colors/colorful5" csCatId="colorful"/>
      <dgm:spPr/>
      <dgm:t>
        <a:bodyPr/>
        <a:lstStyle/>
        <a:p>
          <a:endParaRPr lang="zh-CN" altLang="en-US"/>
        </a:p>
      </dgm:t>
    </dgm:pt>
    <dgm:pt modelId="{4A319972-FB81-4F54-9902-6074261BE104}">
      <dgm:prSet custT="1"/>
      <dgm:spPr/>
      <dgm:t>
        <a:bodyPr/>
        <a:lstStyle/>
        <a:p>
          <a:pPr rtl="0"/>
          <a:r>
            <a:rPr lang="en-US" sz="2400" b="1" dirty="0" err="1" smtClean="0">
              <a:solidFill>
                <a:srgbClr val="FF0000"/>
              </a:solidFill>
              <a:latin typeface="+mn-ea"/>
              <a:ea typeface="+mn-ea"/>
            </a:rPr>
            <a:t>DML</a:t>
          </a:r>
          <a:r>
            <a:rPr lang="zh-CN" sz="2400" b="1" dirty="0" smtClean="0">
              <a:solidFill>
                <a:srgbClr val="FF0000"/>
              </a:solidFill>
              <a:latin typeface="+mn-ea"/>
              <a:ea typeface="+mn-ea"/>
            </a:rPr>
            <a:t>触发器可分为以下几种：</a:t>
          </a:r>
          <a:endParaRPr lang="zh-CN" sz="2400" b="1" dirty="0">
            <a:solidFill>
              <a:srgbClr val="FF0000"/>
            </a:solidFill>
            <a:latin typeface="+mn-ea"/>
            <a:ea typeface="+mn-ea"/>
          </a:endParaRPr>
        </a:p>
      </dgm:t>
    </dgm:pt>
    <dgm:pt modelId="{E57EA7E1-FD3C-4DA7-B5AA-C67A7477C7C0}" type="parTrans" cxnId="{E64E939B-1D20-406A-A30F-4452EA39886A}">
      <dgm:prSet/>
      <dgm:spPr/>
      <dgm:t>
        <a:bodyPr/>
        <a:lstStyle/>
        <a:p>
          <a:endParaRPr lang="zh-CN" altLang="en-US" sz="2400" b="1">
            <a:latin typeface="+mn-ea"/>
            <a:ea typeface="+mn-ea"/>
          </a:endParaRPr>
        </a:p>
      </dgm:t>
    </dgm:pt>
    <dgm:pt modelId="{5383D639-0FDE-4613-9B20-974A589710D3}" type="sibTrans" cxnId="{E64E939B-1D20-406A-A30F-4452EA39886A}">
      <dgm:prSet/>
      <dgm:spPr/>
      <dgm:t>
        <a:bodyPr/>
        <a:lstStyle/>
        <a:p>
          <a:endParaRPr lang="zh-CN" altLang="en-US" sz="2400" b="1">
            <a:latin typeface="+mn-ea"/>
            <a:ea typeface="+mn-ea"/>
          </a:endParaRPr>
        </a:p>
      </dgm:t>
    </dgm:pt>
    <dgm:pt modelId="{310F1999-4422-4231-8DBA-EAB55ECBB765}">
      <dgm:prSet custT="1"/>
      <dgm:spPr/>
      <dgm:t>
        <a:bodyPr/>
        <a:lstStyle/>
        <a:p>
          <a:pPr rtl="0"/>
          <a:r>
            <a:rPr lang="en-US" sz="2400" b="1" dirty="0" smtClean="0">
              <a:solidFill>
                <a:srgbClr val="FFC000"/>
              </a:solidFill>
              <a:latin typeface="+mn-ea"/>
              <a:ea typeface="+mn-ea"/>
            </a:rPr>
            <a:t>INSERT</a:t>
          </a:r>
          <a:r>
            <a:rPr lang="zh-CN" sz="2400" b="1" dirty="0" smtClean="0">
              <a:solidFill>
                <a:srgbClr val="FFC000"/>
              </a:solidFill>
              <a:latin typeface="+mn-ea"/>
              <a:ea typeface="+mn-ea"/>
            </a:rPr>
            <a:t>触发器：</a:t>
          </a:r>
          <a:r>
            <a:rPr lang="zh-CN" sz="2400" b="1" dirty="0" smtClean="0">
              <a:latin typeface="+mn-ea"/>
              <a:ea typeface="+mn-ea"/>
            </a:rPr>
            <a:t>当向表中插入数据时触发，自动执行触发器所定义的</a:t>
          </a:r>
          <a:r>
            <a:rPr lang="en-US" sz="2400" b="1" dirty="0" smtClean="0">
              <a:latin typeface="+mn-ea"/>
              <a:ea typeface="+mn-ea"/>
            </a:rPr>
            <a:t>SQL</a:t>
          </a:r>
          <a:r>
            <a:rPr lang="zh-CN" sz="2400" b="1" dirty="0" smtClean="0">
              <a:latin typeface="+mn-ea"/>
              <a:ea typeface="+mn-ea"/>
            </a:rPr>
            <a:t>语句。</a:t>
          </a:r>
          <a:endParaRPr lang="zh-CN" sz="2400" b="1" dirty="0">
            <a:latin typeface="+mn-ea"/>
            <a:ea typeface="+mn-ea"/>
          </a:endParaRPr>
        </a:p>
      </dgm:t>
    </dgm:pt>
    <dgm:pt modelId="{FF2620A7-A248-4EC8-9E72-CCBB622EEF3C}" type="parTrans" cxnId="{C681E7B0-654F-4CD1-86D9-7CDA5FDA9D4F}">
      <dgm:prSet/>
      <dgm:spPr/>
      <dgm:t>
        <a:bodyPr/>
        <a:lstStyle/>
        <a:p>
          <a:endParaRPr lang="zh-CN" altLang="en-US" sz="2400" b="1">
            <a:latin typeface="+mn-ea"/>
            <a:ea typeface="+mn-ea"/>
          </a:endParaRPr>
        </a:p>
      </dgm:t>
    </dgm:pt>
    <dgm:pt modelId="{89E41E42-E70B-479F-A719-7B0EC2BCB073}" type="sibTrans" cxnId="{C681E7B0-654F-4CD1-86D9-7CDA5FDA9D4F}">
      <dgm:prSet/>
      <dgm:spPr/>
      <dgm:t>
        <a:bodyPr/>
        <a:lstStyle/>
        <a:p>
          <a:endParaRPr lang="zh-CN" altLang="en-US" sz="2400" b="1">
            <a:latin typeface="+mn-ea"/>
            <a:ea typeface="+mn-ea"/>
          </a:endParaRPr>
        </a:p>
      </dgm:t>
    </dgm:pt>
    <dgm:pt modelId="{8BB6EF8F-D130-401C-91B1-1204D2888149}">
      <dgm:prSet custT="1"/>
      <dgm:spPr/>
      <dgm:t>
        <a:bodyPr/>
        <a:lstStyle/>
        <a:p>
          <a:pPr rtl="0"/>
          <a:r>
            <a:rPr lang="en-US" sz="2400" b="1" dirty="0" smtClean="0">
              <a:solidFill>
                <a:srgbClr val="FFC000"/>
              </a:solidFill>
              <a:latin typeface="+mn-ea"/>
              <a:ea typeface="+mn-ea"/>
            </a:rPr>
            <a:t>UPDATE</a:t>
          </a:r>
          <a:r>
            <a:rPr lang="zh-CN" sz="2400" b="1" dirty="0" smtClean="0">
              <a:solidFill>
                <a:srgbClr val="FFC000"/>
              </a:solidFill>
              <a:latin typeface="+mn-ea"/>
              <a:ea typeface="+mn-ea"/>
            </a:rPr>
            <a:t>触发器：</a:t>
          </a:r>
          <a:r>
            <a:rPr lang="zh-CN" sz="2400" b="1" dirty="0" smtClean="0">
              <a:latin typeface="+mn-ea"/>
              <a:ea typeface="+mn-ea"/>
            </a:rPr>
            <a:t>当更新表中某列、多列时触发，自动执行触发器所定义的</a:t>
          </a:r>
          <a:r>
            <a:rPr lang="en-US" sz="2400" b="1" dirty="0" smtClean="0">
              <a:latin typeface="+mn-ea"/>
              <a:ea typeface="+mn-ea"/>
            </a:rPr>
            <a:t>SQL</a:t>
          </a:r>
          <a:r>
            <a:rPr lang="zh-CN" sz="2400" b="1" dirty="0" smtClean="0">
              <a:latin typeface="+mn-ea"/>
              <a:ea typeface="+mn-ea"/>
            </a:rPr>
            <a:t>语句。</a:t>
          </a:r>
          <a:endParaRPr lang="zh-CN" sz="2400" b="1" dirty="0">
            <a:latin typeface="+mn-ea"/>
            <a:ea typeface="+mn-ea"/>
          </a:endParaRPr>
        </a:p>
      </dgm:t>
    </dgm:pt>
    <dgm:pt modelId="{AAE8CA7F-588B-4109-81A7-9BD108E51FB5}" type="parTrans" cxnId="{B41B51AE-4F31-4435-8595-CBFE0E833513}">
      <dgm:prSet/>
      <dgm:spPr/>
      <dgm:t>
        <a:bodyPr/>
        <a:lstStyle/>
        <a:p>
          <a:endParaRPr lang="zh-CN" altLang="en-US" sz="2400" b="1">
            <a:latin typeface="+mn-ea"/>
            <a:ea typeface="+mn-ea"/>
          </a:endParaRPr>
        </a:p>
      </dgm:t>
    </dgm:pt>
    <dgm:pt modelId="{035A11AE-B78B-4D1E-BCA0-987E2FD23205}" type="sibTrans" cxnId="{B41B51AE-4F31-4435-8595-CBFE0E833513}">
      <dgm:prSet/>
      <dgm:spPr/>
      <dgm:t>
        <a:bodyPr/>
        <a:lstStyle/>
        <a:p>
          <a:endParaRPr lang="zh-CN" altLang="en-US" sz="2400" b="1">
            <a:latin typeface="+mn-ea"/>
            <a:ea typeface="+mn-ea"/>
          </a:endParaRPr>
        </a:p>
      </dgm:t>
    </dgm:pt>
    <dgm:pt modelId="{0A6D38C8-ACE8-43FE-AEBA-D49D0A3B150C}">
      <dgm:prSet custT="1"/>
      <dgm:spPr/>
      <dgm:t>
        <a:bodyPr/>
        <a:lstStyle/>
        <a:p>
          <a:pPr rtl="0"/>
          <a:r>
            <a:rPr lang="en-US" sz="2400" b="1" dirty="0" smtClean="0">
              <a:solidFill>
                <a:srgbClr val="FFC000"/>
              </a:solidFill>
              <a:latin typeface="+mn-ea"/>
              <a:ea typeface="+mn-ea"/>
            </a:rPr>
            <a:t>DELETE</a:t>
          </a:r>
          <a:r>
            <a:rPr lang="zh-CN" sz="2400" b="1" dirty="0" smtClean="0">
              <a:solidFill>
                <a:srgbClr val="FFC000"/>
              </a:solidFill>
              <a:latin typeface="+mn-ea"/>
              <a:ea typeface="+mn-ea"/>
            </a:rPr>
            <a:t>触发器：</a:t>
          </a:r>
          <a:r>
            <a:rPr lang="zh-CN" sz="2400" b="1" dirty="0" smtClean="0">
              <a:latin typeface="+mn-ea"/>
              <a:ea typeface="+mn-ea"/>
            </a:rPr>
            <a:t>当删除表中记录时触发，自动执行触发器所定义的</a:t>
          </a:r>
          <a:r>
            <a:rPr lang="en-US" sz="2400" b="1" dirty="0" smtClean="0">
              <a:latin typeface="+mn-ea"/>
              <a:ea typeface="+mn-ea"/>
            </a:rPr>
            <a:t>SQL</a:t>
          </a:r>
          <a:r>
            <a:rPr lang="zh-CN" sz="2400" b="1" dirty="0" smtClean="0">
              <a:latin typeface="+mn-ea"/>
              <a:ea typeface="+mn-ea"/>
            </a:rPr>
            <a:t>语句。</a:t>
          </a:r>
          <a:endParaRPr lang="zh-CN" sz="2400" b="1" dirty="0">
            <a:latin typeface="+mn-ea"/>
            <a:ea typeface="+mn-ea"/>
          </a:endParaRPr>
        </a:p>
      </dgm:t>
    </dgm:pt>
    <dgm:pt modelId="{F7CDDF69-33CD-4A44-B04E-AB5FCB238738}" type="parTrans" cxnId="{E0D7A578-8E44-493F-94C3-BBA743490A60}">
      <dgm:prSet/>
      <dgm:spPr/>
      <dgm:t>
        <a:bodyPr/>
        <a:lstStyle/>
        <a:p>
          <a:endParaRPr lang="zh-CN" altLang="en-US" sz="2400" b="1">
            <a:latin typeface="+mn-ea"/>
            <a:ea typeface="+mn-ea"/>
          </a:endParaRPr>
        </a:p>
      </dgm:t>
    </dgm:pt>
    <dgm:pt modelId="{C8739C6A-3B2B-46CA-BC7F-5DF3EC5C375F}" type="sibTrans" cxnId="{E0D7A578-8E44-493F-94C3-BBA743490A60}">
      <dgm:prSet/>
      <dgm:spPr/>
      <dgm:t>
        <a:bodyPr/>
        <a:lstStyle/>
        <a:p>
          <a:endParaRPr lang="zh-CN" altLang="en-US" sz="2400" b="1">
            <a:latin typeface="+mn-ea"/>
            <a:ea typeface="+mn-ea"/>
          </a:endParaRPr>
        </a:p>
      </dgm:t>
    </dgm:pt>
    <dgm:pt modelId="{D9166EE4-0A8F-4191-A1B5-5DCE63883D2D}" type="pres">
      <dgm:prSet presAssocID="{E5277A21-8987-4E16-B8F0-32E92ED0DC3B}" presName="linear" presStyleCnt="0">
        <dgm:presLayoutVars>
          <dgm:animLvl val="lvl"/>
          <dgm:resizeHandles val="exact"/>
        </dgm:presLayoutVars>
      </dgm:prSet>
      <dgm:spPr/>
      <dgm:t>
        <a:bodyPr/>
        <a:lstStyle/>
        <a:p>
          <a:endParaRPr lang="zh-CN" altLang="en-US"/>
        </a:p>
      </dgm:t>
    </dgm:pt>
    <dgm:pt modelId="{8958A17C-5BF3-4849-ADCF-A642BC9BF1CE}" type="pres">
      <dgm:prSet presAssocID="{4A319972-FB81-4F54-9902-6074261BE104}" presName="parentText" presStyleLbl="node1" presStyleIdx="0" presStyleCnt="4">
        <dgm:presLayoutVars>
          <dgm:chMax val="0"/>
          <dgm:bulletEnabled val="1"/>
        </dgm:presLayoutVars>
      </dgm:prSet>
      <dgm:spPr/>
      <dgm:t>
        <a:bodyPr/>
        <a:lstStyle/>
        <a:p>
          <a:endParaRPr lang="zh-CN" altLang="en-US"/>
        </a:p>
      </dgm:t>
    </dgm:pt>
    <dgm:pt modelId="{C8EDD380-494E-4C4D-9EB5-3AA582057D19}" type="pres">
      <dgm:prSet presAssocID="{5383D639-0FDE-4613-9B20-974A589710D3}" presName="spacer" presStyleCnt="0"/>
      <dgm:spPr/>
    </dgm:pt>
    <dgm:pt modelId="{A0613E48-393F-43BA-BE52-34E3237C026D}" type="pres">
      <dgm:prSet presAssocID="{310F1999-4422-4231-8DBA-EAB55ECBB765}" presName="parentText" presStyleLbl="node1" presStyleIdx="1" presStyleCnt="4">
        <dgm:presLayoutVars>
          <dgm:chMax val="0"/>
          <dgm:bulletEnabled val="1"/>
        </dgm:presLayoutVars>
      </dgm:prSet>
      <dgm:spPr/>
      <dgm:t>
        <a:bodyPr/>
        <a:lstStyle/>
        <a:p>
          <a:endParaRPr lang="zh-CN" altLang="en-US"/>
        </a:p>
      </dgm:t>
    </dgm:pt>
    <dgm:pt modelId="{5D98AD48-E118-456F-8AB7-0FCD680BB4C6}" type="pres">
      <dgm:prSet presAssocID="{89E41E42-E70B-479F-A719-7B0EC2BCB073}" presName="spacer" presStyleCnt="0"/>
      <dgm:spPr/>
    </dgm:pt>
    <dgm:pt modelId="{4ED66CD6-D982-405C-8114-3AD55E22652A}" type="pres">
      <dgm:prSet presAssocID="{8BB6EF8F-D130-401C-91B1-1204D2888149}" presName="parentText" presStyleLbl="node1" presStyleIdx="2" presStyleCnt="4">
        <dgm:presLayoutVars>
          <dgm:chMax val="0"/>
          <dgm:bulletEnabled val="1"/>
        </dgm:presLayoutVars>
      </dgm:prSet>
      <dgm:spPr/>
      <dgm:t>
        <a:bodyPr/>
        <a:lstStyle/>
        <a:p>
          <a:endParaRPr lang="zh-CN" altLang="en-US"/>
        </a:p>
      </dgm:t>
    </dgm:pt>
    <dgm:pt modelId="{E481BABB-D4EB-4B41-879F-2A5EA46F1419}" type="pres">
      <dgm:prSet presAssocID="{035A11AE-B78B-4D1E-BCA0-987E2FD23205}" presName="spacer" presStyleCnt="0"/>
      <dgm:spPr/>
    </dgm:pt>
    <dgm:pt modelId="{E02F4461-45DE-45B3-AF38-872E0538EEEF}" type="pres">
      <dgm:prSet presAssocID="{0A6D38C8-ACE8-43FE-AEBA-D49D0A3B150C}" presName="parentText" presStyleLbl="node1" presStyleIdx="3" presStyleCnt="4">
        <dgm:presLayoutVars>
          <dgm:chMax val="0"/>
          <dgm:bulletEnabled val="1"/>
        </dgm:presLayoutVars>
      </dgm:prSet>
      <dgm:spPr/>
      <dgm:t>
        <a:bodyPr/>
        <a:lstStyle/>
        <a:p>
          <a:endParaRPr lang="zh-CN" altLang="en-US"/>
        </a:p>
      </dgm:t>
    </dgm:pt>
  </dgm:ptLst>
  <dgm:cxnLst>
    <dgm:cxn modelId="{C681E7B0-654F-4CD1-86D9-7CDA5FDA9D4F}" srcId="{E5277A21-8987-4E16-B8F0-32E92ED0DC3B}" destId="{310F1999-4422-4231-8DBA-EAB55ECBB765}" srcOrd="1" destOrd="0" parTransId="{FF2620A7-A248-4EC8-9E72-CCBB622EEF3C}" sibTransId="{89E41E42-E70B-479F-A719-7B0EC2BCB073}"/>
    <dgm:cxn modelId="{9354DFDF-9C11-44EF-B6FD-7D81DF12E287}" type="presOf" srcId="{310F1999-4422-4231-8DBA-EAB55ECBB765}" destId="{A0613E48-393F-43BA-BE52-34E3237C026D}" srcOrd="0" destOrd="0" presId="urn:microsoft.com/office/officeart/2005/8/layout/vList2"/>
    <dgm:cxn modelId="{ABC17ED9-CD2F-4AEB-AC21-49EF635ABFD4}" type="presOf" srcId="{E5277A21-8987-4E16-B8F0-32E92ED0DC3B}" destId="{D9166EE4-0A8F-4191-A1B5-5DCE63883D2D}" srcOrd="0" destOrd="0" presId="urn:microsoft.com/office/officeart/2005/8/layout/vList2"/>
    <dgm:cxn modelId="{CA9F6B9A-1462-4CC1-85A7-0D3BECED593D}" type="presOf" srcId="{4A319972-FB81-4F54-9902-6074261BE104}" destId="{8958A17C-5BF3-4849-ADCF-A642BC9BF1CE}" srcOrd="0" destOrd="0" presId="urn:microsoft.com/office/officeart/2005/8/layout/vList2"/>
    <dgm:cxn modelId="{B41B51AE-4F31-4435-8595-CBFE0E833513}" srcId="{E5277A21-8987-4E16-B8F0-32E92ED0DC3B}" destId="{8BB6EF8F-D130-401C-91B1-1204D2888149}" srcOrd="2" destOrd="0" parTransId="{AAE8CA7F-588B-4109-81A7-9BD108E51FB5}" sibTransId="{035A11AE-B78B-4D1E-BCA0-987E2FD23205}"/>
    <dgm:cxn modelId="{E0D7A578-8E44-493F-94C3-BBA743490A60}" srcId="{E5277A21-8987-4E16-B8F0-32E92ED0DC3B}" destId="{0A6D38C8-ACE8-43FE-AEBA-D49D0A3B150C}" srcOrd="3" destOrd="0" parTransId="{F7CDDF69-33CD-4A44-B04E-AB5FCB238738}" sibTransId="{C8739C6A-3B2B-46CA-BC7F-5DF3EC5C375F}"/>
    <dgm:cxn modelId="{737AC813-9BFD-4E2F-8561-712872203CF5}" type="presOf" srcId="{0A6D38C8-ACE8-43FE-AEBA-D49D0A3B150C}" destId="{E02F4461-45DE-45B3-AF38-872E0538EEEF}" srcOrd="0" destOrd="0" presId="urn:microsoft.com/office/officeart/2005/8/layout/vList2"/>
    <dgm:cxn modelId="{E64E939B-1D20-406A-A30F-4452EA39886A}" srcId="{E5277A21-8987-4E16-B8F0-32E92ED0DC3B}" destId="{4A319972-FB81-4F54-9902-6074261BE104}" srcOrd="0" destOrd="0" parTransId="{E57EA7E1-FD3C-4DA7-B5AA-C67A7477C7C0}" sibTransId="{5383D639-0FDE-4613-9B20-974A589710D3}"/>
    <dgm:cxn modelId="{0C686AF1-736C-4243-AE9D-B1DCACAE6258}" type="presOf" srcId="{8BB6EF8F-D130-401C-91B1-1204D2888149}" destId="{4ED66CD6-D982-405C-8114-3AD55E22652A}" srcOrd="0" destOrd="0" presId="urn:microsoft.com/office/officeart/2005/8/layout/vList2"/>
    <dgm:cxn modelId="{E45EFF43-DBA1-4A95-9F32-0BA40111971B}" type="presParOf" srcId="{D9166EE4-0A8F-4191-A1B5-5DCE63883D2D}" destId="{8958A17C-5BF3-4849-ADCF-A642BC9BF1CE}" srcOrd="0" destOrd="0" presId="urn:microsoft.com/office/officeart/2005/8/layout/vList2"/>
    <dgm:cxn modelId="{E7BBCBC6-E69C-40A6-87DB-FD2A71D0AB7F}" type="presParOf" srcId="{D9166EE4-0A8F-4191-A1B5-5DCE63883D2D}" destId="{C8EDD380-494E-4C4D-9EB5-3AA582057D19}" srcOrd="1" destOrd="0" presId="urn:microsoft.com/office/officeart/2005/8/layout/vList2"/>
    <dgm:cxn modelId="{13EFDFBB-FB8A-42E0-B05A-309F0D4B119D}" type="presParOf" srcId="{D9166EE4-0A8F-4191-A1B5-5DCE63883D2D}" destId="{A0613E48-393F-43BA-BE52-34E3237C026D}" srcOrd="2" destOrd="0" presId="urn:microsoft.com/office/officeart/2005/8/layout/vList2"/>
    <dgm:cxn modelId="{B3D1A008-9658-49CA-B41C-3762D0622472}" type="presParOf" srcId="{D9166EE4-0A8F-4191-A1B5-5DCE63883D2D}" destId="{5D98AD48-E118-456F-8AB7-0FCD680BB4C6}" srcOrd="3" destOrd="0" presId="urn:microsoft.com/office/officeart/2005/8/layout/vList2"/>
    <dgm:cxn modelId="{1B31F0AC-DD9F-4346-B993-4F01CACF30EC}" type="presParOf" srcId="{D9166EE4-0A8F-4191-A1B5-5DCE63883D2D}" destId="{4ED66CD6-D982-405C-8114-3AD55E22652A}" srcOrd="4" destOrd="0" presId="urn:microsoft.com/office/officeart/2005/8/layout/vList2"/>
    <dgm:cxn modelId="{5704D12F-BA57-4009-BA6E-B2E917E1056D}" type="presParOf" srcId="{D9166EE4-0A8F-4191-A1B5-5DCE63883D2D}" destId="{E481BABB-D4EB-4B41-879F-2A5EA46F1419}" srcOrd="5" destOrd="0" presId="urn:microsoft.com/office/officeart/2005/8/layout/vList2"/>
    <dgm:cxn modelId="{A7677D41-C364-4B43-82D1-C9DF0DD56187}" type="presParOf" srcId="{D9166EE4-0A8F-4191-A1B5-5DCE63883D2D}" destId="{E02F4461-45DE-45B3-AF38-872E0538EEEF}"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84E035C-BAB0-4A9E-93FB-E83AB18177C5}" type="doc">
      <dgm:prSet loTypeId="urn:microsoft.com/office/officeart/2005/8/layout/vList2" loCatId="list" qsTypeId="urn:microsoft.com/office/officeart/2005/8/quickstyle/3d1" qsCatId="3D" csTypeId="urn:microsoft.com/office/officeart/2005/8/colors/accent1_2" csCatId="accent1"/>
      <dgm:spPr/>
      <dgm:t>
        <a:bodyPr/>
        <a:lstStyle/>
        <a:p>
          <a:endParaRPr lang="zh-CN" altLang="en-US"/>
        </a:p>
      </dgm:t>
    </dgm:pt>
    <dgm:pt modelId="{028A10EA-2EF4-4AAB-9B7D-AE5379013108}">
      <dgm:prSet custT="1"/>
      <dgm:spPr/>
      <dgm:t>
        <a:bodyPr/>
        <a:lstStyle/>
        <a:p>
          <a:pPr rtl="0"/>
          <a:r>
            <a:rPr lang="zh-CN" sz="2000" b="1" dirty="0" smtClean="0">
              <a:solidFill>
                <a:srgbClr val="FF0000"/>
              </a:solidFill>
            </a:rPr>
            <a:t>提示：</a:t>
          </a:r>
          <a:r>
            <a:rPr lang="en-US" sz="2000" b="1" dirty="0" smtClean="0"/>
            <a:t>INSERT</a:t>
          </a:r>
          <a:r>
            <a:rPr lang="zh-CN" sz="2000" b="1" dirty="0" smtClean="0"/>
            <a:t>、</a:t>
          </a:r>
          <a:r>
            <a:rPr lang="en-US" sz="2000" b="1" dirty="0" smtClean="0"/>
            <a:t>UPDATE</a:t>
          </a:r>
          <a:r>
            <a:rPr lang="zh-CN" sz="2000" b="1" dirty="0" smtClean="0"/>
            <a:t>、</a:t>
          </a:r>
          <a:r>
            <a:rPr lang="en-US" sz="2000" b="1" dirty="0" smtClean="0"/>
            <a:t>DELETE</a:t>
          </a:r>
          <a:r>
            <a:rPr lang="zh-CN" sz="2000" b="1" dirty="0" smtClean="0"/>
            <a:t>触发器在数据行已修改完成后，对修改的数据进行必要的善后处理。若发现有错误，则用事务回滚（</a:t>
          </a:r>
          <a:r>
            <a:rPr lang="en-US" sz="2000" b="1" dirty="0" smtClean="0"/>
            <a:t>ROLLBACK TRANSACTION</a:t>
          </a:r>
          <a:r>
            <a:rPr lang="zh-CN" sz="2000" b="1" dirty="0" smtClean="0"/>
            <a:t>）撤销本次操作，所以</a:t>
          </a:r>
          <a:r>
            <a:rPr lang="en-US" sz="2000" b="1" dirty="0" smtClean="0"/>
            <a:t>INSERT</a:t>
          </a:r>
          <a:r>
            <a:rPr lang="zh-CN" sz="2000" b="1" dirty="0" smtClean="0"/>
            <a:t>、</a:t>
          </a:r>
          <a:r>
            <a:rPr lang="en-US" sz="2000" b="1" dirty="0" smtClean="0"/>
            <a:t>UPDATE</a:t>
          </a:r>
          <a:r>
            <a:rPr lang="zh-CN" sz="2000" b="1" dirty="0" smtClean="0"/>
            <a:t>、</a:t>
          </a:r>
          <a:r>
            <a:rPr lang="en-US" sz="2000" b="1" dirty="0" smtClean="0"/>
            <a:t>DELETE</a:t>
          </a:r>
          <a:r>
            <a:rPr lang="zh-CN" sz="2000" b="1" dirty="0" smtClean="0"/>
            <a:t>触发器在约束检查之后才执行。</a:t>
          </a:r>
          <a:endParaRPr lang="zh-CN" sz="2000" b="1" dirty="0"/>
        </a:p>
      </dgm:t>
    </dgm:pt>
    <dgm:pt modelId="{28930A5F-D982-4F46-8398-DE6033FC88C9}" type="parTrans" cxnId="{D93A0A71-2BE3-4803-A84A-6C65C80136F1}">
      <dgm:prSet/>
      <dgm:spPr/>
      <dgm:t>
        <a:bodyPr/>
        <a:lstStyle/>
        <a:p>
          <a:endParaRPr lang="zh-CN" altLang="en-US" sz="2000" b="1"/>
        </a:p>
      </dgm:t>
    </dgm:pt>
    <dgm:pt modelId="{156E7F05-902A-45E7-8B84-5C056BEFD89C}" type="sibTrans" cxnId="{D93A0A71-2BE3-4803-A84A-6C65C80136F1}">
      <dgm:prSet/>
      <dgm:spPr/>
      <dgm:t>
        <a:bodyPr/>
        <a:lstStyle/>
        <a:p>
          <a:endParaRPr lang="zh-CN" altLang="en-US" sz="2000" b="1"/>
        </a:p>
      </dgm:t>
    </dgm:pt>
    <dgm:pt modelId="{1FA79B57-29C0-4E93-A236-E1A854505A71}" type="pres">
      <dgm:prSet presAssocID="{184E035C-BAB0-4A9E-93FB-E83AB18177C5}" presName="linear" presStyleCnt="0">
        <dgm:presLayoutVars>
          <dgm:animLvl val="lvl"/>
          <dgm:resizeHandles val="exact"/>
        </dgm:presLayoutVars>
      </dgm:prSet>
      <dgm:spPr/>
      <dgm:t>
        <a:bodyPr/>
        <a:lstStyle/>
        <a:p>
          <a:endParaRPr lang="zh-CN" altLang="en-US"/>
        </a:p>
      </dgm:t>
    </dgm:pt>
    <dgm:pt modelId="{21541038-D234-4F54-95C7-055A2D43D771}" type="pres">
      <dgm:prSet presAssocID="{028A10EA-2EF4-4AAB-9B7D-AE5379013108}" presName="parentText" presStyleLbl="node1" presStyleIdx="0" presStyleCnt="1" custLinFactNeighborX="-1895" custLinFactNeighborY="-55051">
        <dgm:presLayoutVars>
          <dgm:chMax val="0"/>
          <dgm:bulletEnabled val="1"/>
        </dgm:presLayoutVars>
      </dgm:prSet>
      <dgm:spPr/>
      <dgm:t>
        <a:bodyPr/>
        <a:lstStyle/>
        <a:p>
          <a:endParaRPr lang="zh-CN" altLang="en-US"/>
        </a:p>
      </dgm:t>
    </dgm:pt>
  </dgm:ptLst>
  <dgm:cxnLst>
    <dgm:cxn modelId="{C31C3752-2A39-4C4E-9FBC-9F72714F000C}" type="presOf" srcId="{184E035C-BAB0-4A9E-93FB-E83AB18177C5}" destId="{1FA79B57-29C0-4E93-A236-E1A854505A71}" srcOrd="0" destOrd="0" presId="urn:microsoft.com/office/officeart/2005/8/layout/vList2"/>
    <dgm:cxn modelId="{D93A0A71-2BE3-4803-A84A-6C65C80136F1}" srcId="{184E035C-BAB0-4A9E-93FB-E83AB18177C5}" destId="{028A10EA-2EF4-4AAB-9B7D-AE5379013108}" srcOrd="0" destOrd="0" parTransId="{28930A5F-D982-4F46-8398-DE6033FC88C9}" sibTransId="{156E7F05-902A-45E7-8B84-5C056BEFD89C}"/>
    <dgm:cxn modelId="{07A06709-47F6-4028-929F-1D5F039DEC0C}" type="presOf" srcId="{028A10EA-2EF4-4AAB-9B7D-AE5379013108}" destId="{21541038-D234-4F54-95C7-055A2D43D771}" srcOrd="0" destOrd="0" presId="urn:microsoft.com/office/officeart/2005/8/layout/vList2"/>
    <dgm:cxn modelId="{CFDA1250-5A06-4B52-8555-19737E69BFC4}" type="presParOf" srcId="{1FA79B57-29C0-4E93-A236-E1A854505A71}" destId="{21541038-D234-4F54-95C7-055A2D43D771}"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1E7907-A1F3-4A42-9F70-7D095B885561}">
      <dsp:nvSpPr>
        <dsp:cNvPr id="0" name=""/>
        <dsp:cNvSpPr/>
      </dsp:nvSpPr>
      <dsp:spPr>
        <a:xfrm>
          <a:off x="0" y="1506"/>
          <a:ext cx="8424936" cy="999180"/>
        </a:xfrm>
        <a:prstGeom prst="roundRect">
          <a:avLst/>
        </a:prstGeom>
        <a:gradFill rotWithShape="0">
          <a:gsLst>
            <a:gs pos="0">
              <a:schemeClr val="accent5">
                <a:hueOff val="0"/>
                <a:satOff val="0"/>
                <a:lumOff val="0"/>
                <a:alphaOff val="0"/>
                <a:shade val="85000"/>
              </a:schemeClr>
            </a:gs>
            <a:gs pos="100000">
              <a:schemeClr val="accent5">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latin typeface="+mn-ea"/>
              <a:ea typeface="+mn-ea"/>
            </a:rPr>
            <a:t>SQL Server</a:t>
          </a:r>
          <a:r>
            <a:rPr lang="zh-CN" sz="2400" b="1" kern="1200" dirty="0" smtClean="0">
              <a:latin typeface="+mn-ea"/>
              <a:ea typeface="+mn-ea"/>
            </a:rPr>
            <a:t>中的存储过程与其他语言中的函数或过程相类似，具有如下</a:t>
          </a:r>
          <a:r>
            <a:rPr lang="zh-CN" sz="2400" b="1" kern="1200" dirty="0" smtClean="0">
              <a:solidFill>
                <a:srgbClr val="FF0000"/>
              </a:solidFill>
              <a:latin typeface="+mn-ea"/>
              <a:ea typeface="+mn-ea"/>
            </a:rPr>
            <a:t>共同特征：</a:t>
          </a:r>
          <a:endParaRPr lang="zh-CN" sz="2400" b="1" kern="1200" dirty="0">
            <a:solidFill>
              <a:srgbClr val="FF0000"/>
            </a:solidFill>
            <a:latin typeface="+mn-ea"/>
            <a:ea typeface="+mn-ea"/>
          </a:endParaRPr>
        </a:p>
      </dsp:txBody>
      <dsp:txXfrm>
        <a:off x="48776" y="50282"/>
        <a:ext cx="8327384" cy="901628"/>
      </dsp:txXfrm>
    </dsp:sp>
    <dsp:sp modelId="{010E5FA7-FE09-43BB-A5BC-65B7F4700DE3}">
      <dsp:nvSpPr>
        <dsp:cNvPr id="0" name=""/>
        <dsp:cNvSpPr/>
      </dsp:nvSpPr>
      <dsp:spPr>
        <a:xfrm>
          <a:off x="0" y="1081326"/>
          <a:ext cx="8424936" cy="999180"/>
        </a:xfrm>
        <a:prstGeom prst="roundRect">
          <a:avLst/>
        </a:prstGeom>
        <a:gradFill rotWithShape="0">
          <a:gsLst>
            <a:gs pos="0">
              <a:schemeClr val="accent5">
                <a:hueOff val="-484504"/>
                <a:satOff val="18234"/>
                <a:lumOff val="-12876"/>
                <a:alphaOff val="0"/>
                <a:shade val="85000"/>
              </a:schemeClr>
            </a:gs>
            <a:gs pos="100000">
              <a:schemeClr val="accent5">
                <a:hueOff val="-484504"/>
                <a:satOff val="18234"/>
                <a:lumOff val="-12876"/>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CN" altLang="en-US" sz="2400" b="1" kern="1200" dirty="0" smtClean="0">
              <a:latin typeface="+mn-ea"/>
              <a:ea typeface="+mn-ea"/>
            </a:rPr>
            <a:t>都接收输入参数，并以输出参数的格式向调用过程返回值</a:t>
          </a:r>
          <a:endParaRPr lang="zh-CN" altLang="en-US" sz="2400" b="1" kern="1200" dirty="0">
            <a:latin typeface="+mn-ea"/>
            <a:ea typeface="+mn-ea"/>
          </a:endParaRPr>
        </a:p>
      </dsp:txBody>
      <dsp:txXfrm>
        <a:off x="48776" y="1130102"/>
        <a:ext cx="8327384" cy="901628"/>
      </dsp:txXfrm>
    </dsp:sp>
    <dsp:sp modelId="{A8E9B8FE-5C2C-4E26-94B1-A8345B4175DE}">
      <dsp:nvSpPr>
        <dsp:cNvPr id="0" name=""/>
        <dsp:cNvSpPr/>
      </dsp:nvSpPr>
      <dsp:spPr>
        <a:xfrm>
          <a:off x="0" y="2161146"/>
          <a:ext cx="8424936" cy="999180"/>
        </a:xfrm>
        <a:prstGeom prst="roundRect">
          <a:avLst/>
        </a:prstGeom>
        <a:gradFill rotWithShape="0">
          <a:gsLst>
            <a:gs pos="0">
              <a:schemeClr val="accent5">
                <a:hueOff val="-969009"/>
                <a:satOff val="36467"/>
                <a:lumOff val="-25752"/>
                <a:alphaOff val="0"/>
                <a:shade val="85000"/>
              </a:schemeClr>
            </a:gs>
            <a:gs pos="100000">
              <a:schemeClr val="accent5">
                <a:hueOff val="-969009"/>
                <a:satOff val="36467"/>
                <a:lumOff val="-25752"/>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CN" altLang="en-US" sz="2400" b="1" kern="1200" smtClean="0">
              <a:latin typeface="+mn-ea"/>
              <a:ea typeface="+mn-ea"/>
            </a:rPr>
            <a:t>都包含在数据库中执行操作或调用其他存储过程的编译语句</a:t>
          </a:r>
          <a:endParaRPr lang="zh-CN" altLang="en-US" sz="2400" b="1" kern="1200">
            <a:latin typeface="+mn-ea"/>
            <a:ea typeface="+mn-ea"/>
          </a:endParaRPr>
        </a:p>
      </dsp:txBody>
      <dsp:txXfrm>
        <a:off x="48776" y="2209922"/>
        <a:ext cx="8327384" cy="901628"/>
      </dsp:txXfrm>
    </dsp:sp>
    <dsp:sp modelId="{75769539-962F-4022-82AA-720B1620B5E5}">
      <dsp:nvSpPr>
        <dsp:cNvPr id="0" name=""/>
        <dsp:cNvSpPr/>
      </dsp:nvSpPr>
      <dsp:spPr>
        <a:xfrm>
          <a:off x="0" y="3240966"/>
          <a:ext cx="8424936" cy="999180"/>
        </a:xfrm>
        <a:prstGeom prst="roundRect">
          <a:avLst/>
        </a:prstGeom>
        <a:gradFill rotWithShape="0">
          <a:gsLst>
            <a:gs pos="0">
              <a:schemeClr val="accent5">
                <a:hueOff val="-1453513"/>
                <a:satOff val="54701"/>
                <a:lumOff val="-38628"/>
                <a:alphaOff val="0"/>
                <a:shade val="85000"/>
              </a:schemeClr>
            </a:gs>
            <a:gs pos="100000">
              <a:schemeClr val="accent5">
                <a:hueOff val="-1453513"/>
                <a:satOff val="54701"/>
                <a:lumOff val="-38628"/>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CN" altLang="en-US" sz="2400" b="1" kern="1200" dirty="0" smtClean="0">
              <a:latin typeface="+mn-ea"/>
              <a:ea typeface="+mn-ea"/>
            </a:rPr>
            <a:t>都向调用过程返回状态值，指示执行过程是否成功（如果失败，还返回失败原因）</a:t>
          </a:r>
          <a:endParaRPr lang="zh-CN" altLang="en-US" sz="2400" b="1" kern="1200" dirty="0">
            <a:latin typeface="+mn-ea"/>
            <a:ea typeface="+mn-ea"/>
          </a:endParaRPr>
        </a:p>
      </dsp:txBody>
      <dsp:txXfrm>
        <a:off x="48776" y="3289742"/>
        <a:ext cx="8327384" cy="9016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EB8182-03E5-491F-A876-883C765B85F1}">
      <dsp:nvSpPr>
        <dsp:cNvPr id="0" name=""/>
        <dsp:cNvSpPr/>
      </dsp:nvSpPr>
      <dsp:spPr>
        <a:xfrm>
          <a:off x="0" y="392308"/>
          <a:ext cx="7499350" cy="5544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B7820C7-7129-4A56-AFAD-FC8A6AA6EE2A}">
      <dsp:nvSpPr>
        <dsp:cNvPr id="0" name=""/>
        <dsp:cNvSpPr/>
      </dsp:nvSpPr>
      <dsp:spPr>
        <a:xfrm>
          <a:off x="368742" y="67588"/>
          <a:ext cx="7128388" cy="649440"/>
        </a:xfrm>
        <a:prstGeom prst="roundRect">
          <a:avLst/>
        </a:prstGeom>
        <a:gradFill rotWithShape="0">
          <a:gsLst>
            <a:gs pos="0">
              <a:schemeClr val="accent5">
                <a:hueOff val="0"/>
                <a:satOff val="0"/>
                <a:lumOff val="0"/>
                <a:alphaOff val="0"/>
                <a:shade val="85000"/>
              </a:schemeClr>
            </a:gs>
            <a:gs pos="100000">
              <a:schemeClr val="accent5">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8420" tIns="0" rIns="198420" bIns="0" numCol="1" spcCol="1270" anchor="ctr" anchorCtr="0">
          <a:noAutofit/>
        </a:bodyPr>
        <a:lstStyle/>
        <a:p>
          <a:pPr lvl="0" algn="l" defTabSz="1422400" rtl="0">
            <a:lnSpc>
              <a:spcPct val="90000"/>
            </a:lnSpc>
            <a:spcBef>
              <a:spcPct val="0"/>
            </a:spcBef>
            <a:spcAft>
              <a:spcPct val="35000"/>
            </a:spcAft>
          </a:pPr>
          <a:r>
            <a:rPr lang="zh-CN" altLang="en-US" sz="3200" b="1" kern="1200" dirty="0" smtClean="0">
              <a:latin typeface="方正姚体" pitchFamily="2" charset="-122"/>
              <a:ea typeface="方正姚体" pitchFamily="2" charset="-122"/>
            </a:rPr>
            <a:t>允许模块化程序设计、实现代码重用</a:t>
          </a:r>
          <a:endParaRPr lang="zh-CN" sz="3200" b="1" kern="1200" dirty="0">
            <a:latin typeface="方正姚体" pitchFamily="2" charset="-122"/>
            <a:ea typeface="方正姚体" pitchFamily="2" charset="-122"/>
          </a:endParaRPr>
        </a:p>
      </dsp:txBody>
      <dsp:txXfrm>
        <a:off x="400445" y="99291"/>
        <a:ext cx="7064982" cy="586034"/>
      </dsp:txXfrm>
    </dsp:sp>
    <dsp:sp modelId="{4932300C-D796-4126-B16A-71A0BFFD61FB}">
      <dsp:nvSpPr>
        <dsp:cNvPr id="0" name=""/>
        <dsp:cNvSpPr/>
      </dsp:nvSpPr>
      <dsp:spPr>
        <a:xfrm>
          <a:off x="0" y="1390228"/>
          <a:ext cx="7499350" cy="554400"/>
        </a:xfrm>
        <a:prstGeom prst="rect">
          <a:avLst/>
        </a:prstGeom>
        <a:solidFill>
          <a:schemeClr val="lt1">
            <a:alpha val="90000"/>
            <a:hueOff val="0"/>
            <a:satOff val="0"/>
            <a:lumOff val="0"/>
            <a:alphaOff val="0"/>
          </a:schemeClr>
        </a:solidFill>
        <a:ln w="9525" cap="flat" cmpd="sng" algn="ctr">
          <a:solidFill>
            <a:schemeClr val="accent5">
              <a:hueOff val="-363378"/>
              <a:satOff val="13675"/>
              <a:lumOff val="-9657"/>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839E3C4F-3695-4C33-B55C-30DDABC1836B}">
      <dsp:nvSpPr>
        <dsp:cNvPr id="0" name=""/>
        <dsp:cNvSpPr/>
      </dsp:nvSpPr>
      <dsp:spPr>
        <a:xfrm>
          <a:off x="357024" y="1065508"/>
          <a:ext cx="7140487" cy="649440"/>
        </a:xfrm>
        <a:prstGeom prst="roundRect">
          <a:avLst/>
        </a:prstGeom>
        <a:gradFill rotWithShape="0">
          <a:gsLst>
            <a:gs pos="0">
              <a:schemeClr val="accent5">
                <a:hueOff val="-363378"/>
                <a:satOff val="13675"/>
                <a:lumOff val="-9657"/>
                <a:alphaOff val="0"/>
                <a:shade val="85000"/>
              </a:schemeClr>
            </a:gs>
            <a:gs pos="100000">
              <a:schemeClr val="accent5">
                <a:hueOff val="-363378"/>
                <a:satOff val="13675"/>
                <a:lumOff val="-9657"/>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8420" tIns="0" rIns="198420" bIns="0" numCol="1" spcCol="1270" anchor="ctr" anchorCtr="0">
          <a:noAutofit/>
        </a:bodyPr>
        <a:lstStyle/>
        <a:p>
          <a:pPr lvl="0" algn="l" defTabSz="1422400" rtl="0">
            <a:lnSpc>
              <a:spcPct val="90000"/>
            </a:lnSpc>
            <a:spcBef>
              <a:spcPct val="0"/>
            </a:spcBef>
            <a:spcAft>
              <a:spcPct val="35000"/>
            </a:spcAft>
          </a:pPr>
          <a:r>
            <a:rPr lang="zh-CN" altLang="en-US" sz="3200" b="1" kern="1200" dirty="0" smtClean="0">
              <a:latin typeface="方正姚体" pitchFamily="2" charset="-122"/>
              <a:ea typeface="方正姚体" pitchFamily="2" charset="-122"/>
            </a:rPr>
            <a:t>封装复杂操作</a:t>
          </a:r>
          <a:endParaRPr lang="zh-CN" altLang="en-US" sz="3200" b="1" kern="1200" dirty="0">
            <a:latin typeface="方正姚体" pitchFamily="2" charset="-122"/>
            <a:ea typeface="方正姚体" pitchFamily="2" charset="-122"/>
          </a:endParaRPr>
        </a:p>
      </dsp:txBody>
      <dsp:txXfrm>
        <a:off x="388727" y="1097211"/>
        <a:ext cx="7077081" cy="586034"/>
      </dsp:txXfrm>
    </dsp:sp>
    <dsp:sp modelId="{399728E2-EF3B-4F40-8E7D-BE67EBC87DAA}">
      <dsp:nvSpPr>
        <dsp:cNvPr id="0" name=""/>
        <dsp:cNvSpPr/>
      </dsp:nvSpPr>
      <dsp:spPr>
        <a:xfrm>
          <a:off x="0" y="2388149"/>
          <a:ext cx="7499350" cy="554400"/>
        </a:xfrm>
        <a:prstGeom prst="rect">
          <a:avLst/>
        </a:prstGeom>
        <a:solidFill>
          <a:schemeClr val="lt1">
            <a:alpha val="90000"/>
            <a:hueOff val="0"/>
            <a:satOff val="0"/>
            <a:lumOff val="0"/>
            <a:alphaOff val="0"/>
          </a:schemeClr>
        </a:solidFill>
        <a:ln w="9525" cap="flat" cmpd="sng" algn="ctr">
          <a:solidFill>
            <a:schemeClr val="accent5">
              <a:hueOff val="-726757"/>
              <a:satOff val="27351"/>
              <a:lumOff val="-19314"/>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1D9908F-6F69-4592-BF5C-1538DC111CE9}">
      <dsp:nvSpPr>
        <dsp:cNvPr id="0" name=""/>
        <dsp:cNvSpPr/>
      </dsp:nvSpPr>
      <dsp:spPr>
        <a:xfrm>
          <a:off x="357024" y="2063428"/>
          <a:ext cx="7140487" cy="649440"/>
        </a:xfrm>
        <a:prstGeom prst="roundRect">
          <a:avLst/>
        </a:prstGeom>
        <a:gradFill rotWithShape="0">
          <a:gsLst>
            <a:gs pos="0">
              <a:schemeClr val="accent5">
                <a:hueOff val="-726757"/>
                <a:satOff val="27351"/>
                <a:lumOff val="-19314"/>
                <a:alphaOff val="0"/>
                <a:shade val="85000"/>
              </a:schemeClr>
            </a:gs>
            <a:gs pos="100000">
              <a:schemeClr val="accent5">
                <a:hueOff val="-726757"/>
                <a:satOff val="27351"/>
                <a:lumOff val="-19314"/>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8420" tIns="0" rIns="198420" bIns="0" numCol="1" spcCol="1270" anchor="ctr" anchorCtr="0">
          <a:noAutofit/>
        </a:bodyPr>
        <a:lstStyle/>
        <a:p>
          <a:pPr lvl="0" algn="l" defTabSz="1422400" rtl="0">
            <a:lnSpc>
              <a:spcPct val="90000"/>
            </a:lnSpc>
            <a:spcBef>
              <a:spcPct val="0"/>
            </a:spcBef>
            <a:spcAft>
              <a:spcPct val="35000"/>
            </a:spcAft>
          </a:pPr>
          <a:r>
            <a:rPr lang="zh-CN" altLang="en-US" sz="3200" b="1" kern="1200" dirty="0" smtClean="0">
              <a:latin typeface="方正姚体" pitchFamily="2" charset="-122"/>
              <a:ea typeface="方正姚体" pitchFamily="2" charset="-122"/>
            </a:rPr>
            <a:t>加快系统运行速度</a:t>
          </a:r>
          <a:endParaRPr lang="zh-CN" altLang="en-US" sz="3200" b="1" kern="1200" dirty="0">
            <a:latin typeface="方正姚体" pitchFamily="2" charset="-122"/>
            <a:ea typeface="方正姚体" pitchFamily="2" charset="-122"/>
          </a:endParaRPr>
        </a:p>
      </dsp:txBody>
      <dsp:txXfrm>
        <a:off x="388727" y="2095131"/>
        <a:ext cx="7077081" cy="586034"/>
      </dsp:txXfrm>
    </dsp:sp>
    <dsp:sp modelId="{95BA3E43-B71D-462B-B9FE-CB8FF5D21E4A}">
      <dsp:nvSpPr>
        <dsp:cNvPr id="0" name=""/>
        <dsp:cNvSpPr/>
      </dsp:nvSpPr>
      <dsp:spPr>
        <a:xfrm>
          <a:off x="0" y="3386069"/>
          <a:ext cx="7499350" cy="554400"/>
        </a:xfrm>
        <a:prstGeom prst="rect">
          <a:avLst/>
        </a:prstGeom>
        <a:solidFill>
          <a:schemeClr val="lt1">
            <a:alpha val="90000"/>
            <a:hueOff val="0"/>
            <a:satOff val="0"/>
            <a:lumOff val="0"/>
            <a:alphaOff val="0"/>
          </a:schemeClr>
        </a:solidFill>
        <a:ln w="9525" cap="flat" cmpd="sng" algn="ctr">
          <a:solidFill>
            <a:schemeClr val="accent5">
              <a:hueOff val="-1090135"/>
              <a:satOff val="41026"/>
              <a:lumOff val="-28971"/>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5DF9B2C-8210-4408-9E43-A3EEB8B6BC2E}">
      <dsp:nvSpPr>
        <dsp:cNvPr id="0" name=""/>
        <dsp:cNvSpPr/>
      </dsp:nvSpPr>
      <dsp:spPr>
        <a:xfrm>
          <a:off x="357024" y="3061349"/>
          <a:ext cx="7140487" cy="649440"/>
        </a:xfrm>
        <a:prstGeom prst="roundRect">
          <a:avLst/>
        </a:prstGeom>
        <a:gradFill rotWithShape="0">
          <a:gsLst>
            <a:gs pos="0">
              <a:schemeClr val="accent5">
                <a:hueOff val="-1090135"/>
                <a:satOff val="41026"/>
                <a:lumOff val="-28971"/>
                <a:alphaOff val="0"/>
                <a:shade val="85000"/>
              </a:schemeClr>
            </a:gs>
            <a:gs pos="100000">
              <a:schemeClr val="accent5">
                <a:hueOff val="-1090135"/>
                <a:satOff val="41026"/>
                <a:lumOff val="-28971"/>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8420" tIns="0" rIns="198420" bIns="0" numCol="1" spcCol="1270" anchor="ctr" anchorCtr="0">
          <a:noAutofit/>
        </a:bodyPr>
        <a:lstStyle/>
        <a:p>
          <a:pPr lvl="0" algn="l" defTabSz="1422400" rtl="0">
            <a:lnSpc>
              <a:spcPct val="90000"/>
            </a:lnSpc>
            <a:spcBef>
              <a:spcPct val="0"/>
            </a:spcBef>
            <a:spcAft>
              <a:spcPct val="35000"/>
            </a:spcAft>
          </a:pPr>
          <a:r>
            <a:rPr lang="zh-CN" altLang="en-US" sz="3200" b="1" kern="1200" smtClean="0">
              <a:latin typeface="方正姚体" pitchFamily="2" charset="-122"/>
              <a:ea typeface="方正姚体" pitchFamily="2" charset="-122"/>
            </a:rPr>
            <a:t>减少网络流通量</a:t>
          </a:r>
          <a:endParaRPr lang="zh-CN" altLang="en-US" sz="3200" b="1" kern="1200">
            <a:latin typeface="方正姚体" pitchFamily="2" charset="-122"/>
            <a:ea typeface="方正姚体" pitchFamily="2" charset="-122"/>
          </a:endParaRPr>
        </a:p>
      </dsp:txBody>
      <dsp:txXfrm>
        <a:off x="388727" y="3093052"/>
        <a:ext cx="7077081" cy="586034"/>
      </dsp:txXfrm>
    </dsp:sp>
    <dsp:sp modelId="{BD591AC0-39D1-456D-BFFA-690C47BBB94E}">
      <dsp:nvSpPr>
        <dsp:cNvPr id="0" name=""/>
        <dsp:cNvSpPr/>
      </dsp:nvSpPr>
      <dsp:spPr>
        <a:xfrm>
          <a:off x="0" y="4383989"/>
          <a:ext cx="7499350" cy="554400"/>
        </a:xfrm>
        <a:prstGeom prst="rect">
          <a:avLst/>
        </a:prstGeom>
        <a:solidFill>
          <a:schemeClr val="lt1">
            <a:alpha val="90000"/>
            <a:hueOff val="0"/>
            <a:satOff val="0"/>
            <a:lumOff val="0"/>
            <a:alphaOff val="0"/>
          </a:schemeClr>
        </a:solidFill>
        <a:ln w="9525" cap="flat" cmpd="sng" algn="ctr">
          <a:solidFill>
            <a:schemeClr val="accent5">
              <a:hueOff val="-1453513"/>
              <a:satOff val="54701"/>
              <a:lumOff val="-38628"/>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390D184-8ECB-4584-894A-17BFA2E85D7C}">
      <dsp:nvSpPr>
        <dsp:cNvPr id="0" name=""/>
        <dsp:cNvSpPr/>
      </dsp:nvSpPr>
      <dsp:spPr>
        <a:xfrm>
          <a:off x="357024" y="4059269"/>
          <a:ext cx="7140487" cy="649440"/>
        </a:xfrm>
        <a:prstGeom prst="roundRect">
          <a:avLst/>
        </a:prstGeom>
        <a:gradFill rotWithShape="0">
          <a:gsLst>
            <a:gs pos="0">
              <a:schemeClr val="accent5">
                <a:hueOff val="-1453513"/>
                <a:satOff val="54701"/>
                <a:lumOff val="-38628"/>
                <a:alphaOff val="0"/>
                <a:shade val="85000"/>
              </a:schemeClr>
            </a:gs>
            <a:gs pos="100000">
              <a:schemeClr val="accent5">
                <a:hueOff val="-1453513"/>
                <a:satOff val="54701"/>
                <a:lumOff val="-38628"/>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8420" tIns="0" rIns="198420" bIns="0" numCol="1" spcCol="1270" anchor="ctr" anchorCtr="0">
          <a:noAutofit/>
        </a:bodyPr>
        <a:lstStyle/>
        <a:p>
          <a:pPr lvl="0" algn="l" defTabSz="977900" rtl="0">
            <a:lnSpc>
              <a:spcPct val="90000"/>
            </a:lnSpc>
            <a:spcBef>
              <a:spcPct val="0"/>
            </a:spcBef>
            <a:spcAft>
              <a:spcPct val="35000"/>
            </a:spcAft>
          </a:pPr>
          <a:r>
            <a:rPr lang="zh-CN" altLang="en-US" sz="2200" b="1" kern="1200" dirty="0" smtClean="0">
              <a:latin typeface="方正姚体" pitchFamily="2" charset="-122"/>
              <a:ea typeface="方正姚体" pitchFamily="2" charset="-122"/>
            </a:rPr>
            <a:t>可作为安全机制使用</a:t>
          </a:r>
          <a:endParaRPr lang="zh-CN" altLang="en-US" sz="2200" b="1" kern="1200" dirty="0">
            <a:latin typeface="方正姚体" pitchFamily="2" charset="-122"/>
            <a:ea typeface="方正姚体" pitchFamily="2" charset="-122"/>
          </a:endParaRPr>
        </a:p>
      </dsp:txBody>
      <dsp:txXfrm>
        <a:off x="388727" y="4090972"/>
        <a:ext cx="7077081"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114CC5-0787-4440-8241-461EC39B416F}">
      <dsp:nvSpPr>
        <dsp:cNvPr id="0" name=""/>
        <dsp:cNvSpPr/>
      </dsp:nvSpPr>
      <dsp:spPr>
        <a:xfrm>
          <a:off x="0" y="16031"/>
          <a:ext cx="8208962" cy="767520"/>
        </a:xfrm>
        <a:prstGeom prst="roundRect">
          <a:avLst/>
        </a:prstGeom>
        <a:gradFill rotWithShape="0">
          <a:gsLst>
            <a:gs pos="0">
              <a:schemeClr val="accent5">
                <a:hueOff val="0"/>
                <a:satOff val="0"/>
                <a:lumOff val="0"/>
                <a:alphaOff val="0"/>
                <a:shade val="85000"/>
              </a:schemeClr>
            </a:gs>
            <a:gs pos="100000">
              <a:schemeClr val="accent5">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zh-CN" altLang="en-US" sz="2800" b="1" kern="1200" smtClean="0"/>
            <a:t>触发器定义在特定的表上，与表相关</a:t>
          </a:r>
          <a:endParaRPr lang="zh-CN" altLang="en-US" sz="2800" b="1" kern="1200"/>
        </a:p>
      </dsp:txBody>
      <dsp:txXfrm>
        <a:off x="37467" y="53498"/>
        <a:ext cx="8134028" cy="692586"/>
      </dsp:txXfrm>
    </dsp:sp>
    <dsp:sp modelId="{533AD503-05EC-4B37-8188-C41B41835263}">
      <dsp:nvSpPr>
        <dsp:cNvPr id="0" name=""/>
        <dsp:cNvSpPr/>
      </dsp:nvSpPr>
      <dsp:spPr>
        <a:xfrm>
          <a:off x="0" y="901632"/>
          <a:ext cx="8208962" cy="767520"/>
        </a:xfrm>
        <a:prstGeom prst="roundRect">
          <a:avLst/>
        </a:prstGeom>
        <a:gradFill rotWithShape="0">
          <a:gsLst>
            <a:gs pos="0">
              <a:schemeClr val="accent5">
                <a:hueOff val="-484504"/>
                <a:satOff val="18234"/>
                <a:lumOff val="-12876"/>
                <a:alphaOff val="0"/>
                <a:shade val="85000"/>
              </a:schemeClr>
            </a:gs>
            <a:gs pos="100000">
              <a:schemeClr val="accent5">
                <a:hueOff val="-484504"/>
                <a:satOff val="18234"/>
                <a:lumOff val="-12876"/>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zh-CN" altLang="en-US" sz="2800" b="1" kern="1200" smtClean="0"/>
            <a:t>自动触发执行</a:t>
          </a:r>
          <a:endParaRPr lang="zh-CN" altLang="en-US" sz="2800" b="1" kern="1200"/>
        </a:p>
      </dsp:txBody>
      <dsp:txXfrm>
        <a:off x="37467" y="939099"/>
        <a:ext cx="8134028" cy="692586"/>
      </dsp:txXfrm>
    </dsp:sp>
    <dsp:sp modelId="{569E0894-0CFF-4B09-A94D-561E0E4B84DE}">
      <dsp:nvSpPr>
        <dsp:cNvPr id="0" name=""/>
        <dsp:cNvSpPr/>
      </dsp:nvSpPr>
      <dsp:spPr>
        <a:xfrm>
          <a:off x="0" y="1787232"/>
          <a:ext cx="8208962" cy="767520"/>
        </a:xfrm>
        <a:prstGeom prst="roundRect">
          <a:avLst/>
        </a:prstGeom>
        <a:gradFill rotWithShape="0">
          <a:gsLst>
            <a:gs pos="0">
              <a:schemeClr val="accent5">
                <a:hueOff val="-969009"/>
                <a:satOff val="36467"/>
                <a:lumOff val="-25752"/>
                <a:alphaOff val="0"/>
                <a:shade val="85000"/>
              </a:schemeClr>
            </a:gs>
            <a:gs pos="100000">
              <a:schemeClr val="accent5">
                <a:hueOff val="-969009"/>
                <a:satOff val="36467"/>
                <a:lumOff val="-25752"/>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zh-CN" altLang="en-US" sz="2800" b="1" kern="1200" smtClean="0"/>
            <a:t>不能直接调用</a:t>
          </a:r>
          <a:endParaRPr lang="zh-CN" altLang="en-US" sz="2800" b="1" kern="1200"/>
        </a:p>
      </dsp:txBody>
      <dsp:txXfrm>
        <a:off x="37467" y="1824699"/>
        <a:ext cx="8134028" cy="692586"/>
      </dsp:txXfrm>
    </dsp:sp>
    <dsp:sp modelId="{B27AEEF9-33BD-4448-ADDB-DCBA62A56E2E}">
      <dsp:nvSpPr>
        <dsp:cNvPr id="0" name=""/>
        <dsp:cNvSpPr/>
      </dsp:nvSpPr>
      <dsp:spPr>
        <a:xfrm>
          <a:off x="0" y="2672832"/>
          <a:ext cx="8208962" cy="767520"/>
        </a:xfrm>
        <a:prstGeom prst="roundRect">
          <a:avLst/>
        </a:prstGeom>
        <a:gradFill rotWithShape="0">
          <a:gsLst>
            <a:gs pos="0">
              <a:schemeClr val="accent5">
                <a:hueOff val="-1453513"/>
                <a:satOff val="54701"/>
                <a:lumOff val="-38628"/>
                <a:alphaOff val="0"/>
                <a:shade val="85000"/>
              </a:schemeClr>
            </a:gs>
            <a:gs pos="100000">
              <a:schemeClr val="accent5">
                <a:hueOff val="-1453513"/>
                <a:satOff val="54701"/>
                <a:lumOff val="-38628"/>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zh-CN" altLang="en-US" sz="2800" b="1" kern="1200" smtClean="0"/>
            <a:t>是一个事务（可回滚）</a:t>
          </a:r>
          <a:endParaRPr lang="zh-CN" altLang="en-US" sz="2800" b="1" kern="1200"/>
        </a:p>
      </dsp:txBody>
      <dsp:txXfrm>
        <a:off x="37467" y="2710299"/>
        <a:ext cx="8134028" cy="6925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C5BEE-DB19-41C8-A0A0-AF45AE2C98AA}">
      <dsp:nvSpPr>
        <dsp:cNvPr id="0" name=""/>
        <dsp:cNvSpPr/>
      </dsp:nvSpPr>
      <dsp:spPr>
        <a:xfrm rot="10800000">
          <a:off x="1360692" y="1698"/>
          <a:ext cx="4711929" cy="695413"/>
        </a:xfrm>
        <a:prstGeom prst="homePlate">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6658" tIns="114300" rIns="213360" bIns="114300" numCol="1" spcCol="1270" anchor="ctr" anchorCtr="0">
          <a:noAutofit/>
        </a:bodyPr>
        <a:lstStyle/>
        <a:p>
          <a:pPr lvl="0" algn="ctr" defTabSz="1333500" rtl="0">
            <a:lnSpc>
              <a:spcPct val="90000"/>
            </a:lnSpc>
            <a:spcBef>
              <a:spcPct val="0"/>
            </a:spcBef>
            <a:spcAft>
              <a:spcPct val="35000"/>
            </a:spcAft>
          </a:pPr>
          <a:r>
            <a:rPr lang="zh-CN" sz="3000" kern="1200" smtClean="0">
              <a:latin typeface="+mn-ea"/>
              <a:ea typeface="+mn-ea"/>
            </a:rPr>
            <a:t>强化约束</a:t>
          </a:r>
          <a:endParaRPr lang="zh-CN" sz="3000" kern="1200">
            <a:latin typeface="+mn-ea"/>
            <a:ea typeface="+mn-ea"/>
          </a:endParaRPr>
        </a:p>
      </dsp:txBody>
      <dsp:txXfrm rot="10800000">
        <a:off x="1534545" y="1698"/>
        <a:ext cx="4538076" cy="695413"/>
      </dsp:txXfrm>
    </dsp:sp>
    <dsp:sp modelId="{0D429A77-1336-4CB7-B39D-116EA5F169F0}">
      <dsp:nvSpPr>
        <dsp:cNvPr id="0" name=""/>
        <dsp:cNvSpPr/>
      </dsp:nvSpPr>
      <dsp:spPr>
        <a:xfrm>
          <a:off x="1012985" y="1698"/>
          <a:ext cx="695413" cy="695413"/>
        </a:xfrm>
        <a:prstGeom prst="ellipse">
          <a:avLst/>
        </a:prstGeom>
        <a:gradFill rotWithShape="0">
          <a:gsLst>
            <a:gs pos="0">
              <a:schemeClr val="accent1">
                <a:tint val="50000"/>
                <a:hueOff val="0"/>
                <a:satOff val="0"/>
                <a:lumOff val="0"/>
                <a:alphaOff val="0"/>
                <a:shade val="85000"/>
              </a:schemeClr>
            </a:gs>
            <a:gs pos="100000">
              <a:schemeClr val="accent1">
                <a:tint val="50000"/>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3C19851-952F-4E5B-A50B-28203B9F6A2B}">
      <dsp:nvSpPr>
        <dsp:cNvPr id="0" name=""/>
        <dsp:cNvSpPr/>
      </dsp:nvSpPr>
      <dsp:spPr>
        <a:xfrm rot="10800000">
          <a:off x="1360692" y="876429"/>
          <a:ext cx="4711929" cy="695413"/>
        </a:xfrm>
        <a:prstGeom prst="homePlate">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6658" tIns="114300" rIns="213360" bIns="114300" numCol="1" spcCol="1270" anchor="ctr" anchorCtr="0">
          <a:noAutofit/>
        </a:bodyPr>
        <a:lstStyle/>
        <a:p>
          <a:pPr lvl="0" algn="ctr" defTabSz="1333500" rtl="0">
            <a:lnSpc>
              <a:spcPct val="90000"/>
            </a:lnSpc>
            <a:spcBef>
              <a:spcPct val="0"/>
            </a:spcBef>
            <a:spcAft>
              <a:spcPct val="35000"/>
            </a:spcAft>
          </a:pPr>
          <a:r>
            <a:rPr lang="zh-CN" sz="3000" kern="1200" smtClean="0">
              <a:latin typeface="+mn-ea"/>
              <a:ea typeface="+mn-ea"/>
            </a:rPr>
            <a:t>跟踪变化</a:t>
          </a:r>
          <a:endParaRPr lang="zh-CN" sz="3000" kern="1200">
            <a:latin typeface="+mn-ea"/>
            <a:ea typeface="+mn-ea"/>
          </a:endParaRPr>
        </a:p>
      </dsp:txBody>
      <dsp:txXfrm rot="10800000">
        <a:off x="1534545" y="876429"/>
        <a:ext cx="4538076" cy="695413"/>
      </dsp:txXfrm>
    </dsp:sp>
    <dsp:sp modelId="{29FDDC9E-FD50-468F-A9E2-36A6FB73E995}">
      <dsp:nvSpPr>
        <dsp:cNvPr id="0" name=""/>
        <dsp:cNvSpPr/>
      </dsp:nvSpPr>
      <dsp:spPr>
        <a:xfrm>
          <a:off x="1012985" y="876429"/>
          <a:ext cx="695413" cy="695413"/>
        </a:xfrm>
        <a:prstGeom prst="ellipse">
          <a:avLst/>
        </a:prstGeom>
        <a:gradFill rotWithShape="0">
          <a:gsLst>
            <a:gs pos="0">
              <a:schemeClr val="accent1">
                <a:tint val="50000"/>
                <a:hueOff val="0"/>
                <a:satOff val="0"/>
                <a:lumOff val="0"/>
                <a:alphaOff val="0"/>
                <a:shade val="85000"/>
              </a:schemeClr>
            </a:gs>
            <a:gs pos="100000">
              <a:schemeClr val="accent1">
                <a:tint val="50000"/>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F72B2B0-707B-4EAC-BC51-379AAAE50E91}">
      <dsp:nvSpPr>
        <dsp:cNvPr id="0" name=""/>
        <dsp:cNvSpPr/>
      </dsp:nvSpPr>
      <dsp:spPr>
        <a:xfrm rot="10800000">
          <a:off x="1360692" y="1751159"/>
          <a:ext cx="4711929" cy="695413"/>
        </a:xfrm>
        <a:prstGeom prst="homePlate">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6658" tIns="114300" rIns="213360" bIns="114300" numCol="1" spcCol="1270" anchor="ctr" anchorCtr="0">
          <a:noAutofit/>
        </a:bodyPr>
        <a:lstStyle/>
        <a:p>
          <a:pPr lvl="0" algn="ctr" defTabSz="1333500" rtl="0">
            <a:lnSpc>
              <a:spcPct val="90000"/>
            </a:lnSpc>
            <a:spcBef>
              <a:spcPct val="0"/>
            </a:spcBef>
            <a:spcAft>
              <a:spcPct val="35000"/>
            </a:spcAft>
          </a:pPr>
          <a:r>
            <a:rPr lang="zh-CN" sz="3000" kern="1200" smtClean="0">
              <a:latin typeface="+mn-ea"/>
              <a:ea typeface="+mn-ea"/>
            </a:rPr>
            <a:t>级联运行</a:t>
          </a:r>
          <a:endParaRPr lang="zh-CN" sz="3000" kern="1200">
            <a:latin typeface="+mn-ea"/>
            <a:ea typeface="+mn-ea"/>
          </a:endParaRPr>
        </a:p>
      </dsp:txBody>
      <dsp:txXfrm rot="10800000">
        <a:off x="1534545" y="1751159"/>
        <a:ext cx="4538076" cy="695413"/>
      </dsp:txXfrm>
    </dsp:sp>
    <dsp:sp modelId="{73BEFC59-9F84-4FE6-A8A4-059CD8DA1048}">
      <dsp:nvSpPr>
        <dsp:cNvPr id="0" name=""/>
        <dsp:cNvSpPr/>
      </dsp:nvSpPr>
      <dsp:spPr>
        <a:xfrm>
          <a:off x="1012985" y="1751159"/>
          <a:ext cx="695413" cy="695413"/>
        </a:xfrm>
        <a:prstGeom prst="ellipse">
          <a:avLst/>
        </a:prstGeom>
        <a:gradFill rotWithShape="0">
          <a:gsLst>
            <a:gs pos="0">
              <a:schemeClr val="accent1">
                <a:tint val="50000"/>
                <a:hueOff val="0"/>
                <a:satOff val="0"/>
                <a:lumOff val="0"/>
                <a:alphaOff val="0"/>
                <a:shade val="85000"/>
              </a:schemeClr>
            </a:gs>
            <a:gs pos="100000">
              <a:schemeClr val="accent1">
                <a:tint val="50000"/>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7ECBB6-6CC7-4C4A-8560-0D599F053CDE}">
      <dsp:nvSpPr>
        <dsp:cNvPr id="0" name=""/>
        <dsp:cNvSpPr/>
      </dsp:nvSpPr>
      <dsp:spPr>
        <a:xfrm rot="5400000">
          <a:off x="4115102" y="-2093597"/>
          <a:ext cx="1585912" cy="6169684"/>
        </a:xfrm>
        <a:prstGeom prst="round2Same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228600" algn="l" defTabSz="1066800">
            <a:lnSpc>
              <a:spcPct val="90000"/>
            </a:lnSpc>
            <a:spcBef>
              <a:spcPct val="0"/>
            </a:spcBef>
            <a:spcAft>
              <a:spcPts val="0"/>
            </a:spcAft>
            <a:buChar char="••"/>
          </a:pPr>
          <a:r>
            <a:rPr lang="zh-CN" sz="2400" kern="1200" dirty="0" smtClean="0">
              <a:latin typeface="+mn-ea"/>
              <a:ea typeface="+mn-ea"/>
            </a:rPr>
            <a:t>当服务器和数据库中发生数据定义语言（</a:t>
          </a:r>
          <a:r>
            <a:rPr lang="en-US" sz="2400" kern="1200" dirty="0" err="1" smtClean="0">
              <a:latin typeface="+mn-ea"/>
              <a:ea typeface="+mn-ea"/>
            </a:rPr>
            <a:t>DDL</a:t>
          </a:r>
          <a:r>
            <a:rPr lang="zh-CN" sz="2400" kern="1200" dirty="0" smtClean="0">
              <a:latin typeface="+mn-ea"/>
              <a:ea typeface="+mn-ea"/>
            </a:rPr>
            <a:t>）事件时将调用</a:t>
          </a:r>
          <a:r>
            <a:rPr lang="en-US" sz="2400" kern="1200" dirty="0" err="1" smtClean="0">
              <a:latin typeface="+mn-ea"/>
              <a:ea typeface="+mn-ea"/>
            </a:rPr>
            <a:t>DDL</a:t>
          </a:r>
          <a:r>
            <a:rPr lang="zh-CN" sz="2400" kern="1200" dirty="0" smtClean="0">
              <a:latin typeface="+mn-ea"/>
              <a:ea typeface="+mn-ea"/>
            </a:rPr>
            <a:t>触发器</a:t>
          </a:r>
          <a:r>
            <a:rPr lang="zh-CN" altLang="en-US" sz="2400" kern="1200" dirty="0" smtClean="0">
              <a:latin typeface="+mn-ea"/>
              <a:ea typeface="+mn-ea"/>
            </a:rPr>
            <a:t>。</a:t>
          </a:r>
          <a:r>
            <a:rPr lang="zh-CN" sz="2400" kern="1200" dirty="0" smtClean="0">
              <a:latin typeface="+mn-ea"/>
              <a:ea typeface="+mn-ea"/>
            </a:rPr>
            <a:t>一般用于在数据库中执行管理任务</a:t>
          </a:r>
          <a:r>
            <a:rPr lang="zh-CN" altLang="en-US" sz="2400" kern="1200" dirty="0" smtClean="0">
              <a:latin typeface="+mn-ea"/>
              <a:ea typeface="+mn-ea"/>
            </a:rPr>
            <a:t>。</a:t>
          </a:r>
          <a:endParaRPr lang="zh-CN" altLang="en-US" sz="2400" kern="1200" dirty="0">
            <a:latin typeface="+mn-ea"/>
            <a:ea typeface="+mn-ea"/>
          </a:endParaRPr>
        </a:p>
      </dsp:txBody>
      <dsp:txXfrm rot="-5400000">
        <a:off x="1823216" y="275707"/>
        <a:ext cx="6092266" cy="1431076"/>
      </dsp:txXfrm>
    </dsp:sp>
    <dsp:sp modelId="{8023C01C-0738-4A2B-8259-19CAE0B1495E}">
      <dsp:nvSpPr>
        <dsp:cNvPr id="0" name=""/>
        <dsp:cNvSpPr/>
      </dsp:nvSpPr>
      <dsp:spPr>
        <a:xfrm>
          <a:off x="71995" y="49"/>
          <a:ext cx="1751221" cy="198239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b="1" kern="1200" dirty="0" err="1" smtClean="0">
              <a:solidFill>
                <a:srgbClr val="FF0000"/>
              </a:solidFill>
              <a:latin typeface="+mn-ea"/>
              <a:ea typeface="+mn-ea"/>
            </a:rPr>
            <a:t>DDL</a:t>
          </a:r>
          <a:endParaRPr lang="en-US" sz="3200" b="1" kern="1200" dirty="0" smtClean="0">
            <a:solidFill>
              <a:srgbClr val="FF0000"/>
            </a:solidFill>
            <a:latin typeface="+mn-ea"/>
            <a:ea typeface="+mn-ea"/>
          </a:endParaRPr>
        </a:p>
        <a:p>
          <a:pPr lvl="0" algn="ctr" defTabSz="1422400">
            <a:lnSpc>
              <a:spcPct val="90000"/>
            </a:lnSpc>
            <a:spcBef>
              <a:spcPct val="0"/>
            </a:spcBef>
            <a:spcAft>
              <a:spcPct val="35000"/>
            </a:spcAft>
          </a:pPr>
          <a:r>
            <a:rPr lang="zh-CN" sz="3200" b="1" kern="1200" dirty="0" smtClean="0">
              <a:solidFill>
                <a:srgbClr val="FF0000"/>
              </a:solidFill>
              <a:latin typeface="+mn-ea"/>
              <a:ea typeface="+mn-ea"/>
            </a:rPr>
            <a:t>触发器</a:t>
          </a:r>
          <a:endParaRPr lang="zh-CN" altLang="en-US" sz="3200" b="1" kern="1200" dirty="0">
            <a:solidFill>
              <a:srgbClr val="FF0000"/>
            </a:solidFill>
            <a:latin typeface="+mn-ea"/>
            <a:ea typeface="+mn-ea"/>
          </a:endParaRPr>
        </a:p>
      </dsp:txBody>
      <dsp:txXfrm>
        <a:off x="157483" y="85537"/>
        <a:ext cx="1580245" cy="1811414"/>
      </dsp:txXfrm>
    </dsp:sp>
    <dsp:sp modelId="{358F11DF-3962-487C-8DD2-C39AD893A47D}">
      <dsp:nvSpPr>
        <dsp:cNvPr id="0" name=""/>
        <dsp:cNvSpPr/>
      </dsp:nvSpPr>
      <dsp:spPr>
        <a:xfrm rot="5400000">
          <a:off x="4043786" y="13152"/>
          <a:ext cx="1585912" cy="6119204"/>
        </a:xfrm>
        <a:prstGeom prst="round2Same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1066800">
            <a:lnSpc>
              <a:spcPct val="90000"/>
            </a:lnSpc>
            <a:spcBef>
              <a:spcPct val="0"/>
            </a:spcBef>
            <a:spcAft>
              <a:spcPct val="15000"/>
            </a:spcAft>
            <a:buChar char="••"/>
          </a:pPr>
          <a:r>
            <a:rPr lang="zh-CN" sz="2400" b="0" kern="1200" dirty="0" smtClean="0">
              <a:latin typeface="+mn-ea"/>
              <a:ea typeface="+mn-ea"/>
            </a:rPr>
            <a:t>当数据库服务器中发生数据操作语言（</a:t>
          </a:r>
          <a:r>
            <a:rPr lang="en-US" sz="2400" b="0" kern="1200" dirty="0" err="1" smtClean="0">
              <a:latin typeface="+mn-ea"/>
              <a:ea typeface="+mn-ea"/>
            </a:rPr>
            <a:t>DML</a:t>
          </a:r>
          <a:r>
            <a:rPr lang="zh-CN" sz="2400" b="0" kern="1200" dirty="0" smtClean="0">
              <a:latin typeface="+mn-ea"/>
              <a:ea typeface="+mn-ea"/>
            </a:rPr>
            <a:t>）事件时要执行的操作。</a:t>
          </a:r>
          <a:endParaRPr lang="zh-CN" altLang="en-US" sz="2400" b="0" kern="1200" dirty="0">
            <a:latin typeface="+mn-ea"/>
            <a:ea typeface="+mn-ea"/>
          </a:endParaRPr>
        </a:p>
        <a:p>
          <a:pPr marL="0" lvl="1" indent="0" algn="l" defTabSz="1066800">
            <a:lnSpc>
              <a:spcPct val="90000"/>
            </a:lnSpc>
            <a:spcBef>
              <a:spcPct val="0"/>
            </a:spcBef>
            <a:spcAft>
              <a:spcPct val="15000"/>
            </a:spcAft>
            <a:buChar char="••"/>
          </a:pPr>
          <a:r>
            <a:rPr lang="en-US" sz="2400" b="0" kern="1200" dirty="0" smtClean="0">
              <a:latin typeface="+mn-ea"/>
              <a:ea typeface="+mn-ea"/>
            </a:rPr>
            <a:t>DML</a:t>
          </a:r>
          <a:r>
            <a:rPr lang="zh-CN" sz="2400" b="0" kern="1200" dirty="0" smtClean="0">
              <a:latin typeface="+mn-ea"/>
              <a:ea typeface="+mn-ea"/>
            </a:rPr>
            <a:t>触发器包括两种类型：</a:t>
          </a:r>
          <a:r>
            <a:rPr lang="en-US" sz="2400" b="1" kern="1200" dirty="0" smtClean="0">
              <a:solidFill>
                <a:srgbClr val="C00000"/>
              </a:solidFill>
              <a:latin typeface="+mn-ea"/>
              <a:ea typeface="+mn-ea"/>
            </a:rPr>
            <a:t>AFTER</a:t>
          </a:r>
          <a:r>
            <a:rPr lang="zh-CN" sz="2400" b="1" kern="1200" dirty="0" smtClean="0">
              <a:solidFill>
                <a:srgbClr val="C00000"/>
              </a:solidFill>
              <a:latin typeface="+mn-ea"/>
              <a:ea typeface="+mn-ea"/>
            </a:rPr>
            <a:t>触发器和</a:t>
          </a:r>
          <a:r>
            <a:rPr lang="en-US" sz="2400" b="1" kern="1200" dirty="0" smtClean="0">
              <a:solidFill>
                <a:srgbClr val="C00000"/>
              </a:solidFill>
              <a:latin typeface="+mn-ea"/>
              <a:ea typeface="+mn-ea"/>
            </a:rPr>
            <a:t>INSTEAD  OF</a:t>
          </a:r>
          <a:r>
            <a:rPr lang="zh-CN" sz="2400" b="1" kern="1200" dirty="0" smtClean="0">
              <a:solidFill>
                <a:srgbClr val="C00000"/>
              </a:solidFill>
              <a:latin typeface="+mn-ea"/>
              <a:ea typeface="+mn-ea"/>
            </a:rPr>
            <a:t>触发器。</a:t>
          </a:r>
          <a:endParaRPr lang="zh-CN" altLang="en-US" sz="2400" b="1" kern="1200" dirty="0">
            <a:solidFill>
              <a:srgbClr val="C00000"/>
            </a:solidFill>
            <a:latin typeface="+mn-ea"/>
            <a:ea typeface="+mn-ea"/>
          </a:endParaRPr>
        </a:p>
      </dsp:txBody>
      <dsp:txXfrm rot="-5400000">
        <a:off x="1777140" y="2357216"/>
        <a:ext cx="6041786" cy="1431076"/>
      </dsp:txXfrm>
    </dsp:sp>
    <dsp:sp modelId="{5D359702-E8BF-41BC-9F53-FFA4CD4F4C19}">
      <dsp:nvSpPr>
        <dsp:cNvPr id="0" name=""/>
        <dsp:cNvSpPr/>
      </dsp:nvSpPr>
      <dsp:spPr>
        <a:xfrm>
          <a:off x="71995" y="2081559"/>
          <a:ext cx="1705144" cy="198239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b="1" kern="1200" dirty="0" err="1" smtClean="0">
              <a:solidFill>
                <a:srgbClr val="FF0000"/>
              </a:solidFill>
              <a:latin typeface="+mn-ea"/>
              <a:ea typeface="+mn-ea"/>
            </a:rPr>
            <a:t>DML</a:t>
          </a:r>
          <a:endParaRPr lang="en-US" sz="3200" b="1" kern="1200" dirty="0" smtClean="0">
            <a:solidFill>
              <a:srgbClr val="FF0000"/>
            </a:solidFill>
            <a:latin typeface="+mn-ea"/>
            <a:ea typeface="+mn-ea"/>
          </a:endParaRPr>
        </a:p>
        <a:p>
          <a:pPr lvl="0" algn="ctr" defTabSz="1422400">
            <a:lnSpc>
              <a:spcPct val="90000"/>
            </a:lnSpc>
            <a:spcBef>
              <a:spcPct val="0"/>
            </a:spcBef>
            <a:spcAft>
              <a:spcPct val="35000"/>
            </a:spcAft>
          </a:pPr>
          <a:r>
            <a:rPr lang="zh-CN" sz="3200" b="1" kern="1200" dirty="0" smtClean="0">
              <a:solidFill>
                <a:srgbClr val="FF0000"/>
              </a:solidFill>
              <a:latin typeface="+mn-ea"/>
              <a:ea typeface="+mn-ea"/>
            </a:rPr>
            <a:t>触发器</a:t>
          </a:r>
          <a:endParaRPr lang="zh-CN" altLang="en-US" sz="3200" b="1" kern="1200" dirty="0">
            <a:solidFill>
              <a:srgbClr val="FF0000"/>
            </a:solidFill>
            <a:latin typeface="+mn-ea"/>
            <a:ea typeface="+mn-ea"/>
          </a:endParaRPr>
        </a:p>
      </dsp:txBody>
      <dsp:txXfrm>
        <a:off x="155233" y="2164797"/>
        <a:ext cx="1538668" cy="181591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939A3B-A6BD-47A6-AD9A-A1F419A97FC4}">
      <dsp:nvSpPr>
        <dsp:cNvPr id="0" name=""/>
        <dsp:cNvSpPr/>
      </dsp:nvSpPr>
      <dsp:spPr>
        <a:xfrm>
          <a:off x="0" y="0"/>
          <a:ext cx="8352928" cy="1903967"/>
        </a:xfrm>
        <a:prstGeom prst="roundRect">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FF0000"/>
              </a:solidFill>
              <a:latin typeface="宋体" pitchFamily="2" charset="-122"/>
              <a:ea typeface="宋体" pitchFamily="2" charset="-122"/>
            </a:rPr>
            <a:t>AFTER</a:t>
          </a:r>
          <a:r>
            <a:rPr lang="zh-CN" sz="2400" b="1" kern="1200" dirty="0" smtClean="0">
              <a:solidFill>
                <a:srgbClr val="FF0000"/>
              </a:solidFill>
              <a:latin typeface="宋体" pitchFamily="2" charset="-122"/>
              <a:ea typeface="宋体" pitchFamily="2" charset="-122"/>
            </a:rPr>
            <a:t>触发器：</a:t>
          </a:r>
          <a:r>
            <a:rPr lang="zh-CN" sz="2400" b="1" kern="1200" dirty="0" smtClean="0">
              <a:latin typeface="宋体" pitchFamily="2" charset="-122"/>
              <a:ea typeface="宋体" pitchFamily="2" charset="-122"/>
            </a:rPr>
            <a:t>在</a:t>
          </a:r>
          <a:r>
            <a:rPr lang="en-US" sz="2400" b="1" kern="1200" dirty="0" smtClean="0">
              <a:latin typeface="宋体" pitchFamily="2" charset="-122"/>
              <a:ea typeface="宋体" pitchFamily="2" charset="-122"/>
            </a:rPr>
            <a:t>UPDATE</a:t>
          </a:r>
          <a:r>
            <a:rPr lang="zh-CN" sz="2400" b="1" kern="1200" dirty="0" smtClean="0">
              <a:latin typeface="宋体" pitchFamily="2" charset="-122"/>
              <a:ea typeface="宋体" pitchFamily="2" charset="-122"/>
            </a:rPr>
            <a:t>、</a:t>
          </a:r>
          <a:r>
            <a:rPr lang="en-US" sz="2400" b="1" kern="1200" dirty="0" smtClean="0">
              <a:latin typeface="宋体" pitchFamily="2" charset="-122"/>
              <a:ea typeface="宋体" pitchFamily="2" charset="-122"/>
            </a:rPr>
            <a:t>INSERT</a:t>
          </a:r>
          <a:r>
            <a:rPr lang="zh-CN" sz="2400" b="1" kern="1200" dirty="0" smtClean="0">
              <a:latin typeface="宋体" pitchFamily="2" charset="-122"/>
              <a:ea typeface="宋体" pitchFamily="2" charset="-122"/>
            </a:rPr>
            <a:t>或</a:t>
          </a:r>
          <a:r>
            <a:rPr lang="en-US" sz="2400" b="1" kern="1200" dirty="0" smtClean="0">
              <a:latin typeface="宋体" pitchFamily="2" charset="-122"/>
              <a:ea typeface="宋体" pitchFamily="2" charset="-122"/>
            </a:rPr>
            <a:t>DELETE</a:t>
          </a:r>
          <a:r>
            <a:rPr lang="zh-CN" sz="2400" b="1" kern="1200" dirty="0" smtClean="0">
              <a:latin typeface="宋体" pitchFamily="2" charset="-122"/>
              <a:ea typeface="宋体" pitchFamily="2" charset="-122"/>
            </a:rPr>
            <a:t>语句操作后执行。只有在成功执行触发</a:t>
          </a:r>
          <a:r>
            <a:rPr lang="en-US" sz="2400" b="1" kern="1200" dirty="0" smtClean="0">
              <a:latin typeface="宋体" pitchFamily="2" charset="-122"/>
              <a:ea typeface="宋体" pitchFamily="2" charset="-122"/>
            </a:rPr>
            <a:t> SQL </a:t>
          </a:r>
          <a:r>
            <a:rPr lang="zh-CN" sz="2400" b="1" kern="1200" dirty="0" smtClean="0">
              <a:latin typeface="宋体" pitchFamily="2" charset="-122"/>
              <a:ea typeface="宋体" pitchFamily="2" charset="-122"/>
            </a:rPr>
            <a:t>语句之后，才会执行</a:t>
          </a:r>
          <a:r>
            <a:rPr lang="en-US" sz="2400" b="1" kern="1200" dirty="0" smtClean="0">
              <a:latin typeface="宋体" pitchFamily="2" charset="-122"/>
              <a:ea typeface="宋体" pitchFamily="2" charset="-122"/>
            </a:rPr>
            <a:t> AFTER </a:t>
          </a:r>
          <a:r>
            <a:rPr lang="zh-CN" sz="2400" b="1" kern="1200" dirty="0" smtClean="0">
              <a:latin typeface="宋体" pitchFamily="2" charset="-122"/>
              <a:ea typeface="宋体" pitchFamily="2" charset="-122"/>
            </a:rPr>
            <a:t>触发器。</a:t>
          </a:r>
          <a:endParaRPr lang="zh-CN" sz="2400" b="1" kern="1200" dirty="0">
            <a:latin typeface="宋体" pitchFamily="2" charset="-122"/>
            <a:ea typeface="宋体" pitchFamily="2" charset="-122"/>
          </a:endParaRPr>
        </a:p>
      </dsp:txBody>
      <dsp:txXfrm>
        <a:off x="92944" y="92944"/>
        <a:ext cx="8167040" cy="1718079"/>
      </dsp:txXfrm>
    </dsp:sp>
    <dsp:sp modelId="{7EC37A90-63AF-4479-AF6F-FA162DEE491D}">
      <dsp:nvSpPr>
        <dsp:cNvPr id="0" name=""/>
        <dsp:cNvSpPr/>
      </dsp:nvSpPr>
      <dsp:spPr>
        <a:xfrm>
          <a:off x="0" y="1918487"/>
          <a:ext cx="8352928" cy="2545649"/>
        </a:xfrm>
        <a:prstGeom prst="roundRect">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FF0000"/>
              </a:solidFill>
              <a:latin typeface="宋体" pitchFamily="2" charset="-122"/>
              <a:ea typeface="宋体" pitchFamily="2" charset="-122"/>
            </a:rPr>
            <a:t>INSTEAD  OF</a:t>
          </a:r>
          <a:r>
            <a:rPr lang="zh-CN" sz="2400" b="1" kern="1200" dirty="0" smtClean="0">
              <a:solidFill>
                <a:srgbClr val="FF0000"/>
              </a:solidFill>
              <a:latin typeface="宋体" pitchFamily="2" charset="-122"/>
              <a:ea typeface="宋体" pitchFamily="2" charset="-122"/>
            </a:rPr>
            <a:t>触发器：</a:t>
          </a:r>
          <a:r>
            <a:rPr lang="zh-CN" sz="2400" b="1" kern="1200" dirty="0" smtClean="0">
              <a:latin typeface="宋体" pitchFamily="2" charset="-122"/>
              <a:ea typeface="宋体" pitchFamily="2" charset="-122"/>
            </a:rPr>
            <a:t>在</a:t>
          </a:r>
          <a:r>
            <a:rPr lang="en-US" sz="2400" b="1" kern="1200" dirty="0" smtClean="0">
              <a:latin typeface="宋体" pitchFamily="2" charset="-122"/>
              <a:ea typeface="宋体" pitchFamily="2" charset="-122"/>
            </a:rPr>
            <a:t>UPDATE</a:t>
          </a:r>
          <a:r>
            <a:rPr lang="zh-CN" sz="2400" b="1" kern="1200" dirty="0" smtClean="0">
              <a:latin typeface="宋体" pitchFamily="2" charset="-122"/>
              <a:ea typeface="宋体" pitchFamily="2" charset="-122"/>
            </a:rPr>
            <a:t>、</a:t>
          </a:r>
          <a:r>
            <a:rPr lang="en-US" sz="2400" b="1" kern="1200" dirty="0" smtClean="0">
              <a:latin typeface="宋体" pitchFamily="2" charset="-122"/>
              <a:ea typeface="宋体" pitchFamily="2" charset="-122"/>
            </a:rPr>
            <a:t>INSERT</a:t>
          </a:r>
          <a:r>
            <a:rPr lang="zh-CN" sz="2400" b="1" kern="1200" dirty="0" smtClean="0">
              <a:latin typeface="宋体" pitchFamily="2" charset="-122"/>
              <a:ea typeface="宋体" pitchFamily="2" charset="-122"/>
            </a:rPr>
            <a:t>或</a:t>
          </a:r>
          <a:r>
            <a:rPr lang="en-US" sz="2400" b="1" kern="1200" dirty="0" smtClean="0">
              <a:latin typeface="宋体" pitchFamily="2" charset="-122"/>
              <a:ea typeface="宋体" pitchFamily="2" charset="-122"/>
            </a:rPr>
            <a:t>DELETE</a:t>
          </a:r>
          <a:r>
            <a:rPr lang="zh-CN" sz="2400" b="1" kern="1200" dirty="0" smtClean="0">
              <a:latin typeface="宋体" pitchFamily="2" charset="-122"/>
              <a:ea typeface="宋体" pitchFamily="2" charset="-122"/>
            </a:rPr>
            <a:t>语句执行时替代执行。如果为表定义的</a:t>
          </a:r>
          <a:r>
            <a:rPr lang="en-US" sz="2400" b="1" kern="1200" dirty="0" smtClean="0">
              <a:latin typeface="宋体" pitchFamily="2" charset="-122"/>
              <a:ea typeface="宋体" pitchFamily="2" charset="-122"/>
            </a:rPr>
            <a:t> INSTEAD OF </a:t>
          </a:r>
          <a:r>
            <a:rPr lang="zh-CN" sz="2400" b="1" kern="1200" dirty="0" smtClean="0">
              <a:latin typeface="宋体" pitchFamily="2" charset="-122"/>
              <a:ea typeface="宋体" pitchFamily="2" charset="-122"/>
            </a:rPr>
            <a:t>触发器对表执行了一般会再次触发</a:t>
          </a:r>
          <a:r>
            <a:rPr lang="en-US" sz="2400" b="1" kern="1200" dirty="0" smtClean="0">
              <a:latin typeface="宋体" pitchFamily="2" charset="-122"/>
              <a:ea typeface="宋体" pitchFamily="2" charset="-122"/>
            </a:rPr>
            <a:t> INSTEAD OF </a:t>
          </a:r>
          <a:r>
            <a:rPr lang="zh-CN" sz="2400" b="1" kern="1200" dirty="0" smtClean="0">
              <a:latin typeface="宋体" pitchFamily="2" charset="-122"/>
              <a:ea typeface="宋体" pitchFamily="2" charset="-122"/>
            </a:rPr>
            <a:t>触发器的语句，该触发器不会被递归调用。不仅可以在表上指定</a:t>
          </a:r>
          <a:r>
            <a:rPr lang="en-US" sz="2400" b="1" kern="1200" dirty="0" smtClean="0">
              <a:latin typeface="宋体" pitchFamily="2" charset="-122"/>
              <a:ea typeface="宋体" pitchFamily="2" charset="-122"/>
            </a:rPr>
            <a:t>INSTEAD OF </a:t>
          </a:r>
          <a:r>
            <a:rPr lang="zh-CN" sz="2400" b="1" kern="1200" dirty="0" smtClean="0">
              <a:latin typeface="宋体" pitchFamily="2" charset="-122"/>
              <a:ea typeface="宋体" pitchFamily="2" charset="-122"/>
            </a:rPr>
            <a:t>触发器，还可以在一个或多个基表的视图上定义</a:t>
          </a:r>
          <a:r>
            <a:rPr lang="en-US" sz="2400" b="1" kern="1200" dirty="0" smtClean="0">
              <a:latin typeface="宋体" pitchFamily="2" charset="-122"/>
              <a:ea typeface="宋体" pitchFamily="2" charset="-122"/>
            </a:rPr>
            <a:t>INSTEAD OF </a:t>
          </a:r>
          <a:r>
            <a:rPr lang="zh-CN" sz="2400" b="1" kern="1200" dirty="0" smtClean="0">
              <a:latin typeface="宋体" pitchFamily="2" charset="-122"/>
              <a:ea typeface="宋体" pitchFamily="2" charset="-122"/>
            </a:rPr>
            <a:t>触发器。</a:t>
          </a:r>
          <a:endParaRPr lang="zh-CN" sz="2400" b="1" kern="1200" dirty="0">
            <a:latin typeface="宋体" pitchFamily="2" charset="-122"/>
            <a:ea typeface="宋体" pitchFamily="2" charset="-122"/>
          </a:endParaRPr>
        </a:p>
      </dsp:txBody>
      <dsp:txXfrm>
        <a:off x="124268" y="2042755"/>
        <a:ext cx="8104392" cy="22971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58A17C-5BF3-4849-ADCF-A642BC9BF1CE}">
      <dsp:nvSpPr>
        <dsp:cNvPr id="0" name=""/>
        <dsp:cNvSpPr/>
      </dsp:nvSpPr>
      <dsp:spPr>
        <a:xfrm>
          <a:off x="0" y="9958"/>
          <a:ext cx="7920880" cy="995670"/>
        </a:xfrm>
        <a:prstGeom prst="roundRect">
          <a:avLst/>
        </a:prstGeom>
        <a:solidFill>
          <a:schemeClr val="accent5">
            <a:hueOff val="0"/>
            <a:satOff val="0"/>
            <a:lumOff val="0"/>
            <a:alphaOff val="0"/>
          </a:schemeClr>
        </a:solidFill>
        <a:ln>
          <a:noFill/>
        </a:ln>
        <a:effectLst>
          <a:outerShdw blurRad="50800" dist="42924"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err="1" smtClean="0">
              <a:solidFill>
                <a:srgbClr val="FF0000"/>
              </a:solidFill>
              <a:latin typeface="+mn-ea"/>
              <a:ea typeface="+mn-ea"/>
            </a:rPr>
            <a:t>DML</a:t>
          </a:r>
          <a:r>
            <a:rPr lang="zh-CN" sz="2400" b="1" kern="1200" dirty="0" smtClean="0">
              <a:solidFill>
                <a:srgbClr val="FF0000"/>
              </a:solidFill>
              <a:latin typeface="+mn-ea"/>
              <a:ea typeface="+mn-ea"/>
            </a:rPr>
            <a:t>触发器可分为以下几种：</a:t>
          </a:r>
          <a:endParaRPr lang="zh-CN" sz="2400" b="1" kern="1200" dirty="0">
            <a:solidFill>
              <a:srgbClr val="FF0000"/>
            </a:solidFill>
            <a:latin typeface="+mn-ea"/>
            <a:ea typeface="+mn-ea"/>
          </a:endParaRPr>
        </a:p>
      </dsp:txBody>
      <dsp:txXfrm>
        <a:off x="48605" y="58563"/>
        <a:ext cx="7823670" cy="898460"/>
      </dsp:txXfrm>
    </dsp:sp>
    <dsp:sp modelId="{A0613E48-393F-43BA-BE52-34E3237C026D}">
      <dsp:nvSpPr>
        <dsp:cNvPr id="0" name=""/>
        <dsp:cNvSpPr/>
      </dsp:nvSpPr>
      <dsp:spPr>
        <a:xfrm>
          <a:off x="0" y="1138109"/>
          <a:ext cx="7920880" cy="995670"/>
        </a:xfrm>
        <a:prstGeom prst="roundRect">
          <a:avLst/>
        </a:prstGeom>
        <a:solidFill>
          <a:schemeClr val="accent5">
            <a:hueOff val="-484504"/>
            <a:satOff val="18234"/>
            <a:lumOff val="-12876"/>
            <a:alphaOff val="0"/>
          </a:schemeClr>
        </a:solidFill>
        <a:ln>
          <a:noFill/>
        </a:ln>
        <a:effectLst>
          <a:outerShdw blurRad="50800" dist="42924"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FFC000"/>
              </a:solidFill>
              <a:latin typeface="+mn-ea"/>
              <a:ea typeface="+mn-ea"/>
            </a:rPr>
            <a:t>INSERT</a:t>
          </a:r>
          <a:r>
            <a:rPr lang="zh-CN" sz="2400" b="1" kern="1200" dirty="0" smtClean="0">
              <a:solidFill>
                <a:srgbClr val="FFC000"/>
              </a:solidFill>
              <a:latin typeface="+mn-ea"/>
              <a:ea typeface="+mn-ea"/>
            </a:rPr>
            <a:t>触发器：</a:t>
          </a:r>
          <a:r>
            <a:rPr lang="zh-CN" sz="2400" b="1" kern="1200" dirty="0" smtClean="0">
              <a:latin typeface="+mn-ea"/>
              <a:ea typeface="+mn-ea"/>
            </a:rPr>
            <a:t>当向表中插入数据时触发，自动执行触发器所定义的</a:t>
          </a:r>
          <a:r>
            <a:rPr lang="en-US" sz="2400" b="1" kern="1200" dirty="0" smtClean="0">
              <a:latin typeface="+mn-ea"/>
              <a:ea typeface="+mn-ea"/>
            </a:rPr>
            <a:t>SQL</a:t>
          </a:r>
          <a:r>
            <a:rPr lang="zh-CN" sz="2400" b="1" kern="1200" dirty="0" smtClean="0">
              <a:latin typeface="+mn-ea"/>
              <a:ea typeface="+mn-ea"/>
            </a:rPr>
            <a:t>语句。</a:t>
          </a:r>
          <a:endParaRPr lang="zh-CN" sz="2400" b="1" kern="1200" dirty="0">
            <a:latin typeface="+mn-ea"/>
            <a:ea typeface="+mn-ea"/>
          </a:endParaRPr>
        </a:p>
      </dsp:txBody>
      <dsp:txXfrm>
        <a:off x="48605" y="1186714"/>
        <a:ext cx="7823670" cy="898460"/>
      </dsp:txXfrm>
    </dsp:sp>
    <dsp:sp modelId="{4ED66CD6-D982-405C-8114-3AD55E22652A}">
      <dsp:nvSpPr>
        <dsp:cNvPr id="0" name=""/>
        <dsp:cNvSpPr/>
      </dsp:nvSpPr>
      <dsp:spPr>
        <a:xfrm>
          <a:off x="0" y="2266259"/>
          <a:ext cx="7920880" cy="995670"/>
        </a:xfrm>
        <a:prstGeom prst="roundRect">
          <a:avLst/>
        </a:prstGeom>
        <a:solidFill>
          <a:schemeClr val="accent5">
            <a:hueOff val="-969009"/>
            <a:satOff val="36467"/>
            <a:lumOff val="-25752"/>
            <a:alphaOff val="0"/>
          </a:schemeClr>
        </a:solidFill>
        <a:ln>
          <a:noFill/>
        </a:ln>
        <a:effectLst>
          <a:outerShdw blurRad="50800" dist="42924"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FFC000"/>
              </a:solidFill>
              <a:latin typeface="+mn-ea"/>
              <a:ea typeface="+mn-ea"/>
            </a:rPr>
            <a:t>UPDATE</a:t>
          </a:r>
          <a:r>
            <a:rPr lang="zh-CN" sz="2400" b="1" kern="1200" dirty="0" smtClean="0">
              <a:solidFill>
                <a:srgbClr val="FFC000"/>
              </a:solidFill>
              <a:latin typeface="+mn-ea"/>
              <a:ea typeface="+mn-ea"/>
            </a:rPr>
            <a:t>触发器：</a:t>
          </a:r>
          <a:r>
            <a:rPr lang="zh-CN" sz="2400" b="1" kern="1200" dirty="0" smtClean="0">
              <a:latin typeface="+mn-ea"/>
              <a:ea typeface="+mn-ea"/>
            </a:rPr>
            <a:t>当更新表中某列、多列时触发，自动执行触发器所定义的</a:t>
          </a:r>
          <a:r>
            <a:rPr lang="en-US" sz="2400" b="1" kern="1200" dirty="0" smtClean="0">
              <a:latin typeface="+mn-ea"/>
              <a:ea typeface="+mn-ea"/>
            </a:rPr>
            <a:t>SQL</a:t>
          </a:r>
          <a:r>
            <a:rPr lang="zh-CN" sz="2400" b="1" kern="1200" dirty="0" smtClean="0">
              <a:latin typeface="+mn-ea"/>
              <a:ea typeface="+mn-ea"/>
            </a:rPr>
            <a:t>语句。</a:t>
          </a:r>
          <a:endParaRPr lang="zh-CN" sz="2400" b="1" kern="1200" dirty="0">
            <a:latin typeface="+mn-ea"/>
            <a:ea typeface="+mn-ea"/>
          </a:endParaRPr>
        </a:p>
      </dsp:txBody>
      <dsp:txXfrm>
        <a:off x="48605" y="2314864"/>
        <a:ext cx="7823670" cy="898460"/>
      </dsp:txXfrm>
    </dsp:sp>
    <dsp:sp modelId="{E02F4461-45DE-45B3-AF38-872E0538EEEF}">
      <dsp:nvSpPr>
        <dsp:cNvPr id="0" name=""/>
        <dsp:cNvSpPr/>
      </dsp:nvSpPr>
      <dsp:spPr>
        <a:xfrm>
          <a:off x="0" y="3394409"/>
          <a:ext cx="7920880" cy="995670"/>
        </a:xfrm>
        <a:prstGeom prst="roundRect">
          <a:avLst/>
        </a:prstGeom>
        <a:solidFill>
          <a:schemeClr val="accent5">
            <a:hueOff val="-1453513"/>
            <a:satOff val="54701"/>
            <a:lumOff val="-38628"/>
            <a:alphaOff val="0"/>
          </a:schemeClr>
        </a:solidFill>
        <a:ln>
          <a:noFill/>
        </a:ln>
        <a:effectLst>
          <a:outerShdw blurRad="50800" dist="42924"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FFC000"/>
              </a:solidFill>
              <a:latin typeface="+mn-ea"/>
              <a:ea typeface="+mn-ea"/>
            </a:rPr>
            <a:t>DELETE</a:t>
          </a:r>
          <a:r>
            <a:rPr lang="zh-CN" sz="2400" b="1" kern="1200" dirty="0" smtClean="0">
              <a:solidFill>
                <a:srgbClr val="FFC000"/>
              </a:solidFill>
              <a:latin typeface="+mn-ea"/>
              <a:ea typeface="+mn-ea"/>
            </a:rPr>
            <a:t>触发器：</a:t>
          </a:r>
          <a:r>
            <a:rPr lang="zh-CN" sz="2400" b="1" kern="1200" dirty="0" smtClean="0">
              <a:latin typeface="+mn-ea"/>
              <a:ea typeface="+mn-ea"/>
            </a:rPr>
            <a:t>当删除表中记录时触发，自动执行触发器所定义的</a:t>
          </a:r>
          <a:r>
            <a:rPr lang="en-US" sz="2400" b="1" kern="1200" dirty="0" smtClean="0">
              <a:latin typeface="+mn-ea"/>
              <a:ea typeface="+mn-ea"/>
            </a:rPr>
            <a:t>SQL</a:t>
          </a:r>
          <a:r>
            <a:rPr lang="zh-CN" sz="2400" b="1" kern="1200" dirty="0" smtClean="0">
              <a:latin typeface="+mn-ea"/>
              <a:ea typeface="+mn-ea"/>
            </a:rPr>
            <a:t>语句。</a:t>
          </a:r>
          <a:endParaRPr lang="zh-CN" sz="2400" b="1" kern="1200" dirty="0">
            <a:latin typeface="+mn-ea"/>
            <a:ea typeface="+mn-ea"/>
          </a:endParaRPr>
        </a:p>
      </dsp:txBody>
      <dsp:txXfrm>
        <a:off x="48605" y="3443014"/>
        <a:ext cx="7823670" cy="8984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541038-D234-4F54-95C7-055A2D43D771}">
      <dsp:nvSpPr>
        <dsp:cNvPr id="0" name=""/>
        <dsp:cNvSpPr/>
      </dsp:nvSpPr>
      <dsp:spPr>
        <a:xfrm>
          <a:off x="0" y="0"/>
          <a:ext cx="8064896" cy="1439100"/>
        </a:xfrm>
        <a:prstGeom prst="roundRect">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sz="2000" b="1" kern="1200" dirty="0" smtClean="0">
              <a:solidFill>
                <a:srgbClr val="FF0000"/>
              </a:solidFill>
            </a:rPr>
            <a:t>提示：</a:t>
          </a:r>
          <a:r>
            <a:rPr lang="en-US" sz="2000" b="1" kern="1200" dirty="0" smtClean="0"/>
            <a:t>INSERT</a:t>
          </a:r>
          <a:r>
            <a:rPr lang="zh-CN" sz="2000" b="1" kern="1200" dirty="0" smtClean="0"/>
            <a:t>、</a:t>
          </a:r>
          <a:r>
            <a:rPr lang="en-US" sz="2000" b="1" kern="1200" dirty="0" smtClean="0"/>
            <a:t>UPDATE</a:t>
          </a:r>
          <a:r>
            <a:rPr lang="zh-CN" sz="2000" b="1" kern="1200" dirty="0" smtClean="0"/>
            <a:t>、</a:t>
          </a:r>
          <a:r>
            <a:rPr lang="en-US" sz="2000" b="1" kern="1200" dirty="0" smtClean="0"/>
            <a:t>DELETE</a:t>
          </a:r>
          <a:r>
            <a:rPr lang="zh-CN" sz="2000" b="1" kern="1200" dirty="0" smtClean="0"/>
            <a:t>触发器在数据行已修改完成后，对修改的数据进行必要的善后处理。若发现有错误，则用事务回滚（</a:t>
          </a:r>
          <a:r>
            <a:rPr lang="en-US" sz="2000" b="1" kern="1200" dirty="0" smtClean="0"/>
            <a:t>ROLLBACK TRANSACTION</a:t>
          </a:r>
          <a:r>
            <a:rPr lang="zh-CN" sz="2000" b="1" kern="1200" dirty="0" smtClean="0"/>
            <a:t>）撤销本次操作，所以</a:t>
          </a:r>
          <a:r>
            <a:rPr lang="en-US" sz="2000" b="1" kern="1200" dirty="0" smtClean="0"/>
            <a:t>INSERT</a:t>
          </a:r>
          <a:r>
            <a:rPr lang="zh-CN" sz="2000" b="1" kern="1200" dirty="0" smtClean="0"/>
            <a:t>、</a:t>
          </a:r>
          <a:r>
            <a:rPr lang="en-US" sz="2000" b="1" kern="1200" dirty="0" smtClean="0"/>
            <a:t>UPDATE</a:t>
          </a:r>
          <a:r>
            <a:rPr lang="zh-CN" sz="2000" b="1" kern="1200" dirty="0" smtClean="0"/>
            <a:t>、</a:t>
          </a:r>
          <a:r>
            <a:rPr lang="en-US" sz="2000" b="1" kern="1200" dirty="0" smtClean="0"/>
            <a:t>DELETE</a:t>
          </a:r>
          <a:r>
            <a:rPr lang="zh-CN" sz="2000" b="1" kern="1200" dirty="0" smtClean="0"/>
            <a:t>触发器在约束检查之后才执行。</a:t>
          </a:r>
          <a:endParaRPr lang="zh-CN" sz="2000" b="1" kern="1200" dirty="0"/>
        </a:p>
      </dsp:txBody>
      <dsp:txXfrm>
        <a:off x="70251" y="70251"/>
        <a:ext cx="7924394" cy="129859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Tahoma" pitchFamily="34" charset="0"/>
                <a:ea typeface="+mn-ea"/>
              </a:defRPr>
            </a:lvl1pPr>
          </a:lstStyle>
          <a:p>
            <a:pPr>
              <a:defRPr/>
            </a:pPr>
            <a:endParaRPr lang="zh-CN" altLang="en-US"/>
          </a:p>
        </p:txBody>
      </p:sp>
      <p:sp>
        <p:nvSpPr>
          <p:cNvPr id="460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ahoma" pitchFamily="34" charset="0"/>
                <a:ea typeface="+mn-ea"/>
              </a:defRPr>
            </a:lvl1pPr>
          </a:lstStyle>
          <a:p>
            <a:pPr>
              <a:defRPr/>
            </a:pPr>
            <a:endParaRPr lang="en-US" altLang="zh-CN"/>
          </a:p>
        </p:txBody>
      </p:sp>
      <p:sp>
        <p:nvSpPr>
          <p:cNvPr id="460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Tahoma" pitchFamily="34" charset="0"/>
                <a:ea typeface="+mn-ea"/>
              </a:defRPr>
            </a:lvl1pPr>
          </a:lstStyle>
          <a:p>
            <a:pPr>
              <a:defRPr/>
            </a:pPr>
            <a:endParaRPr lang="en-US" altLang="zh-CN"/>
          </a:p>
        </p:txBody>
      </p:sp>
      <p:sp>
        <p:nvSpPr>
          <p:cNvPr id="460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Tahoma" pitchFamily="34" charset="0"/>
                <a:ea typeface="+mn-ea"/>
              </a:defRPr>
            </a:lvl1pPr>
          </a:lstStyle>
          <a:p>
            <a:pPr>
              <a:defRPr/>
            </a:pPr>
            <a:fld id="{E2DCD914-C2E4-4536-902A-A2713EBA6166}" type="slidenum">
              <a:rPr lang="zh-CN" altLang="en-US"/>
              <a:pPr>
                <a:defRPr/>
              </a:pPr>
              <a:t>‹#›</a:t>
            </a:fld>
            <a:endParaRPr lang="en-US" altLang="zh-CN"/>
          </a:p>
        </p:txBody>
      </p:sp>
    </p:spTree>
    <p:extLst>
      <p:ext uri="{BB962C8B-B14F-4D97-AF65-F5344CB8AC3E}">
        <p14:creationId xmlns:p14="http://schemas.microsoft.com/office/powerpoint/2010/main" val="5538786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Tahoma" pitchFamily="34" charset="0"/>
                <a:ea typeface="+mn-ea"/>
              </a:defRPr>
            </a:lvl1pPr>
          </a:lstStyle>
          <a:p>
            <a:pPr>
              <a:defRPr/>
            </a:pPr>
            <a:endParaRPr lang="zh-CN" altLang="en-US"/>
          </a:p>
        </p:txBody>
      </p:sp>
      <p:sp>
        <p:nvSpPr>
          <p:cNvPr id="4813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ahoma" pitchFamily="34" charset="0"/>
                <a:ea typeface="+mn-ea"/>
              </a:defRPr>
            </a:lvl1pPr>
          </a:lstStyle>
          <a:p>
            <a:pPr>
              <a:defRPr/>
            </a:pPr>
            <a:endParaRPr lang="en-US" altLang="zh-CN"/>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813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813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Tahoma" pitchFamily="34" charset="0"/>
                <a:ea typeface="+mn-ea"/>
              </a:defRPr>
            </a:lvl1pPr>
          </a:lstStyle>
          <a:p>
            <a:pPr>
              <a:defRPr/>
            </a:pPr>
            <a:endParaRPr lang="en-US" altLang="zh-CN"/>
          </a:p>
        </p:txBody>
      </p:sp>
      <p:sp>
        <p:nvSpPr>
          <p:cNvPr id="4813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Tahoma" pitchFamily="34" charset="0"/>
                <a:ea typeface="+mn-ea"/>
              </a:defRPr>
            </a:lvl1pPr>
          </a:lstStyle>
          <a:p>
            <a:pPr>
              <a:defRPr/>
            </a:pPr>
            <a:fld id="{6BB6301D-2D17-4E47-963D-0BA5B3371DAB}" type="slidenum">
              <a:rPr lang="zh-CN" altLang="en-US"/>
              <a:pPr>
                <a:defRPr/>
              </a:pPr>
              <a:t>‹#›</a:t>
            </a:fld>
            <a:endParaRPr lang="en-US" altLang="zh-CN"/>
          </a:p>
        </p:txBody>
      </p:sp>
    </p:spTree>
    <p:extLst>
      <p:ext uri="{BB962C8B-B14F-4D97-AF65-F5344CB8AC3E}">
        <p14:creationId xmlns:p14="http://schemas.microsoft.com/office/powerpoint/2010/main" val="31569493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670821-62CA-44B9-B83B-2E22B6FC2E49}" type="slidenum">
              <a:rPr lang="en-US" altLang="zh-CN"/>
              <a:pPr/>
              <a:t>6</a:t>
            </a:fld>
            <a:endParaRPr lang="en-US" altLang="zh-CN"/>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606419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70C57D-E47A-475F-A40E-740B171339D6}" type="slidenum">
              <a:rPr lang="en-US" altLang="zh-CN"/>
              <a:pPr/>
              <a:t>16</a:t>
            </a:fld>
            <a:endParaRPr lang="en-US" altLang="zh-CN"/>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zh-CN" altLang="en-US" sz="900">
              <a:solidFill>
                <a:schemeClr val="hlink"/>
              </a:solidFill>
            </a:endParaRPr>
          </a:p>
        </p:txBody>
      </p:sp>
    </p:spTree>
    <p:extLst>
      <p:ext uri="{BB962C8B-B14F-4D97-AF65-F5344CB8AC3E}">
        <p14:creationId xmlns:p14="http://schemas.microsoft.com/office/powerpoint/2010/main" val="2532850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D18F1E-58B9-4CD3-ADE2-1293DC472DC7}" type="slidenum">
              <a:rPr lang="en-US" altLang="zh-CN"/>
              <a:pPr/>
              <a:t>17</a:t>
            </a:fld>
            <a:endParaRPr lang="en-US" altLang="zh-CN"/>
          </a:p>
        </p:txBody>
      </p:sp>
      <p:sp>
        <p:nvSpPr>
          <p:cNvPr id="378882" name="Rectangle 2"/>
          <p:cNvSpPr>
            <a:spLocks noGrp="1" noRot="1" noChangeAspect="1" noChangeArrowheads="1" noTextEdit="1"/>
          </p:cNvSpPr>
          <p:nvPr>
            <p:ph type="sldImg"/>
          </p:nvPr>
        </p:nvSpPr>
        <p:spPr>
          <a:ln/>
        </p:spPr>
      </p:sp>
      <p:sp>
        <p:nvSpPr>
          <p:cNvPr id="378883" name="Rectangle 3"/>
          <p:cNvSpPr>
            <a:spLocks noGrp="1" noChangeArrowheads="1"/>
          </p:cNvSpPr>
          <p:nvPr>
            <p:ph type="body" idx="1"/>
          </p:nvPr>
        </p:nvSpPr>
        <p:spPr/>
        <p:txBody>
          <a:bodyPr/>
          <a:lstStyle/>
          <a:p>
            <a:r>
              <a:rPr lang="zh-CN" altLang="en-US" dirty="0"/>
              <a:t>讲解的角度和存储过程做比较，强调以下几点：</a:t>
            </a:r>
          </a:p>
          <a:p>
            <a:r>
              <a:rPr lang="en-US" altLang="zh-CN" dirty="0"/>
              <a:t>1.</a:t>
            </a:r>
            <a:r>
              <a:rPr lang="zh-CN" altLang="en-US" dirty="0"/>
              <a:t>自动触发执行</a:t>
            </a:r>
          </a:p>
          <a:p>
            <a:r>
              <a:rPr lang="en-US" altLang="zh-CN" dirty="0"/>
              <a:t>2.</a:t>
            </a:r>
            <a:r>
              <a:rPr lang="zh-CN" altLang="en-US" dirty="0"/>
              <a:t>不像存储过程，不需要也不能人工调用执行</a:t>
            </a:r>
          </a:p>
          <a:p>
            <a:r>
              <a:rPr lang="en-US" altLang="zh-CN" dirty="0"/>
              <a:t>3.</a:t>
            </a:r>
            <a:r>
              <a:rPr lang="zh-CN" altLang="en-US" dirty="0"/>
              <a:t>本身就是一个事务，所以，如果发现有错误，可以回滚撤销操作。</a:t>
            </a:r>
          </a:p>
        </p:txBody>
      </p:sp>
    </p:spTree>
    <p:extLst>
      <p:ext uri="{BB962C8B-B14F-4D97-AF65-F5344CB8AC3E}">
        <p14:creationId xmlns:p14="http://schemas.microsoft.com/office/powerpoint/2010/main" val="1406280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D18F1E-58B9-4CD3-ADE2-1293DC472DC7}" type="slidenum">
              <a:rPr lang="en-US" altLang="zh-CN"/>
              <a:pPr/>
              <a:t>18</a:t>
            </a:fld>
            <a:endParaRPr lang="en-US" altLang="zh-CN"/>
          </a:p>
        </p:txBody>
      </p:sp>
      <p:sp>
        <p:nvSpPr>
          <p:cNvPr id="378882" name="Rectangle 2"/>
          <p:cNvSpPr>
            <a:spLocks noGrp="1" noRot="1" noChangeAspect="1" noChangeArrowheads="1" noTextEdit="1"/>
          </p:cNvSpPr>
          <p:nvPr>
            <p:ph type="sldImg"/>
          </p:nvPr>
        </p:nvSpPr>
        <p:spPr>
          <a:ln/>
        </p:spPr>
      </p:sp>
      <p:sp>
        <p:nvSpPr>
          <p:cNvPr id="378883"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2572689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5BAC5-780C-407B-AC91-181809A77B08}" type="slidenum">
              <a:rPr lang="en-US" altLang="zh-CN"/>
              <a:pPr/>
              <a:t>19</a:t>
            </a:fld>
            <a:endParaRPr lang="en-US" altLang="zh-CN"/>
          </a:p>
        </p:txBody>
      </p:sp>
      <p:sp>
        <p:nvSpPr>
          <p:cNvPr id="411650" name="Rectangle 2"/>
          <p:cNvSpPr>
            <a:spLocks noGrp="1" noRot="1" noChangeAspect="1" noChangeArrowheads="1" noTextEdit="1"/>
          </p:cNvSpPr>
          <p:nvPr>
            <p:ph type="sldImg"/>
          </p:nvPr>
        </p:nvSpPr>
        <p:spPr>
          <a:ln/>
        </p:spPr>
      </p:sp>
      <p:sp>
        <p:nvSpPr>
          <p:cNvPr id="411651"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3037507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5BAC5-780C-407B-AC91-181809A77B08}" type="slidenum">
              <a:rPr lang="en-US" altLang="zh-CN"/>
              <a:pPr/>
              <a:t>20</a:t>
            </a:fld>
            <a:endParaRPr lang="en-US" altLang="zh-CN"/>
          </a:p>
        </p:txBody>
      </p:sp>
      <p:sp>
        <p:nvSpPr>
          <p:cNvPr id="411650" name="Rectangle 2"/>
          <p:cNvSpPr>
            <a:spLocks noGrp="1" noRot="1" noChangeAspect="1" noChangeArrowheads="1" noTextEdit="1"/>
          </p:cNvSpPr>
          <p:nvPr>
            <p:ph type="sldImg"/>
          </p:nvPr>
        </p:nvSpPr>
        <p:spPr>
          <a:ln/>
        </p:spPr>
      </p:sp>
      <p:sp>
        <p:nvSpPr>
          <p:cNvPr id="411651"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510306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5BAC5-780C-407B-AC91-181809A77B08}" type="slidenum">
              <a:rPr lang="en-US" altLang="zh-CN"/>
              <a:pPr/>
              <a:t>21</a:t>
            </a:fld>
            <a:endParaRPr lang="en-US" altLang="zh-CN"/>
          </a:p>
        </p:txBody>
      </p:sp>
      <p:sp>
        <p:nvSpPr>
          <p:cNvPr id="411650" name="Rectangle 2"/>
          <p:cNvSpPr>
            <a:spLocks noGrp="1" noRot="1" noChangeAspect="1" noChangeArrowheads="1" noTextEdit="1"/>
          </p:cNvSpPr>
          <p:nvPr>
            <p:ph type="sldImg"/>
          </p:nvPr>
        </p:nvSpPr>
        <p:spPr>
          <a:ln/>
        </p:spPr>
      </p:sp>
      <p:sp>
        <p:nvSpPr>
          <p:cNvPr id="411651"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3626354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F1F933-15AD-4DB0-845D-C405D3F0015F}" type="slidenum">
              <a:rPr lang="en-US" altLang="zh-CN"/>
              <a:pPr/>
              <a:t>22</a:t>
            </a:fld>
            <a:endParaRPr lang="en-US" altLang="zh-CN"/>
          </a:p>
        </p:txBody>
      </p:sp>
      <p:sp>
        <p:nvSpPr>
          <p:cNvPr id="444418" name="Rectangle 2"/>
          <p:cNvSpPr>
            <a:spLocks noGrp="1" noRot="1" noChangeAspect="1" noChangeArrowheads="1" noTextEdit="1"/>
          </p:cNvSpPr>
          <p:nvPr>
            <p:ph type="sldImg"/>
          </p:nvPr>
        </p:nvSpPr>
        <p:spPr>
          <a:ln/>
        </p:spPr>
      </p:sp>
      <p:sp>
        <p:nvSpPr>
          <p:cNvPr id="444419"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167754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5F2009-5133-4E06-BE8A-B3F1C4F3886F}" type="slidenum">
              <a:rPr lang="en-US" altLang="zh-CN"/>
              <a:pPr/>
              <a:t>23</a:t>
            </a:fld>
            <a:endParaRPr lang="en-US" altLang="zh-CN"/>
          </a:p>
        </p:txBody>
      </p:sp>
      <p:sp>
        <p:nvSpPr>
          <p:cNvPr id="450562" name="Rectangle 2"/>
          <p:cNvSpPr>
            <a:spLocks noGrp="1" noRot="1" noChangeAspect="1" noChangeArrowheads="1" noTextEdit="1"/>
          </p:cNvSpPr>
          <p:nvPr>
            <p:ph type="sldImg"/>
          </p:nvPr>
        </p:nvSpPr>
        <p:spPr>
          <a:ln/>
        </p:spPr>
      </p:sp>
      <p:sp>
        <p:nvSpPr>
          <p:cNvPr id="450563"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919268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24</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6119052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26</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180337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670821-62CA-44B9-B83B-2E22B6FC2E49}" type="slidenum">
              <a:rPr lang="en-US" altLang="zh-CN"/>
              <a:pPr/>
              <a:t>7</a:t>
            </a:fld>
            <a:endParaRPr lang="en-US" altLang="zh-CN"/>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7752423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27</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9295167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28</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5999132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29</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1908657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30</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961274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31</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85562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6BC1E4-BD11-4C9E-BF88-EEB93F9817A9}" type="slidenum">
              <a:rPr lang="en-US" altLang="zh-CN"/>
              <a:pPr/>
              <a:t>33</a:t>
            </a:fld>
            <a:endParaRPr lang="en-US" altLang="zh-CN"/>
          </a:p>
        </p:txBody>
      </p:sp>
      <p:sp>
        <p:nvSpPr>
          <p:cNvPr id="477186" name="Rectangle 2"/>
          <p:cNvSpPr>
            <a:spLocks noGrp="1" noRot="1" noChangeAspect="1" noChangeArrowheads="1" noTextEdit="1"/>
          </p:cNvSpPr>
          <p:nvPr>
            <p:ph type="sldImg"/>
          </p:nvPr>
        </p:nvSpPr>
        <p:spPr>
          <a:ln/>
        </p:spPr>
      </p:sp>
      <p:sp>
        <p:nvSpPr>
          <p:cNvPr id="4771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9027639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ABDEEA-25C2-4A91-BB45-80B7A1789ED0}" type="slidenum">
              <a:rPr lang="en-US" altLang="zh-CN"/>
              <a:pPr/>
              <a:t>34</a:t>
            </a:fld>
            <a:endParaRPr lang="en-US" altLang="zh-CN"/>
          </a:p>
        </p:txBody>
      </p:sp>
      <p:sp>
        <p:nvSpPr>
          <p:cNvPr id="447490" name="Rectangle 2"/>
          <p:cNvSpPr>
            <a:spLocks noGrp="1" noRot="1" noChangeAspect="1" noChangeArrowheads="1" noTextEdit="1"/>
          </p:cNvSpPr>
          <p:nvPr>
            <p:ph type="sldImg"/>
          </p:nvPr>
        </p:nvSpPr>
        <p:spPr>
          <a:ln/>
        </p:spPr>
      </p:sp>
      <p:sp>
        <p:nvSpPr>
          <p:cNvPr id="44749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6527951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E32CFF-72C7-4CBB-B6A3-9C6C00772299}" type="slidenum">
              <a:rPr lang="en-US" altLang="zh-CN"/>
              <a:pPr/>
              <a:t>37</a:t>
            </a:fld>
            <a:endParaRPr lang="en-US" altLang="zh-CN"/>
          </a:p>
        </p:txBody>
      </p:sp>
      <p:sp>
        <p:nvSpPr>
          <p:cNvPr id="478210" name="Rectangle 2"/>
          <p:cNvSpPr>
            <a:spLocks noGrp="1" noRot="1" noChangeAspect="1" noChangeArrowheads="1" noTextEdit="1"/>
          </p:cNvSpPr>
          <p:nvPr>
            <p:ph type="sldImg"/>
          </p:nvPr>
        </p:nvSpPr>
        <p:spPr>
          <a:ln/>
        </p:spPr>
      </p:sp>
      <p:sp>
        <p:nvSpPr>
          <p:cNvPr id="4782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9656170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5A3AEC-69F1-47D5-B453-12AF31FFEDF8}" type="slidenum">
              <a:rPr lang="en-US" altLang="zh-CN"/>
              <a:pPr/>
              <a:t>38</a:t>
            </a:fld>
            <a:endParaRPr lang="en-US" altLang="zh-CN"/>
          </a:p>
        </p:txBody>
      </p:sp>
      <p:sp>
        <p:nvSpPr>
          <p:cNvPr id="458754" name="Rectangle 2"/>
          <p:cNvSpPr>
            <a:spLocks noGrp="1" noRot="1" noChangeAspect="1" noChangeArrowheads="1" noTextEdit="1"/>
          </p:cNvSpPr>
          <p:nvPr>
            <p:ph type="sldImg"/>
          </p:nvPr>
        </p:nvSpPr>
        <p:spPr>
          <a:ln/>
        </p:spPr>
      </p:sp>
      <p:sp>
        <p:nvSpPr>
          <p:cNvPr id="458755"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6230232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ABDEEA-25C2-4A91-BB45-80B7A1789ED0}" type="slidenum">
              <a:rPr lang="en-US" altLang="zh-CN"/>
              <a:pPr/>
              <a:t>39</a:t>
            </a:fld>
            <a:endParaRPr lang="en-US" altLang="zh-CN"/>
          </a:p>
        </p:txBody>
      </p:sp>
      <p:sp>
        <p:nvSpPr>
          <p:cNvPr id="447490" name="Rectangle 2"/>
          <p:cNvSpPr>
            <a:spLocks noGrp="1" noRot="1" noChangeAspect="1" noChangeArrowheads="1" noTextEdit="1"/>
          </p:cNvSpPr>
          <p:nvPr>
            <p:ph type="sldImg"/>
          </p:nvPr>
        </p:nvSpPr>
        <p:spPr>
          <a:ln/>
        </p:spPr>
      </p:sp>
      <p:sp>
        <p:nvSpPr>
          <p:cNvPr id="44749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003778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A9E49D-DBD7-48A3-8FD2-F57E0C3B6A91}" type="slidenum">
              <a:rPr lang="en-US" altLang="zh-CN"/>
              <a:pPr/>
              <a:t>8</a:t>
            </a:fld>
            <a:endParaRPr lang="en-US" altLang="zh-CN"/>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p:txBody>
          <a:bodyPr/>
          <a:lstStyle/>
          <a:p>
            <a:endParaRPr lang="en-US" altLang="zh-CN"/>
          </a:p>
        </p:txBody>
      </p:sp>
    </p:spTree>
    <p:extLst>
      <p:ext uri="{BB962C8B-B14F-4D97-AF65-F5344CB8AC3E}">
        <p14:creationId xmlns:p14="http://schemas.microsoft.com/office/powerpoint/2010/main" val="722561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ABDEEA-25C2-4A91-BB45-80B7A1789ED0}" type="slidenum">
              <a:rPr lang="en-US" altLang="zh-CN"/>
              <a:pPr/>
              <a:t>40</a:t>
            </a:fld>
            <a:endParaRPr lang="en-US" altLang="zh-CN"/>
          </a:p>
        </p:txBody>
      </p:sp>
      <p:sp>
        <p:nvSpPr>
          <p:cNvPr id="447490" name="Rectangle 2"/>
          <p:cNvSpPr>
            <a:spLocks noGrp="1" noRot="1" noChangeAspect="1" noChangeArrowheads="1" noTextEdit="1"/>
          </p:cNvSpPr>
          <p:nvPr>
            <p:ph type="sldImg"/>
          </p:nvPr>
        </p:nvSpPr>
        <p:spPr>
          <a:ln/>
        </p:spPr>
      </p:sp>
      <p:sp>
        <p:nvSpPr>
          <p:cNvPr id="44749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7653941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EC5523-AA4E-47A5-8BEE-CA7FA8474EC4}" type="slidenum">
              <a:rPr lang="en-US" altLang="zh-CN"/>
              <a:pPr/>
              <a:t>41</a:t>
            </a:fld>
            <a:endParaRPr lang="en-US" altLang="zh-CN"/>
          </a:p>
        </p:txBody>
      </p:sp>
      <p:sp>
        <p:nvSpPr>
          <p:cNvPr id="476162" name="Rectangle 2"/>
          <p:cNvSpPr>
            <a:spLocks noGrp="1" noRot="1" noChangeAspect="1" noChangeArrowheads="1" noTextEdit="1"/>
          </p:cNvSpPr>
          <p:nvPr>
            <p:ph type="sldImg"/>
          </p:nvPr>
        </p:nvSpPr>
        <p:spPr>
          <a:ln/>
        </p:spPr>
      </p:sp>
      <p:sp>
        <p:nvSpPr>
          <p:cNvPr id="476163"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9603600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61B79B-92C9-4C6B-9A21-5A3DCF7162E8}" type="slidenum">
              <a:rPr lang="en-US" altLang="zh-CN"/>
              <a:pPr/>
              <a:t>42</a:t>
            </a:fld>
            <a:endParaRPr lang="en-US" altLang="zh-CN"/>
          </a:p>
        </p:txBody>
      </p:sp>
      <p:sp>
        <p:nvSpPr>
          <p:cNvPr id="465922" name="Rectangle 2"/>
          <p:cNvSpPr>
            <a:spLocks noGrp="1" noRot="1" noChangeAspect="1" noChangeArrowheads="1" noTextEdit="1"/>
          </p:cNvSpPr>
          <p:nvPr>
            <p:ph type="sldImg"/>
          </p:nvPr>
        </p:nvSpPr>
        <p:spPr>
          <a:ln/>
        </p:spPr>
      </p:sp>
      <p:sp>
        <p:nvSpPr>
          <p:cNvPr id="465923" name="Rectangle 3"/>
          <p:cNvSpPr>
            <a:spLocks noGrp="1" noChangeArrowheads="1"/>
          </p:cNvSpPr>
          <p:nvPr>
            <p:ph type="body" idx="1"/>
          </p:nvPr>
        </p:nvSpPr>
        <p:spPr/>
        <p:txBody>
          <a:bodyPr/>
          <a:lstStyle/>
          <a:p>
            <a:pPr marL="228600" indent="-228600"/>
            <a:endParaRPr lang="zh-CN" altLang="en-US"/>
          </a:p>
        </p:txBody>
      </p:sp>
    </p:spTree>
    <p:extLst>
      <p:ext uri="{BB962C8B-B14F-4D97-AF65-F5344CB8AC3E}">
        <p14:creationId xmlns:p14="http://schemas.microsoft.com/office/powerpoint/2010/main" val="5716153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45</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0797882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46</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6695610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47</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7156413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49</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17045825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50</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485354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A9E49D-DBD7-48A3-8FD2-F57E0C3B6A91}" type="slidenum">
              <a:rPr lang="en-US" altLang="zh-CN"/>
              <a:pPr/>
              <a:t>9</a:t>
            </a:fld>
            <a:endParaRPr lang="en-US" altLang="zh-CN"/>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p:txBody>
          <a:bodyPr/>
          <a:lstStyle/>
          <a:p>
            <a:endParaRPr lang="en-US" altLang="zh-CN"/>
          </a:p>
        </p:txBody>
      </p:sp>
    </p:spTree>
    <p:extLst>
      <p:ext uri="{BB962C8B-B14F-4D97-AF65-F5344CB8AC3E}">
        <p14:creationId xmlns:p14="http://schemas.microsoft.com/office/powerpoint/2010/main" val="1477684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111706-C860-4B57-BE60-DC227F00A622}" type="slidenum">
              <a:rPr lang="en-US" altLang="zh-CN"/>
              <a:pPr/>
              <a:t>10</a:t>
            </a:fld>
            <a:endParaRPr lang="en-US" altLang="zh-CN"/>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794360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11</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426075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87FE65-D3B8-4E52-AD5A-3F27EEB1F9BA}" type="slidenum">
              <a:rPr lang="en-US" altLang="zh-CN"/>
              <a:pPr/>
              <a:t>13</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709346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755EE2-C267-4E99-B391-39059CD86DAC}" type="slidenum">
              <a:rPr lang="en-US" altLang="zh-CN"/>
              <a:pPr/>
              <a:t>14</a:t>
            </a:fld>
            <a:endParaRPr lang="en-US" altLang="zh-CN"/>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zh-CN" altLang="en-US" dirty="0"/>
          </a:p>
          <a:p>
            <a:r>
              <a:rPr lang="zh-CN" altLang="en-US" dirty="0"/>
              <a:t>提问学员：上述结果有什么错误？您一定发现了，当张三取钱</a:t>
            </a:r>
            <a:r>
              <a:rPr lang="en-US" altLang="zh-CN" dirty="0"/>
              <a:t>200</a:t>
            </a:r>
            <a:r>
              <a:rPr lang="zh-CN" altLang="en-US" dirty="0"/>
              <a:t>元时，虽然交易信息表</a:t>
            </a:r>
            <a:r>
              <a:rPr lang="en-US" altLang="zh-CN" dirty="0"/>
              <a:t>(</a:t>
            </a:r>
            <a:r>
              <a:rPr lang="en-US" altLang="zh-CN" dirty="0" err="1"/>
              <a:t>transInfo</a:t>
            </a:r>
            <a:r>
              <a:rPr lang="en-US" altLang="zh-CN" dirty="0"/>
              <a:t>)</a:t>
            </a:r>
            <a:r>
              <a:rPr lang="zh-CN" altLang="en-US" dirty="0"/>
              <a:t>中保存了取钱</a:t>
            </a:r>
            <a:r>
              <a:rPr lang="en-US" altLang="zh-CN" dirty="0"/>
              <a:t>200</a:t>
            </a:r>
            <a:r>
              <a:rPr lang="zh-CN" altLang="en-US" dirty="0"/>
              <a:t>元的交易信息，但帐户表</a:t>
            </a:r>
            <a:r>
              <a:rPr lang="en-US" altLang="zh-CN" dirty="0"/>
              <a:t>(bank)</a:t>
            </a:r>
            <a:r>
              <a:rPr lang="zh-CN" altLang="en-US" dirty="0"/>
              <a:t>中的余额仍是</a:t>
            </a:r>
            <a:r>
              <a:rPr lang="en-US" altLang="zh-CN" dirty="0"/>
              <a:t>1000</a:t>
            </a:r>
            <a:r>
              <a:rPr lang="zh-CN" altLang="en-US" dirty="0"/>
              <a:t>，没有自动跟随修改。显然，我们应该根据交易类型是“支取”还是“存入”，自动减少或增加帐户表中的余额。而且，它还应该具有事务的特征：一旦交易失败，余额修改也应该自动取消 。</a:t>
            </a:r>
          </a:p>
          <a:p>
            <a:r>
              <a:rPr lang="zh-CN" altLang="en-US" dirty="0"/>
              <a:t>提问学员：如何解决呢？这种特殊的业务规则使用普通约束行吗 ？</a:t>
            </a:r>
          </a:p>
          <a:p>
            <a:r>
              <a:rPr lang="zh-CN" altLang="en-US" dirty="0"/>
              <a:t>答案显然是否定的 。</a:t>
            </a:r>
          </a:p>
          <a:p>
            <a:r>
              <a:rPr lang="zh-CN" altLang="en-US" dirty="0"/>
              <a:t>使用事务行吗？事务能保证一旦交易失败，余额修改也自动取消。但实现不了自动修改的触发功能 。</a:t>
            </a:r>
          </a:p>
          <a:p>
            <a:r>
              <a:rPr lang="zh-CN" altLang="en-US" dirty="0"/>
              <a:t>最优的解决方案就是采用触发器，它是一种特殊的存储过程，并且也具有事务的功能。它能多表之间执行特殊的业务规则或保持复杂的数据逻辑关系 。</a:t>
            </a:r>
          </a:p>
        </p:txBody>
      </p:sp>
    </p:spTree>
    <p:extLst>
      <p:ext uri="{BB962C8B-B14F-4D97-AF65-F5344CB8AC3E}">
        <p14:creationId xmlns:p14="http://schemas.microsoft.com/office/powerpoint/2010/main" val="1781856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F40205-20B6-49C1-BDAB-D3E4702E013E}" type="slidenum">
              <a:rPr lang="en-US" altLang="zh-CN"/>
              <a:pPr/>
              <a:t>15</a:t>
            </a:fld>
            <a:endParaRPr lang="en-US" altLang="zh-CN"/>
          </a:p>
        </p:txBody>
      </p:sp>
      <p:sp>
        <p:nvSpPr>
          <p:cNvPr id="374786" name="Rectangle 2"/>
          <p:cNvSpPr>
            <a:spLocks noGrp="1" noRot="1" noChangeAspect="1" noChangeArrowheads="1" noTextEdit="1"/>
          </p:cNvSpPr>
          <p:nvPr>
            <p:ph type="sldImg"/>
          </p:nvPr>
        </p:nvSpPr>
        <p:spPr>
          <a:ln/>
        </p:spPr>
      </p:sp>
      <p:sp>
        <p:nvSpPr>
          <p:cNvPr id="3747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940117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188640"/>
            <a:ext cx="7772400" cy="506487"/>
          </a:xfrm>
          <a:prstGeom prst="rect">
            <a:avLst/>
          </a:prstGeom>
        </p:spPr>
        <p:txBody>
          <a:bodyPr/>
          <a:lstStyle>
            <a:lvl1pPr>
              <a:defRPr>
                <a:solidFill>
                  <a:srgbClr val="0000FF"/>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94413336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0996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826071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95288" y="203200"/>
            <a:ext cx="8353425" cy="4889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8525708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828800"/>
            <a:ext cx="8229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2367647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828800"/>
            <a:ext cx="8229600" cy="4495800"/>
          </a:xfrm>
          <a:prstGeom prst="rect">
            <a:avLst/>
          </a:prstGeom>
        </p:spPr>
        <p:txBody>
          <a:bodyPr/>
          <a:lstStyle/>
          <a:p>
            <a:pPr lvl="0"/>
            <a:endParaRPr lang="zh-CN" altLang="en-US" noProof="0" smtClean="0"/>
          </a:p>
        </p:txBody>
      </p:sp>
    </p:spTree>
    <p:extLst>
      <p:ext uri="{BB962C8B-B14F-4D97-AF65-F5344CB8AC3E}">
        <p14:creationId xmlns:p14="http://schemas.microsoft.com/office/powerpoint/2010/main" val="32295174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67544" y="66101"/>
            <a:ext cx="8229601" cy="7921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84213" y="1412875"/>
            <a:ext cx="4038600" cy="21859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875213" y="1412875"/>
            <a:ext cx="4038600" cy="21859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84213" y="3751263"/>
            <a:ext cx="4038600" cy="21875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4875213" y="3751263"/>
            <a:ext cx="4038600" cy="21875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4600133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828800"/>
            <a:ext cx="4038600" cy="21717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4152900"/>
            <a:ext cx="4038600" cy="21717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305031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7847266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a:xfrm>
            <a:off x="457200" y="1828800"/>
            <a:ext cx="8229600" cy="4495800"/>
          </a:xfrm>
          <a:prstGeom prst="rect">
            <a:avLst/>
          </a:prstGeom>
        </p:spPr>
        <p:txBody>
          <a:bodyPr/>
          <a:lstStyle/>
          <a:p>
            <a:pPr lvl="0"/>
            <a:endParaRPr lang="zh-CN" altLang="en-US" noProof="0" smtClean="0"/>
          </a:p>
        </p:txBody>
      </p:sp>
    </p:spTree>
    <p:extLst>
      <p:ext uri="{BB962C8B-B14F-4D97-AF65-F5344CB8AC3E}">
        <p14:creationId xmlns:p14="http://schemas.microsoft.com/office/powerpoint/2010/main" val="192179037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139700" y="735013"/>
            <a:ext cx="8856663" cy="142875"/>
          </a:xfrm>
          <a:prstGeom prst="rect">
            <a:avLst/>
          </a:prstGeom>
          <a:gradFill rotWithShape="1">
            <a:gsLst>
              <a:gs pos="0">
                <a:srgbClr val="083763"/>
              </a:gs>
              <a:gs pos="100000">
                <a:schemeClr val="accent2">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76" name="同侧圆角矩形 8"/>
          <p:cNvSpPr>
            <a:spLocks noChangeArrowheads="1"/>
          </p:cNvSpPr>
          <p:nvPr/>
        </p:nvSpPr>
        <p:spPr bwMode="auto">
          <a:xfrm>
            <a:off x="139700" y="131763"/>
            <a:ext cx="8856663" cy="633412"/>
          </a:xfrm>
          <a:custGeom>
            <a:avLst/>
            <a:gdLst>
              <a:gd name="T0" fmla="*/ 8856663 w 8856663"/>
              <a:gd name="T1" fmla="*/ 316706 h 633412"/>
              <a:gd name="T2" fmla="*/ 4428332 w 8856663"/>
              <a:gd name="T3" fmla="*/ 633412 h 633412"/>
              <a:gd name="T4" fmla="*/ 0 w 8856663"/>
              <a:gd name="T5" fmla="*/ 316706 h 633412"/>
              <a:gd name="T6" fmla="*/ 4428332 w 8856663"/>
              <a:gd name="T7" fmla="*/ 0 h 633412"/>
              <a:gd name="T8" fmla="*/ 0 60000 65536"/>
              <a:gd name="T9" fmla="*/ 5898240 60000 65536"/>
              <a:gd name="T10" fmla="*/ 11796480 60000 65536"/>
              <a:gd name="T11" fmla="*/ 17694720 60000 65536"/>
              <a:gd name="T12" fmla="*/ 20697 w 8856663"/>
              <a:gd name="T13" fmla="*/ 20697 h 633412"/>
              <a:gd name="T14" fmla="*/ 8835966 w 8856663"/>
              <a:gd name="T15" fmla="*/ 633412 h 633412"/>
            </a:gdLst>
            <a:ahLst/>
            <a:cxnLst>
              <a:cxn ang="T8">
                <a:pos x="T0" y="T1"/>
              </a:cxn>
              <a:cxn ang="T9">
                <a:pos x="T2" y="T3"/>
              </a:cxn>
              <a:cxn ang="T10">
                <a:pos x="T4" y="T5"/>
              </a:cxn>
              <a:cxn ang="T11">
                <a:pos x="T6" y="T7"/>
              </a:cxn>
            </a:cxnLst>
            <a:rect l="T12" t="T13" r="T14" b="T15"/>
            <a:pathLst>
              <a:path w="8856663" h="633412">
                <a:moveTo>
                  <a:pt x="70663" y="0"/>
                </a:moveTo>
                <a:lnTo>
                  <a:pt x="8786000" y="0"/>
                </a:lnTo>
                <a:lnTo>
                  <a:pt x="8785999" y="0"/>
                </a:lnTo>
                <a:cubicBezTo>
                  <a:pt x="8825026" y="0"/>
                  <a:pt x="8856663" y="31636"/>
                  <a:pt x="8856663" y="70663"/>
                </a:cubicBezTo>
                <a:lnTo>
                  <a:pt x="8856663" y="633412"/>
                </a:lnTo>
                <a:lnTo>
                  <a:pt x="0" y="633412"/>
                </a:lnTo>
                <a:lnTo>
                  <a:pt x="0" y="70663"/>
                </a:lnTo>
                <a:cubicBezTo>
                  <a:pt x="0" y="31636"/>
                  <a:pt x="31636" y="0"/>
                  <a:pt x="70662" y="0"/>
                </a:cubicBezTo>
                <a:close/>
              </a:path>
            </a:pathLst>
          </a:custGeom>
          <a:solidFill>
            <a:srgbClr val="0081E2"/>
          </a:solidFill>
          <a:ln>
            <a:noFill/>
          </a:ln>
          <a:extLst/>
        </p:spPr>
        <p:txBody>
          <a:bodyPr anchor="ctr"/>
          <a:lstStyle/>
          <a:p>
            <a:pPr algn="ctr"/>
            <a:r>
              <a:rPr kumimoji="0" lang="en-US" sz="1800">
                <a:solidFill>
                  <a:srgbClr val="FFFFFF"/>
                </a:solidFill>
                <a:latin typeface="Constantia" pitchFamily="18" charset="0"/>
                <a:ea typeface="微软雅黑" pitchFamily="34" charset="-122"/>
              </a:rPr>
              <a:t> </a:t>
            </a:r>
            <a:endParaRPr kumimoji="0" lang="zh-CN" altLang="en-US" sz="1800">
              <a:solidFill>
                <a:srgbClr val="FFFFFF"/>
              </a:solidFill>
              <a:latin typeface="Constantia" pitchFamily="18" charset="0"/>
              <a:ea typeface="微软雅黑" pitchFamily="34" charset="-122"/>
            </a:endParaRPr>
          </a:p>
        </p:txBody>
      </p:sp>
      <p:cxnSp>
        <p:nvCxnSpPr>
          <p:cNvPr id="3077" name="直接连接符 9"/>
          <p:cNvCxnSpPr>
            <a:cxnSpLocks noChangeShapeType="1"/>
          </p:cNvCxnSpPr>
          <p:nvPr/>
        </p:nvCxnSpPr>
        <p:spPr bwMode="auto">
          <a:xfrm>
            <a:off x="468313" y="6308725"/>
            <a:ext cx="7488237" cy="0"/>
          </a:xfrm>
          <a:prstGeom prst="line">
            <a:avLst/>
          </a:prstGeom>
          <a:noFill/>
          <a:ln w="9525" cmpd="sng">
            <a:solidFill>
              <a:srgbClr val="7F7F7F"/>
            </a:solidFill>
            <a:prstDash val="sysDash"/>
            <a:round/>
            <a:headEnd/>
            <a:tailEnd/>
          </a:ln>
          <a:extLst>
            <a:ext uri="{909E8E84-426E-40DD-AFC4-6F175D3DCCD1}">
              <a14:hiddenFill xmlns:a14="http://schemas.microsoft.com/office/drawing/2010/main">
                <a:noFill/>
              </a14:hiddenFill>
            </a:ext>
          </a:extLst>
        </p:spPr>
      </p:cxnSp>
      <p:sp>
        <p:nvSpPr>
          <p:cNvPr id="3078" name="Line 12"/>
          <p:cNvSpPr>
            <a:spLocks noChangeShapeType="1"/>
          </p:cNvSpPr>
          <p:nvPr/>
        </p:nvSpPr>
        <p:spPr bwMode="auto">
          <a:xfrm>
            <a:off x="1587500" y="6437313"/>
            <a:ext cx="0" cy="252412"/>
          </a:xfrm>
          <a:prstGeom prst="line">
            <a:avLst/>
          </a:prstGeom>
          <a:noFill/>
          <a:ln w="3175" cmpd="sng">
            <a:solidFill>
              <a:schemeClr val="bg1"/>
            </a:solidFill>
            <a:round/>
            <a:headEnd/>
            <a:tailEnd/>
          </a:ln>
          <a:extLst>
            <a:ext uri="{909E8E84-426E-40DD-AFC4-6F175D3DCCD1}">
              <a14:hiddenFill xmlns:a14="http://schemas.microsoft.com/office/drawing/2010/main">
                <a:noFill/>
              </a14:hiddenFill>
            </a:ext>
          </a:extLst>
        </p:spPr>
        <p:txBody>
          <a:bodyPr/>
          <a:lstStyle/>
          <a:p>
            <a:endParaRPr kumimoji="0" lang="zh-CN" altLang="en-US" sz="1800">
              <a:solidFill>
                <a:srgbClr val="000000"/>
              </a:solidFill>
              <a:latin typeface="Arial" pitchFamily="34" charset="0"/>
              <a:ea typeface="宋体" pitchFamily="2" charset="-122"/>
            </a:endParaRPr>
          </a:p>
        </p:txBody>
      </p:sp>
      <p:sp>
        <p:nvSpPr>
          <p:cNvPr id="3081" name="矩形 13"/>
          <p:cNvSpPr>
            <a:spLocks noChangeArrowheads="1"/>
          </p:cNvSpPr>
          <p:nvPr/>
        </p:nvSpPr>
        <p:spPr bwMode="auto">
          <a:xfrm>
            <a:off x="265113" y="131763"/>
            <a:ext cx="203200" cy="633412"/>
          </a:xfrm>
          <a:prstGeom prst="rect">
            <a:avLst/>
          </a:prstGeom>
          <a:gradFill rotWithShape="0">
            <a:gsLst>
              <a:gs pos="0">
                <a:srgbClr val="BF9000"/>
              </a:gs>
              <a:gs pos="24001">
                <a:srgbClr val="FFFF00"/>
              </a:gs>
              <a:gs pos="49001">
                <a:srgbClr val="FFC000"/>
              </a:gs>
              <a:gs pos="77000">
                <a:srgbClr val="BF9000"/>
              </a:gs>
              <a:gs pos="100000">
                <a:srgbClr val="FFD966"/>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2" name="矩形 14"/>
          <p:cNvSpPr>
            <a:spLocks noChangeArrowheads="1"/>
          </p:cNvSpPr>
          <p:nvPr/>
        </p:nvSpPr>
        <p:spPr bwMode="auto">
          <a:xfrm>
            <a:off x="250825" y="131763"/>
            <a:ext cx="19050" cy="633412"/>
          </a:xfrm>
          <a:prstGeom prst="rect">
            <a:avLst/>
          </a:prstGeom>
          <a:solidFill>
            <a:schemeClr val="tx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3" name="矩形 15"/>
          <p:cNvSpPr>
            <a:spLocks noChangeArrowheads="1"/>
          </p:cNvSpPr>
          <p:nvPr/>
        </p:nvSpPr>
        <p:spPr bwMode="auto">
          <a:xfrm>
            <a:off x="460375" y="130175"/>
            <a:ext cx="17463" cy="635000"/>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22" name="TextBox 21"/>
          <p:cNvSpPr txBox="1"/>
          <p:nvPr userDrawn="1"/>
        </p:nvSpPr>
        <p:spPr>
          <a:xfrm>
            <a:off x="107504" y="6381328"/>
            <a:ext cx="6696744" cy="338554"/>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l"/>
            <a:r>
              <a:rPr kumimoji="0" lang="en-US" altLang="zh-CN" sz="1600" b="1" dirty="0" smtClean="0">
                <a:ln w="50800"/>
                <a:solidFill>
                  <a:srgbClr val="1ADC31"/>
                </a:solidFill>
                <a:latin typeface="微软雅黑" pitchFamily="34" charset="-122"/>
                <a:ea typeface="微软雅黑" pitchFamily="34" charset="-122"/>
              </a:rPr>
              <a:t>SQL Server 2016</a:t>
            </a:r>
            <a:r>
              <a:rPr kumimoji="0" lang="zh-CN" altLang="en-US" sz="1600" b="1" dirty="0" smtClean="0">
                <a:ln w="50800"/>
                <a:solidFill>
                  <a:srgbClr val="1ADC31"/>
                </a:solidFill>
                <a:latin typeface="微软雅黑" pitchFamily="34" charset="-122"/>
                <a:ea typeface="微软雅黑" pitchFamily="34" charset="-122"/>
              </a:rPr>
              <a:t>数据库项目教程</a:t>
            </a:r>
            <a:endParaRPr kumimoji="0" lang="en-US" altLang="zh-CN" sz="1600" b="1" dirty="0" smtClean="0">
              <a:ln w="50800"/>
              <a:solidFill>
                <a:srgbClr val="1ADC31"/>
              </a:solidFill>
              <a:latin typeface="微软雅黑" pitchFamily="34" charset="-122"/>
              <a:ea typeface="微软雅黑" pitchFamily="34" charset="-122"/>
            </a:endParaRPr>
          </a:p>
        </p:txBody>
      </p:sp>
    </p:spTree>
    <p:extLst>
      <p:ext uri="{BB962C8B-B14F-4D97-AF65-F5344CB8AC3E}">
        <p14:creationId xmlns:p14="http://schemas.microsoft.com/office/powerpoint/2010/main" val="255110232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5.emf"/></Relationships>
</file>

<file path=ppt/slides/_rels/slide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0.xml"/><Relationship Id="rId4" Type="http://schemas.openxmlformats.org/officeDocument/2006/relationships/image" Target="../media/image8.emf"/></Relationships>
</file>

<file path=ppt/slides/_rels/slide2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b="14313"/>
          <a:stretch/>
        </p:blipFill>
        <p:spPr>
          <a:xfrm>
            <a:off x="107505" y="191377"/>
            <a:ext cx="9043548" cy="2001890"/>
          </a:xfrm>
          <a:prstGeom prst="rect">
            <a:avLst/>
          </a:prstGeom>
          <a:ln>
            <a:noFill/>
          </a:ln>
          <a:effectLst>
            <a:softEdge rad="112500"/>
          </a:effectLst>
        </p:spPr>
      </p:pic>
      <p:sp>
        <p:nvSpPr>
          <p:cNvPr id="11" name="Rectangle 2"/>
          <p:cNvSpPr>
            <a:spLocks noGrp="1" noChangeArrowheads="1"/>
          </p:cNvSpPr>
          <p:nvPr>
            <p:ph type="ctrTitle"/>
          </p:nvPr>
        </p:nvSpPr>
        <p:spPr>
          <a:xfrm>
            <a:off x="-26640" y="2780928"/>
            <a:ext cx="9144000" cy="2376264"/>
          </a:xfrm>
          <a:effectLst/>
          <a:extLs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lstStyle/>
          <a:p>
            <a:pPr algn="ctr" eaLnBrk="1" hangingPunct="1">
              <a:defRPr/>
            </a:pPr>
            <a:r>
              <a:rPr lang="en-US" altLang="zh-CN" sz="6000" dirty="0">
                <a:effectLst/>
              </a:rPr>
              <a:t>SQL Server </a:t>
            </a:r>
            <a:r>
              <a:rPr lang="en-US" altLang="zh-CN" sz="6000" dirty="0" smtClean="0">
                <a:effectLst/>
              </a:rPr>
              <a:t>2016</a:t>
            </a:r>
            <a:r>
              <a:rPr lang="zh-CN" altLang="en-US" sz="6000" dirty="0" smtClean="0">
                <a:effectLst/>
              </a:rPr>
              <a:t>数据库</a:t>
            </a:r>
            <a:r>
              <a:rPr lang="en-US" altLang="zh-CN" sz="6000" dirty="0" smtClean="0">
                <a:effectLst/>
              </a:rPr>
              <a:t/>
            </a:r>
            <a:br>
              <a:rPr lang="en-US" altLang="zh-CN" sz="6000" dirty="0" smtClean="0">
                <a:effectLst/>
              </a:rPr>
            </a:br>
            <a:r>
              <a:rPr lang="zh-CN" altLang="en-US" sz="6000" dirty="0" smtClean="0">
                <a:effectLst/>
              </a:rPr>
              <a:t>项目教程</a:t>
            </a:r>
            <a:endParaRPr lang="en-US" altLang="zh-CN" sz="6000" dirty="0" smtClean="0"/>
          </a:p>
        </p:txBody>
      </p:sp>
    </p:spTree>
    <p:extLst>
      <p:ext uri="{BB962C8B-B14F-4D97-AF65-F5344CB8AC3E}">
        <p14:creationId xmlns:p14="http://schemas.microsoft.com/office/powerpoint/2010/main" val="403485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8" name="Rectangle 4"/>
          <p:cNvSpPr>
            <a:spLocks noGrp="1" noChangeArrowheads="1"/>
          </p:cNvSpPr>
          <p:nvPr>
            <p:ph type="title" idx="4294967295"/>
          </p:nvPr>
        </p:nvSpPr>
        <p:spPr>
          <a:xfrm>
            <a:off x="669203" y="188640"/>
            <a:ext cx="7391400" cy="563563"/>
          </a:xfrm>
          <a:prstGeom prst="rect">
            <a:avLst/>
          </a:prstGeom>
        </p:spPr>
        <p:txBody>
          <a:bodyPr/>
          <a:lstStyle/>
          <a:p>
            <a:r>
              <a:rPr lang="zh-CN" altLang="en-US" dirty="0"/>
              <a:t>存储过程的分类 </a:t>
            </a:r>
          </a:p>
        </p:txBody>
      </p:sp>
      <p:sp>
        <p:nvSpPr>
          <p:cNvPr id="308226"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308227" name="Text Box 3"/>
          <p:cNvSpPr txBox="1">
            <a:spLocks noChangeArrowheads="1"/>
          </p:cNvSpPr>
          <p:nvPr/>
        </p:nvSpPr>
        <p:spPr bwMode="auto">
          <a:xfrm>
            <a:off x="467544" y="1143000"/>
            <a:ext cx="7935245" cy="4195762"/>
          </a:xfrm>
          <a:prstGeom prst="rect">
            <a:avLst/>
          </a:prstGeom>
          <a:noFill/>
          <a:ln w="57150" algn="ctr">
            <a:solidFill>
              <a:srgbClr val="FFC000"/>
            </a:solidFill>
            <a:miter lim="800000"/>
            <a:headEnd/>
            <a:tailEnd/>
          </a:ln>
          <a:effectLst/>
          <a:scene3d>
            <a:camera prst="orthographicFront"/>
            <a:lightRig rig="threePt" dir="t"/>
          </a:scene3d>
          <a:sp3d>
            <a:bevelT prst="slope"/>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a:solidFill>
                  <a:schemeClr val="tx1"/>
                </a:solidFill>
                <a:latin typeface="Arial" charset="0"/>
                <a:ea typeface="宋体" charset="-122"/>
              </a:defRPr>
            </a:lvl1pPr>
            <a:lvl2pPr marL="812800" indent="-276225" algn="l">
              <a:defRPr>
                <a:solidFill>
                  <a:schemeClr val="tx1"/>
                </a:solidFill>
                <a:latin typeface="Arial" charset="0"/>
                <a:ea typeface="宋体" charset="-122"/>
              </a:defRPr>
            </a:lvl2pPr>
            <a:lvl3pPr marL="1220788" indent="-228600" algn="l">
              <a:defRPr>
                <a:solidFill>
                  <a:schemeClr val="tx1"/>
                </a:solidFill>
                <a:latin typeface="Arial" charset="0"/>
                <a:ea typeface="宋体" charset="-122"/>
              </a:defRPr>
            </a:lvl3pPr>
            <a:lvl4pPr marL="1628775" indent="-228600" algn="l">
              <a:defRPr>
                <a:solidFill>
                  <a:schemeClr val="tx1"/>
                </a:solidFill>
                <a:latin typeface="Arial" charset="0"/>
                <a:ea typeface="宋体" charset="-122"/>
              </a:defRPr>
            </a:lvl4pPr>
            <a:lvl5pPr marL="2057400" indent="-228600" algn="l">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spcBef>
                <a:spcPct val="20000"/>
              </a:spcBef>
              <a:buClr>
                <a:srgbClr val="6600CC"/>
              </a:buClr>
              <a:buFont typeface="Wingdings" pitchFamily="2" charset="2"/>
              <a:buChar char="q"/>
            </a:pPr>
            <a:r>
              <a:rPr lang="zh-CN" altLang="en-US" sz="2800" dirty="0">
                <a:ea typeface="黑体" pitchFamily="2" charset="-122"/>
                <a:cs typeface="Times New Roman" pitchFamily="18" charset="0"/>
              </a:rPr>
              <a:t>系统存储过程</a:t>
            </a:r>
          </a:p>
          <a:p>
            <a:pPr lvl="1">
              <a:spcBef>
                <a:spcPct val="20000"/>
              </a:spcBef>
              <a:spcAft>
                <a:spcPct val="10000"/>
              </a:spcAft>
              <a:buClr>
                <a:srgbClr val="6600CC"/>
              </a:buClr>
              <a:buFont typeface="Wingdings" pitchFamily="2" charset="2"/>
              <a:buChar char="q"/>
            </a:pPr>
            <a:r>
              <a:rPr lang="zh-CN" altLang="en-US" sz="2400" dirty="0">
                <a:ea typeface="黑体" pitchFamily="2" charset="-122"/>
                <a:cs typeface="Times New Roman" pitchFamily="18" charset="0"/>
              </a:rPr>
              <a:t>由系统定义，存放在</a:t>
            </a:r>
            <a:r>
              <a:rPr lang="en-US" altLang="zh-CN" sz="2400" dirty="0">
                <a:ea typeface="黑体" pitchFamily="2" charset="-122"/>
                <a:cs typeface="Times New Roman" pitchFamily="18" charset="0"/>
              </a:rPr>
              <a:t>master</a:t>
            </a:r>
            <a:r>
              <a:rPr lang="zh-CN" altLang="en-US" sz="2400" dirty="0">
                <a:ea typeface="黑体" pitchFamily="2" charset="-122"/>
                <a:cs typeface="Times New Roman" pitchFamily="18" charset="0"/>
              </a:rPr>
              <a:t>数据库中</a:t>
            </a:r>
          </a:p>
          <a:p>
            <a:pPr lvl="1">
              <a:spcBef>
                <a:spcPct val="20000"/>
              </a:spcBef>
              <a:buClr>
                <a:srgbClr val="6600CC"/>
              </a:buClr>
              <a:buFont typeface="Wingdings" pitchFamily="2" charset="2"/>
              <a:buChar char="q"/>
            </a:pPr>
            <a:r>
              <a:rPr lang="zh-CN" altLang="en-US" sz="2400" dirty="0">
                <a:ea typeface="黑体" pitchFamily="2" charset="-122"/>
                <a:cs typeface="Times New Roman" pitchFamily="18" charset="0"/>
              </a:rPr>
              <a:t>类似</a:t>
            </a:r>
            <a:r>
              <a:rPr lang="en-US" altLang="zh-CN" sz="2400" dirty="0">
                <a:ea typeface="黑体" pitchFamily="2" charset="-122"/>
                <a:cs typeface="Times New Roman" pitchFamily="18" charset="0"/>
              </a:rPr>
              <a:t>C</a:t>
            </a:r>
            <a:r>
              <a:rPr lang="zh-CN" altLang="en-US" sz="2400" dirty="0">
                <a:ea typeface="黑体" pitchFamily="2" charset="-122"/>
                <a:cs typeface="Times New Roman" pitchFamily="18" charset="0"/>
              </a:rPr>
              <a:t>语言中的系统函数</a:t>
            </a:r>
          </a:p>
          <a:p>
            <a:pPr lvl="1">
              <a:spcBef>
                <a:spcPct val="20000"/>
              </a:spcBef>
              <a:buClr>
                <a:srgbClr val="6600CC"/>
              </a:buClr>
              <a:buFont typeface="Wingdings" pitchFamily="2" charset="2"/>
              <a:buChar char="q"/>
            </a:pPr>
            <a:r>
              <a:rPr lang="zh-CN" altLang="en-US" sz="2400" dirty="0">
                <a:ea typeface="黑体" pitchFamily="2" charset="-122"/>
                <a:cs typeface="Times New Roman" pitchFamily="18" charset="0"/>
              </a:rPr>
              <a:t>系统存储过程的名称都以“</a:t>
            </a:r>
            <a:r>
              <a:rPr lang="en-US" altLang="zh-CN" sz="2400" dirty="0" err="1">
                <a:ea typeface="黑体" pitchFamily="2" charset="-122"/>
                <a:cs typeface="Times New Roman" pitchFamily="18" charset="0"/>
              </a:rPr>
              <a:t>sp</a:t>
            </a:r>
            <a:r>
              <a:rPr lang="en-US" altLang="zh-CN" sz="2400" dirty="0">
                <a:ea typeface="黑体" pitchFamily="2" charset="-122"/>
                <a:cs typeface="Times New Roman" pitchFamily="18" charset="0"/>
              </a:rPr>
              <a:t>_”</a:t>
            </a:r>
            <a:r>
              <a:rPr lang="zh-CN" altLang="en-US" sz="2400" dirty="0">
                <a:ea typeface="黑体" pitchFamily="2" charset="-122"/>
                <a:cs typeface="Times New Roman" pitchFamily="18" charset="0"/>
              </a:rPr>
              <a:t>开头或”</a:t>
            </a:r>
            <a:r>
              <a:rPr lang="en-US" altLang="zh-CN" sz="2400" dirty="0" err="1">
                <a:ea typeface="黑体" pitchFamily="2" charset="-122"/>
                <a:cs typeface="Times New Roman" pitchFamily="18" charset="0"/>
              </a:rPr>
              <a:t>xp</a:t>
            </a:r>
            <a:r>
              <a:rPr lang="en-US" altLang="zh-CN" sz="2400" dirty="0">
                <a:ea typeface="黑体" pitchFamily="2" charset="-122"/>
                <a:cs typeface="Times New Roman" pitchFamily="18" charset="0"/>
              </a:rPr>
              <a:t>_”</a:t>
            </a:r>
            <a:r>
              <a:rPr lang="zh-CN" altLang="en-US" sz="2400" dirty="0">
                <a:ea typeface="黑体" pitchFamily="2" charset="-122"/>
                <a:cs typeface="Times New Roman" pitchFamily="18" charset="0"/>
              </a:rPr>
              <a:t>开头</a:t>
            </a:r>
          </a:p>
          <a:p>
            <a:pPr>
              <a:spcBef>
                <a:spcPct val="20000"/>
              </a:spcBef>
              <a:buClr>
                <a:srgbClr val="6600CC"/>
              </a:buClr>
              <a:buFont typeface="Wingdings" pitchFamily="2" charset="2"/>
              <a:buChar char="q"/>
            </a:pPr>
            <a:r>
              <a:rPr lang="zh-CN" altLang="en-US" sz="2800" dirty="0">
                <a:ea typeface="黑体" pitchFamily="2" charset="-122"/>
                <a:cs typeface="Times New Roman" pitchFamily="18" charset="0"/>
              </a:rPr>
              <a:t>用户自定义存储过程</a:t>
            </a:r>
          </a:p>
          <a:p>
            <a:pPr lvl="1">
              <a:spcBef>
                <a:spcPct val="20000"/>
              </a:spcBef>
              <a:buClr>
                <a:srgbClr val="6600CC"/>
              </a:buClr>
              <a:buFont typeface="Wingdings" pitchFamily="2" charset="2"/>
              <a:buChar char="q"/>
            </a:pPr>
            <a:r>
              <a:rPr lang="zh-CN" altLang="en-US" sz="2400" dirty="0">
                <a:ea typeface="黑体" pitchFamily="2" charset="-122"/>
                <a:cs typeface="Times New Roman" pitchFamily="18" charset="0"/>
              </a:rPr>
              <a:t>由用户在自己的数据库中创建的存储过程</a:t>
            </a:r>
          </a:p>
          <a:p>
            <a:pPr lvl="1">
              <a:spcBef>
                <a:spcPct val="20000"/>
              </a:spcBef>
              <a:buClr>
                <a:srgbClr val="6600CC"/>
              </a:buClr>
              <a:buFont typeface="Wingdings" pitchFamily="2" charset="2"/>
              <a:buChar char="q"/>
            </a:pPr>
            <a:r>
              <a:rPr lang="zh-CN" altLang="en-US" sz="2400" dirty="0">
                <a:ea typeface="黑体" pitchFamily="2" charset="-122"/>
                <a:cs typeface="Times New Roman" pitchFamily="18" charset="0"/>
              </a:rPr>
              <a:t>类似</a:t>
            </a:r>
            <a:r>
              <a:rPr lang="en-US" altLang="zh-CN" sz="2400" dirty="0">
                <a:ea typeface="黑体" pitchFamily="2" charset="-122"/>
                <a:cs typeface="Times New Roman" pitchFamily="18" charset="0"/>
              </a:rPr>
              <a:t>C</a:t>
            </a:r>
            <a:r>
              <a:rPr lang="zh-CN" altLang="en-US" sz="2400" dirty="0">
                <a:ea typeface="黑体" pitchFamily="2" charset="-122"/>
                <a:cs typeface="Times New Roman" pitchFamily="18" charset="0"/>
              </a:rPr>
              <a:t>语言中的用户自定义</a:t>
            </a:r>
            <a:r>
              <a:rPr lang="zh-CN" altLang="en-US" sz="2400" dirty="0" smtClean="0">
                <a:ea typeface="黑体" pitchFamily="2" charset="-122"/>
                <a:cs typeface="Times New Roman" pitchFamily="18" charset="0"/>
              </a:rPr>
              <a:t>函数</a:t>
            </a:r>
            <a:endParaRPr lang="en-US" altLang="zh-CN" sz="2400" dirty="0" smtClean="0">
              <a:ea typeface="黑体" pitchFamily="2" charset="-122"/>
              <a:cs typeface="Times New Roman" pitchFamily="18" charset="0"/>
            </a:endParaRPr>
          </a:p>
          <a:p>
            <a:pPr marL="342900" lvl="1" indent="-342900">
              <a:spcBef>
                <a:spcPct val="20000"/>
              </a:spcBef>
              <a:buClr>
                <a:srgbClr val="6600CC"/>
              </a:buClr>
              <a:buFont typeface="Wingdings" pitchFamily="2" charset="2"/>
              <a:buChar char="q"/>
            </a:pPr>
            <a:r>
              <a:rPr lang="zh-CN" altLang="en-US" sz="2800" dirty="0">
                <a:ea typeface="黑体" pitchFamily="2" charset="-122"/>
                <a:cs typeface="Times New Roman" pitchFamily="18" charset="0"/>
              </a:rPr>
              <a:t>扩展存储过程</a:t>
            </a:r>
          </a:p>
        </p:txBody>
      </p:sp>
    </p:spTree>
    <p:extLst>
      <p:ext uri="{BB962C8B-B14F-4D97-AF65-F5344CB8AC3E}">
        <p14:creationId xmlns:p14="http://schemas.microsoft.com/office/powerpoint/2010/main" val="673057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08227"/>
                                        </p:tgtEl>
                                        <p:attrNameLst>
                                          <p:attrName>style.visibility</p:attrName>
                                        </p:attrNameLst>
                                      </p:cBhvr>
                                      <p:to>
                                        <p:strVal val="visible"/>
                                      </p:to>
                                    </p:set>
                                    <p:animEffect transition="in" filter="circle(in)">
                                      <p:cBhvr>
                                        <p:cTn id="7" dur="2000"/>
                                        <p:tgtEl>
                                          <p:spTgt spid="308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914400" y="260350"/>
            <a:ext cx="8229600" cy="792163"/>
          </a:xfrm>
          <a:prstGeom prst="rect">
            <a:avLst/>
          </a:prstGeom>
        </p:spPr>
        <p:txBody>
          <a:bodyPr/>
          <a:lstStyle/>
          <a:p>
            <a:pPr marL="838200" indent="-838200"/>
            <a:r>
              <a:rPr lang="zh-CN" altLang="en-US" dirty="0"/>
              <a:t>常用的系统存储过程 </a:t>
            </a:r>
            <a:endParaRPr lang="en-US" altLang="zh-CN"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graphicFrame>
        <p:nvGraphicFramePr>
          <p:cNvPr id="336040" name="Group 168"/>
          <p:cNvGraphicFramePr>
            <a:graphicFrameLocks noGrp="1"/>
          </p:cNvGraphicFramePr>
          <p:nvPr>
            <p:extLst>
              <p:ext uri="{D42A27DB-BD31-4B8C-83A1-F6EECF244321}">
                <p14:modId xmlns:p14="http://schemas.microsoft.com/office/powerpoint/2010/main" val="130916959"/>
              </p:ext>
            </p:extLst>
          </p:nvPr>
        </p:nvGraphicFramePr>
        <p:xfrm>
          <a:off x="395536" y="1268760"/>
          <a:ext cx="8135937" cy="5059680"/>
        </p:xfrm>
        <a:graphic>
          <a:graphicData uri="http://schemas.openxmlformats.org/drawingml/2006/table">
            <a:tbl>
              <a:tblPr/>
              <a:tblGrid>
                <a:gridCol w="2808287"/>
                <a:gridCol w="5327650"/>
              </a:tblGrid>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GB" sz="2000" b="0" i="0" u="none" strike="noStrike" cap="none" normalizeH="0" baseline="0" smtClean="0">
                          <a:ln>
                            <a:noFill/>
                          </a:ln>
                          <a:solidFill>
                            <a:schemeClr val="bg1"/>
                          </a:solidFill>
                          <a:effectLst/>
                          <a:latin typeface="Arial" charset="0"/>
                          <a:ea typeface="黑体" pitchFamily="2" charset="-122"/>
                          <a:cs typeface="Times New Roman" pitchFamily="18" charset="0"/>
                        </a:rPr>
                        <a:t>系统存储过程</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58DC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bg1"/>
                          </a:solidFill>
                          <a:effectLst/>
                          <a:latin typeface="Arial" charset="0"/>
                          <a:ea typeface="黑体" pitchFamily="2" charset="-122"/>
                          <a:cs typeface="Times New Roman" pitchFamily="18" charset="0"/>
                        </a:rPr>
                        <a:t>说明</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58DCF"/>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sp_databases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列出服务器上的所有数据库。</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chemeClr val="tx1"/>
                          </a:solidFill>
                          <a:effectLst/>
                          <a:latin typeface="Arial" charset="0"/>
                          <a:ea typeface="黑体" pitchFamily="2" charset="-122"/>
                          <a:cs typeface="Times New Roman" pitchFamily="18" charset="0"/>
                        </a:rPr>
                        <a:t>sp_helpdb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GB" sz="2000" b="0" i="0" u="none" strike="noStrike" cap="none" normalizeH="0" baseline="0" smtClean="0">
                          <a:ln>
                            <a:noFill/>
                          </a:ln>
                          <a:solidFill>
                            <a:schemeClr val="tx1"/>
                          </a:solidFill>
                          <a:effectLst/>
                          <a:latin typeface="Arial" charset="0"/>
                          <a:ea typeface="黑体" pitchFamily="2" charset="-122"/>
                          <a:cs typeface="Times New Roman" pitchFamily="18" charset="0"/>
                        </a:rPr>
                        <a:t>报告有关指定数据库或所有数据库的信息</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sp_renamedb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GB" sz="2000" b="0" i="0" u="none" strike="noStrike" cap="none" normalizeH="0" baseline="0" smtClean="0">
                          <a:ln>
                            <a:noFill/>
                          </a:ln>
                          <a:solidFill>
                            <a:schemeClr val="tx1"/>
                          </a:solidFill>
                          <a:effectLst/>
                          <a:latin typeface="Arial" charset="0"/>
                          <a:ea typeface="黑体" pitchFamily="2" charset="-122"/>
                          <a:cs typeface="Times New Roman" pitchFamily="18" charset="0"/>
                        </a:rPr>
                        <a:t>更改数据库的名称</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sp_tables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返回当前环境下可查询的对象的列表</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sp_columns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回某个表列的信息</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sp_help</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GB" sz="2000" b="0" i="0" u="none" strike="noStrike" cap="none" normalizeH="0" baseline="0" smtClean="0">
                          <a:ln>
                            <a:noFill/>
                          </a:ln>
                          <a:solidFill>
                            <a:schemeClr val="tx1"/>
                          </a:solidFill>
                          <a:effectLst/>
                          <a:latin typeface="Arial" charset="0"/>
                          <a:ea typeface="黑体" pitchFamily="2" charset="-122"/>
                          <a:cs typeface="Times New Roman" pitchFamily="18" charset="0"/>
                        </a:rPr>
                        <a:t>查看某个表的所有信息</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sp_helpconstraint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GB" sz="2000" b="0" i="0" u="none" strike="noStrike" cap="none" normalizeH="0" baseline="0" smtClean="0">
                          <a:ln>
                            <a:noFill/>
                          </a:ln>
                          <a:solidFill>
                            <a:schemeClr val="tx1"/>
                          </a:solidFill>
                          <a:effectLst/>
                          <a:latin typeface="Arial" charset="0"/>
                          <a:ea typeface="黑体" pitchFamily="2" charset="-122"/>
                          <a:cs typeface="Times New Roman" pitchFamily="18" charset="0"/>
                        </a:rPr>
                        <a:t>查看某个表的约束</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sp_helpindex</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GB" sz="2000" b="0" i="0" u="none" strike="noStrike" cap="none" normalizeH="0" baseline="0" smtClean="0">
                          <a:ln>
                            <a:noFill/>
                          </a:ln>
                          <a:solidFill>
                            <a:schemeClr val="tx1"/>
                          </a:solidFill>
                          <a:effectLst/>
                          <a:latin typeface="Arial" charset="0"/>
                          <a:ea typeface="黑体" pitchFamily="2" charset="-122"/>
                          <a:cs typeface="Times New Roman" pitchFamily="18" charset="0"/>
                        </a:rPr>
                        <a:t>查看某个表的索引</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chemeClr val="tx1"/>
                          </a:solidFill>
                          <a:effectLst/>
                          <a:latin typeface="Arial" charset="0"/>
                          <a:ea typeface="黑体" pitchFamily="2" charset="-122"/>
                          <a:cs typeface="Times New Roman" pitchFamily="18" charset="0"/>
                        </a:rPr>
                        <a:t>sp_stored_procedures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GB" sz="2000" b="0" i="0" u="none" strike="noStrike" cap="none" normalizeH="0" baseline="0" smtClean="0">
                          <a:ln>
                            <a:noFill/>
                          </a:ln>
                          <a:solidFill>
                            <a:schemeClr val="tx1"/>
                          </a:solidFill>
                          <a:effectLst/>
                          <a:latin typeface="Arial" charset="0"/>
                          <a:ea typeface="黑体" pitchFamily="2" charset="-122"/>
                          <a:cs typeface="Times New Roman" pitchFamily="18" charset="0"/>
                        </a:rPr>
                        <a:t>列出当前环境中的所有存储过程。</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sp_password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GB" sz="2000" b="0" i="0" u="none" strike="noStrike" cap="none" normalizeH="0" baseline="0" smtClean="0">
                          <a:ln>
                            <a:noFill/>
                          </a:ln>
                          <a:solidFill>
                            <a:schemeClr val="tx1"/>
                          </a:solidFill>
                          <a:effectLst/>
                          <a:latin typeface="Arial" charset="0"/>
                          <a:ea typeface="黑体" pitchFamily="2" charset="-122"/>
                          <a:cs typeface="Times New Roman" pitchFamily="18" charset="0"/>
                        </a:rPr>
                        <a:t>添加或修改登录帐户的密码。</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smtClean="0">
                          <a:ln>
                            <a:noFill/>
                          </a:ln>
                          <a:solidFill>
                            <a:srgbClr val="0000FF"/>
                          </a:solidFill>
                          <a:effectLst/>
                          <a:latin typeface="Arial" charset="0"/>
                          <a:ea typeface="黑体" pitchFamily="2" charset="-122"/>
                          <a:cs typeface="Times New Roman" pitchFamily="18" charset="0"/>
                        </a:rPr>
                        <a:t>sp_helptext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Arial" charset="0"/>
                          <a:ea typeface="黑体" pitchFamily="2" charset="-122"/>
                          <a:cs typeface="Times New Roman" pitchFamily="18" charset="0"/>
                        </a:rPr>
                        <a:t>显示默认值、未加密的存储过程、用户定义的存储过程、触发器或视图的实际文本。</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7432765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268760"/>
            <a:ext cx="7992888" cy="1200329"/>
          </a:xfrm>
          <a:prstGeom prst="rect">
            <a:avLst/>
          </a:prstGeom>
        </p:spPr>
        <p:txBody>
          <a:bodyPr wrap="square">
            <a:spAutoFit/>
          </a:bodyPr>
          <a:lstStyle/>
          <a:p>
            <a:pPr algn="l"/>
            <a:r>
              <a:rPr lang="zh-CN" altLang="en-US" dirty="0"/>
              <a:t>扩展存储过程是 </a:t>
            </a:r>
            <a:r>
              <a:rPr lang="en-US" altLang="zh-CN" dirty="0"/>
              <a:t>SQL Server </a:t>
            </a:r>
            <a:r>
              <a:rPr lang="zh-CN" altLang="en-US" dirty="0"/>
              <a:t>实例可以动态加载和运行的 </a:t>
            </a:r>
            <a:r>
              <a:rPr lang="en-US" altLang="zh-CN" dirty="0"/>
              <a:t>DLL</a:t>
            </a:r>
            <a:r>
              <a:rPr lang="zh-CN" altLang="en-US" dirty="0"/>
              <a:t>。扩展存储过程是</a:t>
            </a:r>
            <a:r>
              <a:rPr lang="zh-CN" altLang="en-US" dirty="0" smtClean="0"/>
              <a:t>使用 </a:t>
            </a:r>
            <a:r>
              <a:rPr lang="en-US" altLang="zh-CN" dirty="0"/>
              <a:t>SQL Server </a:t>
            </a:r>
            <a:r>
              <a:rPr lang="zh-CN" altLang="en-US" dirty="0"/>
              <a:t>扩展存储过程 </a:t>
            </a:r>
            <a:r>
              <a:rPr lang="en-US" altLang="zh-CN" dirty="0"/>
              <a:t>API </a:t>
            </a:r>
            <a:r>
              <a:rPr lang="zh-CN" altLang="en-US" dirty="0"/>
              <a:t>编写的，可直接在 </a:t>
            </a:r>
            <a:r>
              <a:rPr lang="en-US" altLang="zh-CN" dirty="0"/>
              <a:t>SQL Server </a:t>
            </a:r>
            <a:r>
              <a:rPr lang="zh-CN" altLang="en-US" dirty="0"/>
              <a:t>实例的地址空间中运行。</a:t>
            </a:r>
          </a:p>
          <a:p>
            <a:pPr algn="l"/>
            <a:r>
              <a:rPr lang="zh-CN" altLang="en-US" dirty="0"/>
              <a:t>扩展存储过程一般以“</a:t>
            </a:r>
            <a:r>
              <a:rPr lang="en-US" altLang="zh-CN" dirty="0"/>
              <a:t>_</a:t>
            </a:r>
            <a:r>
              <a:rPr lang="en-US" altLang="zh-CN" dirty="0" err="1"/>
              <a:t>xp</a:t>
            </a:r>
            <a:r>
              <a:rPr lang="zh-CN" altLang="en-US" dirty="0"/>
              <a:t>”为前缀。</a:t>
            </a:r>
          </a:p>
        </p:txBody>
      </p:sp>
      <p:sp>
        <p:nvSpPr>
          <p:cNvPr id="3" name="Rectangle 4"/>
          <p:cNvSpPr txBox="1">
            <a:spLocks noChangeArrowheads="1"/>
          </p:cNvSpPr>
          <p:nvPr/>
        </p:nvSpPr>
        <p:spPr>
          <a:xfrm>
            <a:off x="914400" y="260350"/>
            <a:ext cx="8229600" cy="792163"/>
          </a:xfrm>
          <a:prstGeom prst="rect">
            <a:avLst/>
          </a:prstGeom>
        </p:spPr>
        <p:txBody>
          <a:bodyPr/>
          <a:lst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a:lstStyle>
          <a:p>
            <a:r>
              <a:rPr lang="zh-CN" altLang="en-US" dirty="0">
                <a:solidFill>
                  <a:srgbClr val="00FFFF"/>
                </a:solidFill>
                <a:latin typeface="FZDBSJW--GB1-0"/>
              </a:rPr>
              <a:t>扩展存储过程</a:t>
            </a:r>
            <a:endParaRPr lang="zh-CN" altLang="en-US" dirty="0"/>
          </a:p>
        </p:txBody>
      </p:sp>
    </p:spTree>
    <p:extLst>
      <p:ext uri="{BB962C8B-B14F-4D97-AF65-F5344CB8AC3E}">
        <p14:creationId xmlns:p14="http://schemas.microsoft.com/office/powerpoint/2010/main" val="149069157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914400" y="260350"/>
            <a:ext cx="8229600" cy="792163"/>
          </a:xfrm>
          <a:prstGeom prst="rect">
            <a:avLst/>
          </a:prstGeom>
        </p:spPr>
        <p:txBody>
          <a:bodyPr/>
          <a:lstStyle/>
          <a:p>
            <a:pPr marL="838200" indent="-838200"/>
            <a:r>
              <a:rPr lang="zh-CN" altLang="zh-CN" dirty="0"/>
              <a:t>用户自定义的存储过程</a:t>
            </a:r>
            <a:endParaRPr lang="en-US" altLang="zh-CN"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2" name="矩形 1"/>
          <p:cNvSpPr/>
          <p:nvPr/>
        </p:nvSpPr>
        <p:spPr>
          <a:xfrm>
            <a:off x="467544" y="1700808"/>
            <a:ext cx="7416823" cy="923330"/>
          </a:xfrm>
          <a:prstGeom prst="rect">
            <a:avLst/>
          </a:prstGeom>
        </p:spPr>
        <p:txBody>
          <a:bodyPr wrap="square">
            <a:spAutoFit/>
          </a:bodyPr>
          <a:lstStyle/>
          <a:p>
            <a:pPr algn="l"/>
            <a:r>
              <a:rPr lang="en-US" altLang="zh-CN"/>
              <a:t>1</a:t>
            </a:r>
            <a:r>
              <a:rPr lang="zh-CN" altLang="zh-CN"/>
              <a:t>． </a:t>
            </a:r>
            <a:r>
              <a:rPr lang="en-US" altLang="zh-CN"/>
              <a:t>T_SQL</a:t>
            </a:r>
            <a:r>
              <a:rPr lang="zh-CN" altLang="zh-CN"/>
              <a:t>存储</a:t>
            </a:r>
            <a:r>
              <a:rPr lang="zh-CN" altLang="zh-CN" smtClean="0"/>
              <a:t>过程</a:t>
            </a:r>
            <a:endParaRPr lang="en-US" altLang="zh-CN" smtClean="0"/>
          </a:p>
          <a:p>
            <a:pPr algn="l"/>
            <a:r>
              <a:rPr lang="en-US" altLang="zh-CN"/>
              <a:t>2</a:t>
            </a:r>
            <a:r>
              <a:rPr lang="zh-CN" altLang="zh-CN"/>
              <a:t>． </a:t>
            </a:r>
            <a:r>
              <a:rPr lang="en-US" altLang="zh-CN"/>
              <a:t>CLR</a:t>
            </a:r>
            <a:r>
              <a:rPr lang="zh-CN" altLang="zh-CN"/>
              <a:t>存储过程</a:t>
            </a:r>
          </a:p>
          <a:p>
            <a:pPr algn="l"/>
            <a:endParaRPr lang="zh-CN" altLang="zh-CN"/>
          </a:p>
        </p:txBody>
      </p:sp>
      <p:sp>
        <p:nvSpPr>
          <p:cNvPr id="3" name="矩形 2"/>
          <p:cNvSpPr/>
          <p:nvPr/>
        </p:nvSpPr>
        <p:spPr>
          <a:xfrm>
            <a:off x="2966663" y="2439472"/>
            <a:ext cx="3185487" cy="369332"/>
          </a:xfrm>
          <a:prstGeom prst="rect">
            <a:avLst/>
          </a:prstGeom>
        </p:spPr>
        <p:txBody>
          <a:bodyPr wrap="none">
            <a:spAutoFit/>
          </a:bodyPr>
          <a:lstStyle/>
          <a:p>
            <a:r>
              <a:rPr lang="zh-CN" altLang="zh-CN"/>
              <a:t>不能在存储过程中使用的语句</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3394961647"/>
              </p:ext>
            </p:extLst>
          </p:nvPr>
        </p:nvGraphicFramePr>
        <p:xfrm>
          <a:off x="611558" y="3068960"/>
          <a:ext cx="7848873" cy="2304255"/>
        </p:xfrm>
        <a:graphic>
          <a:graphicData uri="http://schemas.openxmlformats.org/drawingml/2006/table">
            <a:tbl>
              <a:tblPr firstRow="1" firstCol="1" bandRow="1">
                <a:tableStyleId>{5C22544A-7EE6-4342-B048-85BDC9FD1C3A}</a:tableStyleId>
              </a:tblPr>
              <a:tblGrid>
                <a:gridCol w="2616291"/>
                <a:gridCol w="2616291"/>
                <a:gridCol w="2616291"/>
              </a:tblGrid>
              <a:tr h="460851">
                <a:tc>
                  <a:txBody>
                    <a:bodyPr/>
                    <a:lstStyle/>
                    <a:p>
                      <a:pPr algn="l">
                        <a:spcAft>
                          <a:spcPts val="0"/>
                        </a:spcAft>
                      </a:pPr>
                      <a:r>
                        <a:rPr lang="en-US" sz="900" kern="100" dirty="0">
                          <a:effectLst/>
                        </a:rPr>
                        <a:t>CREATE AGGREGATE</a:t>
                      </a:r>
                      <a:endParaRPr lang="zh-CN" sz="1050" kern="100" dirty="0">
                        <a:effectLst/>
                        <a:latin typeface="Times New Roman"/>
                        <a:ea typeface="宋体"/>
                        <a:cs typeface="Mangal"/>
                      </a:endParaRPr>
                    </a:p>
                  </a:txBody>
                  <a:tcPr marL="68580" marR="68580" marT="0" marB="0"/>
                </a:tc>
                <a:tc>
                  <a:txBody>
                    <a:bodyPr/>
                    <a:lstStyle/>
                    <a:p>
                      <a:pPr algn="l">
                        <a:spcAft>
                          <a:spcPts val="0"/>
                        </a:spcAft>
                      </a:pPr>
                      <a:r>
                        <a:rPr lang="en-US" sz="900" kern="100">
                          <a:effectLst/>
                        </a:rPr>
                        <a:t>CREATE RULE</a:t>
                      </a:r>
                      <a:endParaRPr lang="zh-CN" sz="1050" kern="100">
                        <a:effectLst/>
                        <a:latin typeface="Times New Roman"/>
                        <a:ea typeface="宋体"/>
                        <a:cs typeface="Mangal"/>
                      </a:endParaRPr>
                    </a:p>
                  </a:txBody>
                  <a:tcPr marL="68580" marR="68580" marT="0" marB="0"/>
                </a:tc>
                <a:tc>
                  <a:txBody>
                    <a:bodyPr/>
                    <a:lstStyle/>
                    <a:p>
                      <a:pPr algn="l">
                        <a:spcAft>
                          <a:spcPts val="0"/>
                        </a:spcAft>
                      </a:pPr>
                      <a:r>
                        <a:rPr lang="en-US" sz="900" kern="100">
                          <a:effectLst/>
                        </a:rPr>
                        <a:t>SET  PARSEONLY</a:t>
                      </a:r>
                      <a:endParaRPr lang="zh-CN" sz="1050" kern="100">
                        <a:effectLst/>
                        <a:latin typeface="Times New Roman"/>
                        <a:ea typeface="宋体"/>
                        <a:cs typeface="Mangal"/>
                      </a:endParaRPr>
                    </a:p>
                  </a:txBody>
                  <a:tcPr marL="68580" marR="68580" marT="0" marB="0"/>
                </a:tc>
              </a:tr>
              <a:tr h="460851">
                <a:tc>
                  <a:txBody>
                    <a:bodyPr/>
                    <a:lstStyle/>
                    <a:p>
                      <a:pPr algn="l">
                        <a:spcAft>
                          <a:spcPts val="0"/>
                        </a:spcAft>
                      </a:pPr>
                      <a:r>
                        <a:rPr lang="en-US" sz="900" kern="100" dirty="0">
                          <a:effectLst/>
                        </a:rPr>
                        <a:t>CREATE DEFAULT</a:t>
                      </a:r>
                      <a:endParaRPr lang="zh-CN" sz="1050" kern="100" dirty="0">
                        <a:effectLst/>
                        <a:latin typeface="Times New Roman"/>
                        <a:ea typeface="宋体"/>
                        <a:cs typeface="Mangal"/>
                      </a:endParaRPr>
                    </a:p>
                  </a:txBody>
                  <a:tcPr marL="68580" marR="68580" marT="0" marB="0"/>
                </a:tc>
                <a:tc>
                  <a:txBody>
                    <a:bodyPr/>
                    <a:lstStyle/>
                    <a:p>
                      <a:pPr algn="l">
                        <a:spcAft>
                          <a:spcPts val="0"/>
                        </a:spcAft>
                      </a:pPr>
                      <a:r>
                        <a:rPr lang="en-US" sz="900" kern="100">
                          <a:effectLst/>
                        </a:rPr>
                        <a:t>CREATE SCHEMA</a:t>
                      </a:r>
                      <a:endParaRPr lang="zh-CN" sz="1050" kern="100">
                        <a:effectLst/>
                        <a:latin typeface="Times New Roman"/>
                        <a:ea typeface="宋体"/>
                        <a:cs typeface="Mangal"/>
                      </a:endParaRPr>
                    </a:p>
                  </a:txBody>
                  <a:tcPr marL="68580" marR="68580" marT="0" marB="0"/>
                </a:tc>
                <a:tc>
                  <a:txBody>
                    <a:bodyPr/>
                    <a:lstStyle/>
                    <a:p>
                      <a:pPr algn="l">
                        <a:spcAft>
                          <a:spcPts val="0"/>
                        </a:spcAft>
                      </a:pPr>
                      <a:r>
                        <a:rPr lang="en-US" sz="900" kern="100">
                          <a:effectLst/>
                        </a:rPr>
                        <a:t>SET SHOWPLAN_TEXT</a:t>
                      </a:r>
                      <a:endParaRPr lang="zh-CN" sz="1050" kern="100">
                        <a:effectLst/>
                        <a:latin typeface="Times New Roman"/>
                        <a:ea typeface="宋体"/>
                        <a:cs typeface="Mangal"/>
                      </a:endParaRPr>
                    </a:p>
                  </a:txBody>
                  <a:tcPr marL="68580" marR="68580" marT="0" marB="0"/>
                </a:tc>
              </a:tr>
              <a:tr h="460851">
                <a:tc>
                  <a:txBody>
                    <a:bodyPr/>
                    <a:lstStyle/>
                    <a:p>
                      <a:pPr algn="l">
                        <a:spcAft>
                          <a:spcPts val="0"/>
                        </a:spcAft>
                      </a:pPr>
                      <a:r>
                        <a:rPr lang="en-US" sz="900" kern="100">
                          <a:effectLst/>
                        </a:rPr>
                        <a:t>CREATE/ALTER FUNCTION</a:t>
                      </a:r>
                      <a:endParaRPr lang="zh-CN" sz="1050" kern="100">
                        <a:effectLst/>
                        <a:latin typeface="Times New Roman"/>
                        <a:ea typeface="宋体"/>
                        <a:cs typeface="Mangal"/>
                      </a:endParaRPr>
                    </a:p>
                  </a:txBody>
                  <a:tcPr marL="68580" marR="68580" marT="0" marB="0"/>
                </a:tc>
                <a:tc>
                  <a:txBody>
                    <a:bodyPr/>
                    <a:lstStyle/>
                    <a:p>
                      <a:pPr algn="l">
                        <a:spcAft>
                          <a:spcPts val="0"/>
                        </a:spcAft>
                      </a:pPr>
                      <a:r>
                        <a:rPr lang="en-US" sz="900" kern="100" dirty="0">
                          <a:effectLst/>
                        </a:rPr>
                        <a:t>CREATE/ALTER TRIGGER</a:t>
                      </a:r>
                      <a:endParaRPr lang="zh-CN" sz="1050" kern="100" dirty="0">
                        <a:effectLst/>
                        <a:latin typeface="Times New Roman"/>
                        <a:ea typeface="宋体"/>
                        <a:cs typeface="Mangal"/>
                      </a:endParaRPr>
                    </a:p>
                  </a:txBody>
                  <a:tcPr marL="68580" marR="68580" marT="0" marB="0"/>
                </a:tc>
                <a:tc>
                  <a:txBody>
                    <a:bodyPr/>
                    <a:lstStyle/>
                    <a:p>
                      <a:pPr algn="l">
                        <a:spcAft>
                          <a:spcPts val="0"/>
                        </a:spcAft>
                      </a:pPr>
                      <a:r>
                        <a:rPr lang="en-US" sz="900" kern="100">
                          <a:effectLst/>
                        </a:rPr>
                        <a:t>SET SHOWPLAN_ALL</a:t>
                      </a:r>
                      <a:endParaRPr lang="zh-CN" sz="1050" kern="100">
                        <a:effectLst/>
                        <a:latin typeface="Times New Roman"/>
                        <a:ea typeface="宋体"/>
                        <a:cs typeface="Mangal"/>
                      </a:endParaRPr>
                    </a:p>
                  </a:txBody>
                  <a:tcPr marL="68580" marR="68580" marT="0" marB="0"/>
                </a:tc>
              </a:tr>
              <a:tr h="460851">
                <a:tc>
                  <a:txBody>
                    <a:bodyPr/>
                    <a:lstStyle/>
                    <a:p>
                      <a:pPr algn="l">
                        <a:spcAft>
                          <a:spcPts val="0"/>
                        </a:spcAft>
                      </a:pPr>
                      <a:r>
                        <a:rPr lang="en-US" sz="900" kern="100">
                          <a:effectLst/>
                        </a:rPr>
                        <a:t>CREATE/ALTER PROCEDURE</a:t>
                      </a:r>
                      <a:endParaRPr lang="zh-CN" sz="1050" kern="100">
                        <a:effectLst/>
                        <a:latin typeface="Times New Roman"/>
                        <a:ea typeface="宋体"/>
                        <a:cs typeface="Mangal"/>
                      </a:endParaRPr>
                    </a:p>
                  </a:txBody>
                  <a:tcPr marL="68580" marR="68580" marT="0" marB="0"/>
                </a:tc>
                <a:tc>
                  <a:txBody>
                    <a:bodyPr/>
                    <a:lstStyle/>
                    <a:p>
                      <a:pPr algn="l">
                        <a:spcAft>
                          <a:spcPts val="0"/>
                        </a:spcAft>
                      </a:pPr>
                      <a:r>
                        <a:rPr lang="en-US" sz="900" kern="100">
                          <a:effectLst/>
                        </a:rPr>
                        <a:t>CREATE/ALTER VIEW</a:t>
                      </a:r>
                      <a:endParaRPr lang="zh-CN" sz="1050" kern="100">
                        <a:effectLst/>
                        <a:latin typeface="Times New Roman"/>
                        <a:ea typeface="宋体"/>
                        <a:cs typeface="Mangal"/>
                      </a:endParaRPr>
                    </a:p>
                  </a:txBody>
                  <a:tcPr marL="68580" marR="68580" marT="0" marB="0"/>
                </a:tc>
                <a:tc>
                  <a:txBody>
                    <a:bodyPr/>
                    <a:lstStyle/>
                    <a:p>
                      <a:pPr algn="l">
                        <a:spcAft>
                          <a:spcPts val="0"/>
                        </a:spcAft>
                      </a:pPr>
                      <a:r>
                        <a:rPr lang="en-US" sz="900" kern="100" dirty="0">
                          <a:effectLst/>
                        </a:rPr>
                        <a:t>SET SHOWPLAN_XML</a:t>
                      </a:r>
                      <a:endParaRPr lang="zh-CN" sz="1050" kern="100" dirty="0">
                        <a:effectLst/>
                        <a:latin typeface="Times New Roman"/>
                        <a:ea typeface="宋体"/>
                        <a:cs typeface="Mangal"/>
                      </a:endParaRPr>
                    </a:p>
                  </a:txBody>
                  <a:tcPr marL="68580" marR="68580" marT="0" marB="0"/>
                </a:tc>
              </a:tr>
              <a:tr h="460851">
                <a:tc>
                  <a:txBody>
                    <a:bodyPr/>
                    <a:lstStyle/>
                    <a:p>
                      <a:pPr algn="l">
                        <a:spcAft>
                          <a:spcPts val="0"/>
                        </a:spcAft>
                      </a:pPr>
                      <a:r>
                        <a:rPr lang="en-US" sz="900" kern="100">
                          <a:effectLst/>
                        </a:rPr>
                        <a:t>USE DataBase_NAME</a:t>
                      </a:r>
                      <a:endParaRPr lang="zh-CN" sz="1050" kern="100">
                        <a:effectLst/>
                        <a:latin typeface="Times New Roman"/>
                        <a:ea typeface="宋体"/>
                        <a:cs typeface="Mangal"/>
                      </a:endParaRPr>
                    </a:p>
                  </a:txBody>
                  <a:tcPr marL="68580" marR="68580" marT="0" marB="0"/>
                </a:tc>
                <a:tc>
                  <a:txBody>
                    <a:bodyPr/>
                    <a:lstStyle/>
                    <a:p>
                      <a:pPr indent="127000" algn="l">
                        <a:spcAft>
                          <a:spcPts val="0"/>
                        </a:spcAft>
                      </a:pPr>
                      <a:r>
                        <a:rPr lang="en-US" sz="900" kern="100">
                          <a:effectLst/>
                        </a:rPr>
                        <a:t> </a:t>
                      </a:r>
                      <a:endParaRPr lang="zh-CN" sz="1050" kern="100">
                        <a:effectLst/>
                        <a:latin typeface="Times New Roman"/>
                        <a:ea typeface="宋体"/>
                        <a:cs typeface="Mangal"/>
                      </a:endParaRPr>
                    </a:p>
                  </a:txBody>
                  <a:tcPr marL="68580" marR="68580" marT="0" marB="0"/>
                </a:tc>
                <a:tc>
                  <a:txBody>
                    <a:bodyPr/>
                    <a:lstStyle/>
                    <a:p>
                      <a:pPr indent="127000" algn="l">
                        <a:spcAft>
                          <a:spcPts val="0"/>
                        </a:spcAft>
                      </a:pPr>
                      <a:r>
                        <a:rPr lang="en-US" sz="900" kern="100" dirty="0">
                          <a:effectLst/>
                        </a:rPr>
                        <a:t> </a:t>
                      </a:r>
                      <a:endParaRPr lang="zh-CN" sz="1050" kern="100" dirty="0">
                        <a:effectLst/>
                        <a:latin typeface="Times New Roman"/>
                        <a:ea typeface="宋体"/>
                        <a:cs typeface="Mangal"/>
                      </a:endParaRPr>
                    </a:p>
                  </a:txBody>
                  <a:tcPr marL="68580" marR="68580" marT="0" marB="0"/>
                </a:tc>
              </a:tr>
            </a:tbl>
          </a:graphicData>
        </a:graphic>
      </p:graphicFrame>
    </p:spTree>
    <p:extLst>
      <p:ext uri="{BB962C8B-B14F-4D97-AF65-F5344CB8AC3E}">
        <p14:creationId xmlns:p14="http://schemas.microsoft.com/office/powerpoint/2010/main" val="17334853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2"/>
          <p:cNvSpPr txBox="1">
            <a:spLocks noChangeArrowheads="1"/>
          </p:cNvSpPr>
          <p:nvPr/>
        </p:nvSpPr>
        <p:spPr bwMode="auto">
          <a:xfrm>
            <a:off x="8883650" y="120015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endParaRPr lang="zh-CN" altLang="zh-CN" sz="4400">
              <a:solidFill>
                <a:schemeClr val="tx2"/>
              </a:solidFill>
              <a:latin typeface="Tahoma" pitchFamily="34" charset="0"/>
              <a:cs typeface="Times New Roman" pitchFamily="18" charset="0"/>
            </a:endParaRPr>
          </a:p>
        </p:txBody>
      </p:sp>
      <p:sp>
        <p:nvSpPr>
          <p:cNvPr id="302083" name="Text Box 3"/>
          <p:cNvSpPr txBox="1">
            <a:spLocks noChangeArrowheads="1"/>
          </p:cNvSpPr>
          <p:nvPr/>
        </p:nvSpPr>
        <p:spPr bwMode="auto">
          <a:xfrm>
            <a:off x="684213" y="1341438"/>
            <a:ext cx="8280400" cy="96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3538" indent="-363538" algn="l">
              <a:defRPr>
                <a:solidFill>
                  <a:schemeClr val="tx1"/>
                </a:solidFill>
                <a:latin typeface="Arial" charset="0"/>
                <a:ea typeface="宋体" charset="-122"/>
              </a:defRPr>
            </a:lvl1pPr>
            <a:lvl2pPr marL="542925"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lgn="just">
              <a:lnSpc>
                <a:spcPct val="120000"/>
              </a:lnSpc>
              <a:spcBef>
                <a:spcPct val="20000"/>
              </a:spcBef>
              <a:buClr>
                <a:srgbClr val="6600CC"/>
              </a:buClr>
              <a:buFont typeface="Wingdings" pitchFamily="2" charset="2"/>
              <a:buChar char="q"/>
            </a:pPr>
            <a:r>
              <a:rPr lang="zh-CN" altLang="en-US" sz="2400" b="0">
                <a:ea typeface="黑体" pitchFamily="2" charset="-122"/>
              </a:rPr>
              <a:t>为什么需要触发器</a:t>
            </a:r>
            <a:r>
              <a:rPr lang="en-US" altLang="zh-CN" sz="2400" b="0">
                <a:ea typeface="黑体" pitchFamily="2" charset="-122"/>
              </a:rPr>
              <a:t>(TRIGGER)</a:t>
            </a:r>
            <a:r>
              <a:rPr lang="zh-CN" altLang="en-US" sz="2400" b="0">
                <a:ea typeface="黑体" pitchFamily="2" charset="-122"/>
              </a:rPr>
              <a:t>呢？典型的应用就是银行的取款机系统 </a:t>
            </a:r>
          </a:p>
        </p:txBody>
      </p:sp>
      <p:sp>
        <p:nvSpPr>
          <p:cNvPr id="302087" name="Rectangle 7"/>
          <p:cNvSpPr>
            <a:spLocks noChangeArrowheads="1"/>
          </p:cNvSpPr>
          <p:nvPr/>
        </p:nvSpPr>
        <p:spPr bwMode="auto">
          <a:xfrm>
            <a:off x="684213" y="11110"/>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838200" indent="-838200" algn="l"/>
            <a:r>
              <a:rPr lang="zh-CN" altLang="en-US" sz="4400" dirty="0">
                <a:solidFill>
                  <a:schemeClr val="bg1"/>
                </a:solidFill>
                <a:ea typeface="黑体" pitchFamily="2" charset="-122"/>
              </a:rPr>
              <a:t>二、触发器</a:t>
            </a:r>
            <a:r>
              <a:rPr lang="zh-CN" altLang="en-US" sz="4400" dirty="0" smtClean="0">
                <a:solidFill>
                  <a:schemeClr val="bg1"/>
                </a:solidFill>
                <a:ea typeface="黑体" pitchFamily="2" charset="-122"/>
              </a:rPr>
              <a:t>概述</a:t>
            </a:r>
            <a:endParaRPr lang="zh-CN" altLang="en-US" sz="4400" b="0" dirty="0">
              <a:solidFill>
                <a:schemeClr val="bg1"/>
              </a:solidFill>
              <a:ea typeface="黑体" pitchFamily="2" charset="-122"/>
            </a:endParaRPr>
          </a:p>
        </p:txBody>
      </p:sp>
      <p:pic>
        <p:nvPicPr>
          <p:cNvPr id="30208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2852738"/>
            <a:ext cx="7704137"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090" name="Text Box 10"/>
          <p:cNvSpPr txBox="1">
            <a:spLocks noChangeArrowheads="1"/>
          </p:cNvSpPr>
          <p:nvPr/>
        </p:nvSpPr>
        <p:spPr bwMode="auto">
          <a:xfrm>
            <a:off x="1042988" y="2446338"/>
            <a:ext cx="2344737" cy="4064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outerShdw dist="53882" dir="2700000" algn="ctr" rotWithShape="0">
              <a:schemeClr val="bg2">
                <a:alpha val="50000"/>
              </a:schemeClr>
            </a:outerShdw>
          </a:effectLst>
        </p:spPr>
        <p:txBody>
          <a:bodyPr anchorCtr="1">
            <a:spAutoFit/>
          </a:bodyPr>
          <a:lstStyle/>
          <a:p>
            <a:r>
              <a:rPr lang="zh-CN" altLang="en-GB" sz="2000" b="0">
                <a:ea typeface="黑体" pitchFamily="2" charset="-122"/>
              </a:rPr>
              <a:t>帐户信息表</a:t>
            </a:r>
            <a:r>
              <a:rPr lang="en-GB" altLang="zh-CN" sz="2000" b="0">
                <a:ea typeface="黑体" pitchFamily="2" charset="-122"/>
              </a:rPr>
              <a:t>bank</a:t>
            </a:r>
            <a:r>
              <a:rPr lang="en-GB" altLang="en-GB" sz="2000" b="0">
                <a:ea typeface="黑体" pitchFamily="2" charset="-122"/>
              </a:rPr>
              <a:t> </a:t>
            </a:r>
            <a:endParaRPr lang="en-US" altLang="zh-CN" sz="2000" b="0">
              <a:ea typeface="黑体" pitchFamily="2" charset="-122"/>
            </a:endParaRPr>
          </a:p>
        </p:txBody>
      </p:sp>
      <p:sp>
        <p:nvSpPr>
          <p:cNvPr id="302091" name="Text Box 11"/>
          <p:cNvSpPr txBox="1">
            <a:spLocks noChangeArrowheads="1"/>
          </p:cNvSpPr>
          <p:nvPr/>
        </p:nvSpPr>
        <p:spPr bwMode="auto">
          <a:xfrm>
            <a:off x="1042988" y="4005263"/>
            <a:ext cx="2592387" cy="4064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p>
            <a:pPr algn="l"/>
            <a:r>
              <a:rPr lang="zh-CN" altLang="en-GB" sz="2000" b="0">
                <a:ea typeface="黑体" pitchFamily="2" charset="-122"/>
              </a:rPr>
              <a:t>交易信息表</a:t>
            </a:r>
            <a:r>
              <a:rPr lang="en-GB" altLang="zh-CN" sz="2000" b="0">
                <a:ea typeface="黑体" pitchFamily="2" charset="-122"/>
              </a:rPr>
              <a:t>transInfo</a:t>
            </a:r>
            <a:r>
              <a:rPr lang="en-GB" altLang="en-GB" sz="2000" b="0">
                <a:ea typeface="黑体" pitchFamily="2" charset="-122"/>
              </a:rPr>
              <a:t> </a:t>
            </a:r>
            <a:endParaRPr lang="en-US" altLang="zh-CN" sz="2000" b="0">
              <a:ea typeface="黑体" pitchFamily="2" charset="-122"/>
            </a:endParaRPr>
          </a:p>
        </p:txBody>
      </p:sp>
      <p:sp>
        <p:nvSpPr>
          <p:cNvPr id="302092" name="Text Box 12"/>
          <p:cNvSpPr txBox="1">
            <a:spLocks noChangeArrowheads="1"/>
          </p:cNvSpPr>
          <p:nvPr/>
        </p:nvSpPr>
        <p:spPr bwMode="auto">
          <a:xfrm>
            <a:off x="5795963" y="3429000"/>
            <a:ext cx="3240087" cy="10160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p>
            <a:r>
              <a:rPr lang="zh-CN" altLang="en-GB" sz="2000" b="0">
                <a:ea typeface="黑体" pitchFamily="2" charset="-122"/>
              </a:rPr>
              <a:t>张三取钱</a:t>
            </a:r>
            <a:r>
              <a:rPr lang="en-GB" altLang="zh-CN" sz="2000" b="0">
                <a:ea typeface="黑体" pitchFamily="2" charset="-122"/>
              </a:rPr>
              <a:t>200</a:t>
            </a:r>
            <a:r>
              <a:rPr lang="en-GB" altLang="en-GB" sz="2000" b="0">
                <a:ea typeface="黑体" pitchFamily="2" charset="-122"/>
              </a:rPr>
              <a:t> </a:t>
            </a:r>
            <a:endParaRPr lang="en-GB" altLang="zh-CN" sz="2000" b="0">
              <a:ea typeface="黑体" pitchFamily="2" charset="-122"/>
            </a:endParaRPr>
          </a:p>
          <a:p>
            <a:pPr algn="l"/>
            <a:r>
              <a:rPr lang="zh-CN" altLang="en-GB" sz="2000" b="0">
                <a:ea typeface="黑体" pitchFamily="2" charset="-122"/>
              </a:rPr>
              <a:t>问题：</a:t>
            </a:r>
          </a:p>
          <a:p>
            <a:pPr algn="l"/>
            <a:r>
              <a:rPr lang="zh-CN" altLang="en-GB" sz="2000" b="0">
                <a:ea typeface="黑体" pitchFamily="2" charset="-122"/>
              </a:rPr>
              <a:t>没有</a:t>
            </a:r>
            <a:r>
              <a:rPr lang="zh-CN" altLang="en-GB" sz="2000" b="0">
                <a:solidFill>
                  <a:srgbClr val="FF0000"/>
                </a:solidFill>
                <a:ea typeface="黑体" pitchFamily="2" charset="-122"/>
              </a:rPr>
              <a:t>自动修改</a:t>
            </a:r>
            <a:r>
              <a:rPr lang="zh-CN" altLang="en-GB" sz="2000" b="0">
                <a:ea typeface="黑体" pitchFamily="2" charset="-122"/>
              </a:rPr>
              <a:t>张三的余额</a:t>
            </a:r>
            <a:endParaRPr lang="zh-CN" altLang="en-US" sz="2000" b="0">
              <a:ea typeface="黑体" pitchFamily="2" charset="-122"/>
            </a:endParaRPr>
          </a:p>
        </p:txBody>
      </p:sp>
      <p:sp>
        <p:nvSpPr>
          <p:cNvPr id="302094" name="Rectangle 14"/>
          <p:cNvSpPr>
            <a:spLocks noChangeArrowheads="1"/>
          </p:cNvSpPr>
          <p:nvPr/>
        </p:nvSpPr>
        <p:spPr bwMode="auto">
          <a:xfrm>
            <a:off x="4643438" y="3284538"/>
            <a:ext cx="1657350" cy="360362"/>
          </a:xfrm>
          <a:prstGeom prst="rect">
            <a:avLst/>
          </a:prstGeom>
          <a:noFill/>
          <a:ln w="38100">
            <a:solidFill>
              <a:srgbClr val="FF66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2095" name="Line 15"/>
          <p:cNvSpPr>
            <a:spLocks noChangeShapeType="1"/>
          </p:cNvSpPr>
          <p:nvPr/>
        </p:nvSpPr>
        <p:spPr bwMode="auto">
          <a:xfrm>
            <a:off x="7235825" y="4941888"/>
            <a:ext cx="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2096" name="Line 16"/>
          <p:cNvSpPr>
            <a:spLocks noChangeShapeType="1"/>
          </p:cNvSpPr>
          <p:nvPr/>
        </p:nvSpPr>
        <p:spPr bwMode="auto">
          <a:xfrm flipH="1" flipV="1">
            <a:off x="5219700" y="3644900"/>
            <a:ext cx="936625" cy="1223963"/>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2097" name="Text Box 17"/>
          <p:cNvSpPr txBox="1">
            <a:spLocks noChangeArrowheads="1"/>
          </p:cNvSpPr>
          <p:nvPr/>
        </p:nvSpPr>
        <p:spPr bwMode="auto">
          <a:xfrm>
            <a:off x="806828" y="3933031"/>
            <a:ext cx="8027988" cy="2592388"/>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marL="174625" indent="-174625" algn="l">
              <a:defRPr>
                <a:solidFill>
                  <a:schemeClr val="tx1"/>
                </a:solidFill>
                <a:latin typeface="Arial" charset="0"/>
                <a:ea typeface="宋体" charset="-122"/>
              </a:defRPr>
            </a:lvl1pPr>
            <a:lvl2pPr marL="542925"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spcBef>
                <a:spcPct val="20000"/>
              </a:spcBef>
              <a:buClr>
                <a:schemeClr val="accent2"/>
              </a:buClr>
            </a:pPr>
            <a:r>
              <a:rPr lang="zh-CN" altLang="en-US" sz="2400" b="0">
                <a:ea typeface="黑体" pitchFamily="2" charset="-122"/>
              </a:rPr>
              <a:t>最优的解决方案就是采用</a:t>
            </a:r>
            <a:r>
              <a:rPr lang="zh-CN" altLang="en-US" sz="2400" b="0">
                <a:solidFill>
                  <a:srgbClr val="0033CC"/>
                </a:solidFill>
                <a:ea typeface="黑体" pitchFamily="2" charset="-122"/>
              </a:rPr>
              <a:t>触发器：</a:t>
            </a:r>
          </a:p>
          <a:p>
            <a:pPr>
              <a:spcBef>
                <a:spcPct val="20000"/>
              </a:spcBef>
              <a:buClr>
                <a:schemeClr val="tx1"/>
              </a:buClr>
              <a:buSzPct val="60000"/>
              <a:buFont typeface="Wingdings" pitchFamily="2" charset="2"/>
              <a:buChar char="l"/>
            </a:pPr>
            <a:r>
              <a:rPr lang="zh-CN" altLang="en-US" sz="2400" b="0">
                <a:ea typeface="黑体" pitchFamily="2" charset="-122"/>
              </a:rPr>
              <a:t>它是一种特殊的存储过程 </a:t>
            </a:r>
          </a:p>
          <a:p>
            <a:pPr>
              <a:spcBef>
                <a:spcPct val="20000"/>
              </a:spcBef>
              <a:buClr>
                <a:schemeClr val="tx1"/>
              </a:buClr>
              <a:buSzPct val="60000"/>
              <a:buFont typeface="Wingdings" pitchFamily="2" charset="2"/>
              <a:buChar char="l"/>
            </a:pPr>
            <a:r>
              <a:rPr lang="zh-CN" altLang="en-US" sz="2400" b="0">
                <a:ea typeface="黑体" pitchFamily="2" charset="-122"/>
              </a:rPr>
              <a:t>也具备事务的功能 </a:t>
            </a:r>
          </a:p>
          <a:p>
            <a:pPr>
              <a:spcBef>
                <a:spcPct val="20000"/>
              </a:spcBef>
              <a:buClr>
                <a:schemeClr val="tx1"/>
              </a:buClr>
              <a:buSzPct val="60000"/>
              <a:buFont typeface="Wingdings" pitchFamily="2" charset="2"/>
              <a:buChar char="l"/>
            </a:pPr>
            <a:r>
              <a:rPr lang="zh-CN" altLang="en-US" sz="2400" b="0">
                <a:ea typeface="黑体" pitchFamily="2" charset="-122"/>
              </a:rPr>
              <a:t>它能在多表之间执行特殊的业务规则 </a:t>
            </a:r>
          </a:p>
        </p:txBody>
      </p:sp>
      <p:sp>
        <p:nvSpPr>
          <p:cNvPr id="302098" name="Text Box 18"/>
          <p:cNvSpPr txBox="1">
            <a:spLocks noChangeArrowheads="1"/>
          </p:cNvSpPr>
          <p:nvPr/>
        </p:nvSpPr>
        <p:spPr bwMode="auto">
          <a:xfrm>
            <a:off x="6300788" y="2420938"/>
            <a:ext cx="2203450" cy="7112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outerShdw dist="53882" dir="2700000" algn="ctr" rotWithShape="0">
              <a:schemeClr val="bg2">
                <a:alpha val="50000"/>
              </a:schemeClr>
            </a:outerShdw>
          </a:effectLst>
        </p:spPr>
        <p:txBody>
          <a:bodyPr anchorCtr="1">
            <a:spAutoFit/>
          </a:bodyPr>
          <a:lstStyle/>
          <a:p>
            <a:r>
              <a:rPr lang="zh-CN" altLang="en-GB" sz="2000" b="0">
                <a:ea typeface="黑体" pitchFamily="2" charset="-122"/>
              </a:rPr>
              <a:t>张三开户</a:t>
            </a:r>
            <a:r>
              <a:rPr lang="en-GB" altLang="zh-CN" sz="2000" b="0">
                <a:ea typeface="黑体" pitchFamily="2" charset="-122"/>
              </a:rPr>
              <a:t>1000</a:t>
            </a:r>
            <a:r>
              <a:rPr lang="zh-CN" altLang="en-GB" sz="2000" b="0">
                <a:ea typeface="黑体" pitchFamily="2" charset="-122"/>
              </a:rPr>
              <a:t>元</a:t>
            </a:r>
            <a:r>
              <a:rPr lang="en-GB" altLang="zh-CN" sz="2000" b="0">
                <a:ea typeface="黑体" pitchFamily="2" charset="-122"/>
              </a:rPr>
              <a:t>,</a:t>
            </a:r>
            <a:r>
              <a:rPr lang="zh-CN" altLang="en-GB" sz="2000" b="0">
                <a:ea typeface="黑体" pitchFamily="2" charset="-122"/>
              </a:rPr>
              <a:t>李四开户</a:t>
            </a:r>
            <a:r>
              <a:rPr lang="en-GB" altLang="zh-CN" sz="2000" b="0">
                <a:ea typeface="黑体" pitchFamily="2" charset="-122"/>
              </a:rPr>
              <a:t>1</a:t>
            </a:r>
            <a:r>
              <a:rPr lang="zh-CN" altLang="en-GB" sz="2000" b="0">
                <a:ea typeface="黑体" pitchFamily="2" charset="-122"/>
              </a:rPr>
              <a:t>元</a:t>
            </a:r>
            <a:r>
              <a:rPr lang="en-GB" altLang="en-GB" sz="2000" b="0">
                <a:ea typeface="黑体" pitchFamily="2" charset="-122"/>
              </a:rPr>
              <a:t> </a:t>
            </a:r>
            <a:endParaRPr lang="zh-CN" altLang="en-US" sz="2000" b="0">
              <a:ea typeface="黑体" pitchFamily="2" charset="-122"/>
            </a:endParaRPr>
          </a:p>
        </p:txBody>
      </p:sp>
    </p:spTree>
    <p:extLst>
      <p:ext uri="{BB962C8B-B14F-4D97-AF65-F5344CB8AC3E}">
        <p14:creationId xmlns:p14="http://schemas.microsoft.com/office/powerpoint/2010/main" val="323815325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2090"/>
                                        </p:tgtEl>
                                        <p:attrNameLst>
                                          <p:attrName>style.visibility</p:attrName>
                                        </p:attrNameLst>
                                      </p:cBhvr>
                                      <p:to>
                                        <p:strVal val="visible"/>
                                      </p:to>
                                    </p:set>
                                    <p:anim calcmode="lin" valueType="num">
                                      <p:cBhvr additive="base">
                                        <p:cTn id="7" dur="500" fill="hold"/>
                                        <p:tgtEl>
                                          <p:spTgt spid="302090"/>
                                        </p:tgtEl>
                                        <p:attrNameLst>
                                          <p:attrName>ppt_x</p:attrName>
                                        </p:attrNameLst>
                                      </p:cBhvr>
                                      <p:tavLst>
                                        <p:tav tm="0">
                                          <p:val>
                                            <p:strVal val="0-#ppt_w/2"/>
                                          </p:val>
                                        </p:tav>
                                        <p:tav tm="100000">
                                          <p:val>
                                            <p:strVal val="#ppt_x"/>
                                          </p:val>
                                        </p:tav>
                                      </p:tavLst>
                                    </p:anim>
                                    <p:anim calcmode="lin" valueType="num">
                                      <p:cBhvr additive="base">
                                        <p:cTn id="8" dur="500" fill="hold"/>
                                        <p:tgtEl>
                                          <p:spTgt spid="30209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2098"/>
                                        </p:tgtEl>
                                        <p:attrNameLst>
                                          <p:attrName>style.visibility</p:attrName>
                                        </p:attrNameLst>
                                      </p:cBhvr>
                                      <p:to>
                                        <p:strVal val="visible"/>
                                      </p:to>
                                    </p:set>
                                    <p:anim calcmode="lin" valueType="num">
                                      <p:cBhvr additive="base">
                                        <p:cTn id="13" dur="500" fill="hold"/>
                                        <p:tgtEl>
                                          <p:spTgt spid="302098"/>
                                        </p:tgtEl>
                                        <p:attrNameLst>
                                          <p:attrName>ppt_x</p:attrName>
                                        </p:attrNameLst>
                                      </p:cBhvr>
                                      <p:tavLst>
                                        <p:tav tm="0">
                                          <p:val>
                                            <p:strVal val="0-#ppt_w/2"/>
                                          </p:val>
                                        </p:tav>
                                        <p:tav tm="100000">
                                          <p:val>
                                            <p:strVal val="#ppt_x"/>
                                          </p:val>
                                        </p:tav>
                                      </p:tavLst>
                                    </p:anim>
                                    <p:anim calcmode="lin" valueType="num">
                                      <p:cBhvr additive="base">
                                        <p:cTn id="14" dur="500" fill="hold"/>
                                        <p:tgtEl>
                                          <p:spTgt spid="30209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2091"/>
                                        </p:tgtEl>
                                        <p:attrNameLst>
                                          <p:attrName>style.visibility</p:attrName>
                                        </p:attrNameLst>
                                      </p:cBhvr>
                                      <p:to>
                                        <p:strVal val="visible"/>
                                      </p:to>
                                    </p:set>
                                    <p:anim calcmode="lin" valueType="num">
                                      <p:cBhvr additive="base">
                                        <p:cTn id="19" dur="500" fill="hold"/>
                                        <p:tgtEl>
                                          <p:spTgt spid="302091"/>
                                        </p:tgtEl>
                                        <p:attrNameLst>
                                          <p:attrName>ppt_x</p:attrName>
                                        </p:attrNameLst>
                                      </p:cBhvr>
                                      <p:tavLst>
                                        <p:tav tm="0">
                                          <p:val>
                                            <p:strVal val="0-#ppt_w/2"/>
                                          </p:val>
                                        </p:tav>
                                        <p:tav tm="100000">
                                          <p:val>
                                            <p:strVal val="#ppt_x"/>
                                          </p:val>
                                        </p:tav>
                                      </p:tavLst>
                                    </p:anim>
                                    <p:anim calcmode="lin" valueType="num">
                                      <p:cBhvr additive="base">
                                        <p:cTn id="20" dur="500" fill="hold"/>
                                        <p:tgtEl>
                                          <p:spTgt spid="30209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2092"/>
                                        </p:tgtEl>
                                        <p:attrNameLst>
                                          <p:attrName>style.visibility</p:attrName>
                                        </p:attrNameLst>
                                      </p:cBhvr>
                                      <p:to>
                                        <p:strVal val="visible"/>
                                      </p:to>
                                    </p:set>
                                    <p:anim calcmode="lin" valueType="num">
                                      <p:cBhvr additive="base">
                                        <p:cTn id="25" dur="500" fill="hold"/>
                                        <p:tgtEl>
                                          <p:spTgt spid="302092"/>
                                        </p:tgtEl>
                                        <p:attrNameLst>
                                          <p:attrName>ppt_x</p:attrName>
                                        </p:attrNameLst>
                                      </p:cBhvr>
                                      <p:tavLst>
                                        <p:tav tm="0">
                                          <p:val>
                                            <p:strVal val="0-#ppt_w/2"/>
                                          </p:val>
                                        </p:tav>
                                        <p:tav tm="100000">
                                          <p:val>
                                            <p:strVal val="#ppt_x"/>
                                          </p:val>
                                        </p:tav>
                                      </p:tavLst>
                                    </p:anim>
                                    <p:anim calcmode="lin" valueType="num">
                                      <p:cBhvr additive="base">
                                        <p:cTn id="26" dur="500" fill="hold"/>
                                        <p:tgtEl>
                                          <p:spTgt spid="30209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3" presetClass="entr" presetSubtype="16" fill="hold" grpId="0" nodeType="clickEffect">
                                  <p:stCondLst>
                                    <p:cond delay="0"/>
                                  </p:stCondLst>
                                  <p:childTnLst>
                                    <p:set>
                                      <p:cBhvr>
                                        <p:cTn id="30" dur="1" fill="hold">
                                          <p:stCondLst>
                                            <p:cond delay="0"/>
                                          </p:stCondLst>
                                        </p:cTn>
                                        <p:tgtEl>
                                          <p:spTgt spid="302094"/>
                                        </p:tgtEl>
                                        <p:attrNameLst>
                                          <p:attrName>style.visibility</p:attrName>
                                        </p:attrNameLst>
                                      </p:cBhvr>
                                      <p:to>
                                        <p:strVal val="visible"/>
                                      </p:to>
                                    </p:set>
                                    <p:animEffect transition="in" filter="plus(in)">
                                      <p:cBhvr>
                                        <p:cTn id="31" dur="2000"/>
                                        <p:tgtEl>
                                          <p:spTgt spid="302094"/>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02096"/>
                                        </p:tgtEl>
                                        <p:attrNameLst>
                                          <p:attrName>style.visibility</p:attrName>
                                        </p:attrNameLst>
                                      </p:cBhvr>
                                      <p:to>
                                        <p:strVal val="visible"/>
                                      </p:to>
                                    </p:set>
                                    <p:animEffect transition="in" filter="blinds(horizontal)">
                                      <p:cBhvr>
                                        <p:cTn id="36" dur="1000"/>
                                        <p:tgtEl>
                                          <p:spTgt spid="30209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02097"/>
                                        </p:tgtEl>
                                        <p:attrNameLst>
                                          <p:attrName>style.visibility</p:attrName>
                                        </p:attrNameLst>
                                      </p:cBhvr>
                                      <p:to>
                                        <p:strVal val="visible"/>
                                      </p:to>
                                    </p:set>
                                    <p:anim calcmode="lin" valueType="num">
                                      <p:cBhvr additive="base">
                                        <p:cTn id="41" dur="500" fill="hold"/>
                                        <p:tgtEl>
                                          <p:spTgt spid="302097"/>
                                        </p:tgtEl>
                                        <p:attrNameLst>
                                          <p:attrName>ppt_x</p:attrName>
                                        </p:attrNameLst>
                                      </p:cBhvr>
                                      <p:tavLst>
                                        <p:tav tm="0">
                                          <p:val>
                                            <p:strVal val="0-#ppt_w/2"/>
                                          </p:val>
                                        </p:tav>
                                        <p:tav tm="100000">
                                          <p:val>
                                            <p:strVal val="#ppt_x"/>
                                          </p:val>
                                        </p:tav>
                                      </p:tavLst>
                                    </p:anim>
                                    <p:anim calcmode="lin" valueType="num">
                                      <p:cBhvr additive="base">
                                        <p:cTn id="42" dur="500" fill="hold"/>
                                        <p:tgtEl>
                                          <p:spTgt spid="3020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90" grpId="0" animBg="1"/>
      <p:bldP spid="302091" grpId="0" animBg="1"/>
      <p:bldP spid="302092" grpId="0" animBg="1"/>
      <p:bldP spid="302094" grpId="0" animBg="1"/>
      <p:bldP spid="302096" grpId="0" animBg="1"/>
      <p:bldP spid="302097" grpId="0" animBg="1"/>
      <p:bldP spid="302098"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3762" name="Text Box 2"/>
          <p:cNvSpPr txBox="1">
            <a:spLocks noChangeArrowheads="1"/>
          </p:cNvSpPr>
          <p:nvPr/>
        </p:nvSpPr>
        <p:spPr bwMode="auto">
          <a:xfrm>
            <a:off x="8959850" y="1158875"/>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
            <a:endParaRPr lang="zh-CN" altLang="zh-CN" sz="4400">
              <a:solidFill>
                <a:schemeClr val="tx2"/>
              </a:solidFill>
              <a:latin typeface="Tahoma" pitchFamily="34" charset="0"/>
              <a:cs typeface="Times New Roman" pitchFamily="18" charset="0"/>
            </a:endParaRPr>
          </a:p>
        </p:txBody>
      </p:sp>
      <p:grpSp>
        <p:nvGrpSpPr>
          <p:cNvPr id="373786" name="Group 26"/>
          <p:cNvGrpSpPr>
            <a:grpSpLocks/>
          </p:cNvGrpSpPr>
          <p:nvPr/>
        </p:nvGrpSpPr>
        <p:grpSpPr bwMode="auto">
          <a:xfrm>
            <a:off x="2317750" y="2170113"/>
            <a:ext cx="1371600" cy="1828800"/>
            <a:chOff x="1460" y="1367"/>
            <a:chExt cx="864" cy="1152"/>
          </a:xfrm>
        </p:grpSpPr>
        <p:sp>
          <p:nvSpPr>
            <p:cNvPr id="373764" name="AutoShape 4"/>
            <p:cNvSpPr>
              <a:spLocks noChangeArrowheads="1"/>
            </p:cNvSpPr>
            <p:nvPr/>
          </p:nvSpPr>
          <p:spPr bwMode="auto">
            <a:xfrm>
              <a:off x="1460" y="1367"/>
              <a:ext cx="864" cy="384"/>
            </a:xfrm>
            <a:prstGeom prst="bevel">
              <a:avLst>
                <a:gd name="adj" fmla="val 12500"/>
              </a:avLst>
            </a:prstGeom>
            <a:gradFill rotWithShape="1">
              <a:gsLst>
                <a:gs pos="0">
                  <a:srgbClr val="CCFFFF"/>
                </a:gs>
                <a:gs pos="100000">
                  <a:srgbClr val="FF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fontAlgn="b"/>
              <a:r>
                <a:rPr lang="zh-CN" altLang="en-US" sz="2400">
                  <a:latin typeface="Arial Narrow" pitchFamily="34" charset="0"/>
                  <a:ea typeface="黑体" pitchFamily="2" charset="-122"/>
                  <a:cs typeface="Times New Roman" pitchFamily="18" charset="0"/>
                </a:rPr>
                <a:t>张三</a:t>
              </a:r>
            </a:p>
          </p:txBody>
        </p:sp>
        <p:sp>
          <p:nvSpPr>
            <p:cNvPr id="373765" name="AutoShape 5"/>
            <p:cNvSpPr>
              <a:spLocks noChangeArrowheads="1"/>
            </p:cNvSpPr>
            <p:nvPr/>
          </p:nvSpPr>
          <p:spPr bwMode="auto">
            <a:xfrm>
              <a:off x="1460" y="1751"/>
              <a:ext cx="864" cy="384"/>
            </a:xfrm>
            <a:prstGeom prst="bevel">
              <a:avLst>
                <a:gd name="adj" fmla="val 12500"/>
              </a:avLst>
            </a:prstGeom>
            <a:gradFill rotWithShape="1">
              <a:gsLst>
                <a:gs pos="0">
                  <a:srgbClr val="CCFFFF"/>
                </a:gs>
                <a:gs pos="100000">
                  <a:srgbClr val="FF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fontAlgn="b"/>
              <a:r>
                <a:rPr lang="zh-CN" altLang="en-US" sz="2400">
                  <a:latin typeface="Arial Narrow" pitchFamily="34" charset="0"/>
                  <a:ea typeface="黑体" pitchFamily="2" charset="-122"/>
                  <a:cs typeface="Times New Roman" pitchFamily="18" charset="0"/>
                </a:rPr>
                <a:t>李四</a:t>
              </a:r>
            </a:p>
          </p:txBody>
        </p:sp>
        <p:sp>
          <p:nvSpPr>
            <p:cNvPr id="373766" name="AutoShape 6"/>
            <p:cNvSpPr>
              <a:spLocks noChangeArrowheads="1"/>
            </p:cNvSpPr>
            <p:nvPr/>
          </p:nvSpPr>
          <p:spPr bwMode="auto">
            <a:xfrm>
              <a:off x="1460" y="2135"/>
              <a:ext cx="864" cy="384"/>
            </a:xfrm>
            <a:prstGeom prst="bevel">
              <a:avLst>
                <a:gd name="adj" fmla="val 12500"/>
              </a:avLst>
            </a:prstGeom>
            <a:gradFill rotWithShape="1">
              <a:gsLst>
                <a:gs pos="0">
                  <a:srgbClr val="CCFFFF"/>
                </a:gs>
                <a:gs pos="100000">
                  <a:srgbClr val="FF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fontAlgn="b"/>
              <a:r>
                <a:rPr lang="zh-CN" altLang="en-US" sz="2400">
                  <a:latin typeface="Arial Narrow" pitchFamily="34" charset="0"/>
                  <a:ea typeface="黑体" pitchFamily="2" charset="-122"/>
                  <a:cs typeface="Times New Roman" pitchFamily="18" charset="0"/>
                </a:rPr>
                <a:t>王五</a:t>
              </a:r>
            </a:p>
          </p:txBody>
        </p:sp>
      </p:grpSp>
      <p:sp>
        <p:nvSpPr>
          <p:cNvPr id="373767" name="AutoShape 7"/>
          <p:cNvSpPr>
            <a:spLocks noChangeArrowheads="1"/>
          </p:cNvSpPr>
          <p:nvPr/>
        </p:nvSpPr>
        <p:spPr bwMode="auto">
          <a:xfrm>
            <a:off x="2317750" y="3998913"/>
            <a:ext cx="1371600" cy="609600"/>
          </a:xfrm>
          <a:prstGeom prst="bevel">
            <a:avLst>
              <a:gd name="adj" fmla="val 12500"/>
            </a:avLst>
          </a:prstGeom>
          <a:gradFill rotWithShape="1">
            <a:gsLst>
              <a:gs pos="0">
                <a:srgbClr val="CCFFFF"/>
              </a:gs>
              <a:gs pos="100000">
                <a:srgbClr val="FF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fontAlgn="b"/>
            <a:r>
              <a:rPr lang="zh-CN" altLang="en-US" sz="2400">
                <a:latin typeface="Arial Narrow" pitchFamily="34" charset="0"/>
                <a:ea typeface="黑体" pitchFamily="2" charset="-122"/>
                <a:cs typeface="Times New Roman" pitchFamily="18" charset="0"/>
              </a:rPr>
              <a:t>赵二</a:t>
            </a:r>
          </a:p>
        </p:txBody>
      </p:sp>
      <p:grpSp>
        <p:nvGrpSpPr>
          <p:cNvPr id="373787" name="Group 27"/>
          <p:cNvGrpSpPr>
            <a:grpSpLocks/>
          </p:cNvGrpSpPr>
          <p:nvPr/>
        </p:nvGrpSpPr>
        <p:grpSpPr bwMode="auto">
          <a:xfrm>
            <a:off x="6356350" y="2093913"/>
            <a:ext cx="1371600" cy="1865312"/>
            <a:chOff x="4004" y="1319"/>
            <a:chExt cx="864" cy="1175"/>
          </a:xfrm>
        </p:grpSpPr>
        <p:sp>
          <p:nvSpPr>
            <p:cNvPr id="373771" name="AutoShape 11"/>
            <p:cNvSpPr>
              <a:spLocks noChangeArrowheads="1"/>
            </p:cNvSpPr>
            <p:nvPr/>
          </p:nvSpPr>
          <p:spPr bwMode="auto">
            <a:xfrm>
              <a:off x="4004" y="1319"/>
              <a:ext cx="864" cy="392"/>
            </a:xfrm>
            <a:prstGeom prst="bevel">
              <a:avLst>
                <a:gd name="adj" fmla="val 12500"/>
              </a:avLst>
            </a:prstGeom>
            <a:gradFill rotWithShape="1">
              <a:gsLst>
                <a:gs pos="0">
                  <a:srgbClr val="CCFFFF"/>
                </a:gs>
                <a:gs pos="100000">
                  <a:srgbClr val="FF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fontAlgn="b"/>
              <a:r>
                <a:rPr lang="zh-CN" altLang="en-US" sz="2400">
                  <a:latin typeface="Arial Narrow" pitchFamily="34" charset="0"/>
                  <a:ea typeface="黑体" pitchFamily="2" charset="-122"/>
                  <a:cs typeface="Times New Roman" pitchFamily="18" charset="0"/>
                </a:rPr>
                <a:t>王三</a:t>
              </a:r>
            </a:p>
          </p:txBody>
        </p:sp>
        <p:sp>
          <p:nvSpPr>
            <p:cNvPr id="373772" name="AutoShape 12"/>
            <p:cNvSpPr>
              <a:spLocks noChangeArrowheads="1"/>
            </p:cNvSpPr>
            <p:nvPr/>
          </p:nvSpPr>
          <p:spPr bwMode="auto">
            <a:xfrm>
              <a:off x="4004" y="1711"/>
              <a:ext cx="864" cy="391"/>
            </a:xfrm>
            <a:prstGeom prst="bevel">
              <a:avLst>
                <a:gd name="adj" fmla="val 12500"/>
              </a:avLst>
            </a:prstGeom>
            <a:gradFill rotWithShape="1">
              <a:gsLst>
                <a:gs pos="0">
                  <a:srgbClr val="CCFFFF"/>
                </a:gs>
                <a:gs pos="100000">
                  <a:srgbClr val="FF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fontAlgn="b"/>
              <a:r>
                <a:rPr lang="zh-CN" altLang="en-US" sz="2400">
                  <a:latin typeface="Arial Narrow" pitchFamily="34" charset="0"/>
                  <a:ea typeface="黑体" pitchFamily="2" charset="-122"/>
                  <a:cs typeface="Times New Roman" pitchFamily="18" charset="0"/>
                </a:rPr>
                <a:t>宋二</a:t>
              </a:r>
            </a:p>
          </p:txBody>
        </p:sp>
        <p:sp>
          <p:nvSpPr>
            <p:cNvPr id="373773" name="AutoShape 13"/>
            <p:cNvSpPr>
              <a:spLocks noChangeArrowheads="1"/>
            </p:cNvSpPr>
            <p:nvPr/>
          </p:nvSpPr>
          <p:spPr bwMode="auto">
            <a:xfrm>
              <a:off x="4004" y="2102"/>
              <a:ext cx="864" cy="392"/>
            </a:xfrm>
            <a:prstGeom prst="bevel">
              <a:avLst>
                <a:gd name="adj" fmla="val 12500"/>
              </a:avLst>
            </a:prstGeom>
            <a:gradFill rotWithShape="1">
              <a:gsLst>
                <a:gs pos="0">
                  <a:srgbClr val="CCFFFF"/>
                </a:gs>
                <a:gs pos="100000">
                  <a:srgbClr val="FF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fontAlgn="b"/>
              <a:r>
                <a:rPr lang="zh-CN" altLang="en-US" sz="2400">
                  <a:latin typeface="Arial Narrow" pitchFamily="34" charset="0"/>
                  <a:ea typeface="黑体" pitchFamily="2" charset="-122"/>
                  <a:cs typeface="Times New Roman" pitchFamily="18" charset="0"/>
                </a:rPr>
                <a:t>刘五</a:t>
              </a:r>
            </a:p>
          </p:txBody>
        </p:sp>
      </p:grpSp>
      <p:sp>
        <p:nvSpPr>
          <p:cNvPr id="373775" name="Line 15"/>
          <p:cNvSpPr>
            <a:spLocks noChangeShapeType="1"/>
          </p:cNvSpPr>
          <p:nvPr/>
        </p:nvSpPr>
        <p:spPr bwMode="auto">
          <a:xfrm flipH="1" flipV="1">
            <a:off x="5651500" y="4365625"/>
            <a:ext cx="504825" cy="0"/>
          </a:xfrm>
          <a:prstGeom prst="line">
            <a:avLst/>
          </a:prstGeom>
          <a:noFill/>
          <a:ln w="31750">
            <a:solidFill>
              <a:schemeClr val="tx1"/>
            </a:solidFill>
            <a:miter lim="800000"/>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73776" name="Text Box 16"/>
          <p:cNvSpPr txBox="1">
            <a:spLocks noChangeArrowheads="1"/>
          </p:cNvSpPr>
          <p:nvPr/>
        </p:nvSpPr>
        <p:spPr bwMode="auto">
          <a:xfrm>
            <a:off x="4556125" y="4221163"/>
            <a:ext cx="1095375" cy="346075"/>
          </a:xfrm>
          <a:prstGeom prst="rect">
            <a:avLst/>
          </a:prstGeom>
          <a:gradFill rotWithShape="1">
            <a:gsLst>
              <a:gs pos="0">
                <a:srgbClr val="CC99FF">
                  <a:alpha val="50000"/>
                </a:srgbClr>
              </a:gs>
              <a:gs pos="100000">
                <a:srgbClr val="FFFFFF"/>
              </a:gs>
            </a:gsLst>
            <a:lin ang="5400000" scaled="1"/>
          </a:gra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p>
            <a:pPr algn="l">
              <a:lnSpc>
                <a:spcPct val="80000"/>
              </a:lnSpc>
              <a:spcBef>
                <a:spcPct val="20000"/>
              </a:spcBef>
            </a:pPr>
            <a:r>
              <a:rPr lang="zh-CN" altLang="en-US" sz="2000" b="0">
                <a:ea typeface="黑体" pitchFamily="2" charset="-122"/>
                <a:cs typeface="Times New Roman" pitchFamily="18" charset="0"/>
              </a:rPr>
              <a:t>插入</a:t>
            </a:r>
          </a:p>
        </p:txBody>
      </p:sp>
      <p:sp>
        <p:nvSpPr>
          <p:cNvPr id="373777" name="Line 17"/>
          <p:cNvSpPr>
            <a:spLocks noChangeShapeType="1"/>
          </p:cNvSpPr>
          <p:nvPr/>
        </p:nvSpPr>
        <p:spPr bwMode="auto">
          <a:xfrm>
            <a:off x="1835150" y="4292600"/>
            <a:ext cx="457200" cy="0"/>
          </a:xfrm>
          <a:prstGeom prst="line">
            <a:avLst/>
          </a:prstGeom>
          <a:noFill/>
          <a:ln w="317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73778" name="Rectangle 18"/>
          <p:cNvSpPr>
            <a:spLocks noGrp="1" noChangeArrowheads="1"/>
          </p:cNvSpPr>
          <p:nvPr>
            <p:ph type="title" idx="4294967295"/>
          </p:nvPr>
        </p:nvSpPr>
        <p:spPr>
          <a:xfrm>
            <a:off x="569913" y="188640"/>
            <a:ext cx="7391400" cy="563563"/>
          </a:xfrm>
          <a:prstGeom prst="rect">
            <a:avLst/>
          </a:prstGeom>
        </p:spPr>
        <p:txBody>
          <a:bodyPr/>
          <a:lstStyle/>
          <a:p>
            <a:r>
              <a:rPr lang="zh-CN" altLang="en-US" dirty="0"/>
              <a:t>什么是</a:t>
            </a:r>
            <a:r>
              <a:rPr lang="zh-CN" altLang="en-US"/>
              <a:t>触发器 </a:t>
            </a:r>
            <a:endParaRPr lang="en-US" altLang="zh-CN" dirty="0"/>
          </a:p>
        </p:txBody>
      </p:sp>
      <p:sp>
        <p:nvSpPr>
          <p:cNvPr id="373779" name="Text Box 19"/>
          <p:cNvSpPr txBox="1">
            <a:spLocks noChangeArrowheads="1"/>
          </p:cNvSpPr>
          <p:nvPr/>
        </p:nvSpPr>
        <p:spPr bwMode="auto">
          <a:xfrm>
            <a:off x="755650" y="4149725"/>
            <a:ext cx="1073150" cy="346075"/>
          </a:xfrm>
          <a:prstGeom prst="rect">
            <a:avLst/>
          </a:prstGeom>
          <a:gradFill rotWithShape="1">
            <a:gsLst>
              <a:gs pos="0">
                <a:srgbClr val="CC99FF">
                  <a:alpha val="50000"/>
                </a:srgbClr>
              </a:gs>
              <a:gs pos="100000">
                <a:srgbClr val="FFFFFF"/>
              </a:gs>
            </a:gsLst>
            <a:lin ang="5400000" scaled="1"/>
          </a:gra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p>
            <a:pPr algn="l">
              <a:lnSpc>
                <a:spcPct val="80000"/>
              </a:lnSpc>
              <a:spcBef>
                <a:spcPct val="20000"/>
              </a:spcBef>
            </a:pPr>
            <a:r>
              <a:rPr lang="zh-CN" altLang="en-US" sz="2000" b="0">
                <a:ea typeface="黑体" pitchFamily="2" charset="-122"/>
                <a:cs typeface="Times New Roman" pitchFamily="18" charset="0"/>
              </a:rPr>
              <a:t>删除</a:t>
            </a:r>
          </a:p>
        </p:txBody>
      </p:sp>
      <p:sp>
        <p:nvSpPr>
          <p:cNvPr id="373780" name="AutoShape 20"/>
          <p:cNvSpPr>
            <a:spLocks noChangeArrowheads="1"/>
          </p:cNvSpPr>
          <p:nvPr/>
        </p:nvSpPr>
        <p:spPr bwMode="auto">
          <a:xfrm>
            <a:off x="4265613" y="3068638"/>
            <a:ext cx="1938337" cy="808037"/>
          </a:xfrm>
          <a:prstGeom prst="rightArrow">
            <a:avLst>
              <a:gd name="adj1" fmla="val 50000"/>
              <a:gd name="adj2" fmla="val 59971"/>
            </a:avLst>
          </a:prstGeom>
          <a:gradFill rotWithShape="1">
            <a:gsLst>
              <a:gs pos="0">
                <a:srgbClr val="FFCC00"/>
              </a:gs>
              <a:gs pos="100000">
                <a:srgbClr val="FFFFFF"/>
              </a:gs>
            </a:gsLst>
            <a:lin ang="5400000" scaled="1"/>
          </a:gradFill>
          <a:ln w="9525">
            <a:solidFill>
              <a:schemeClr val="tx1"/>
            </a:solidFill>
            <a:miter lim="800000"/>
            <a:headEnd/>
            <a:tailEnd/>
          </a:ln>
          <a:effectLst>
            <a:outerShdw dist="63500" dir="2212194" algn="ctr" rotWithShape="0">
              <a:schemeClr val="bg2">
                <a:alpha val="50000"/>
              </a:schemeClr>
            </a:outerShdw>
          </a:effectLst>
        </p:spPr>
        <p:txBody>
          <a:bodyPr wrap="none" anchor="ctr"/>
          <a:lstStyle/>
          <a:p>
            <a:pPr fontAlgn="b"/>
            <a:r>
              <a:rPr lang="zh-CN" altLang="en-US" sz="2000" b="0">
                <a:ea typeface="黑体" pitchFamily="2" charset="-122"/>
                <a:cs typeface="Times New Roman" pitchFamily="18" charset="0"/>
              </a:rPr>
              <a:t>触发器触发</a:t>
            </a:r>
          </a:p>
        </p:txBody>
      </p:sp>
      <p:sp>
        <p:nvSpPr>
          <p:cNvPr id="373782" name="Text Box 22"/>
          <p:cNvSpPr txBox="1">
            <a:spLocks noChangeArrowheads="1"/>
          </p:cNvSpPr>
          <p:nvPr/>
        </p:nvSpPr>
        <p:spPr bwMode="auto">
          <a:xfrm>
            <a:off x="539750" y="3178175"/>
            <a:ext cx="1655763" cy="406400"/>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63500" dir="2212194" algn="ctr" rotWithShape="0">
              <a:schemeClr val="bg2">
                <a:alpha val="50000"/>
              </a:schemeClr>
            </a:outerShdw>
          </a:effectLst>
        </p:spPr>
        <p:txBody>
          <a:bodyPr wrap="none" anchor="ctr"/>
          <a:lstStyle/>
          <a:p>
            <a:pPr fontAlgn="b"/>
            <a:r>
              <a:rPr lang="zh-CN" altLang="en-GB" sz="2000" b="0">
                <a:ea typeface="黑体" pitchFamily="2" charset="-122"/>
                <a:cs typeface="Times New Roman" pitchFamily="18" charset="0"/>
              </a:rPr>
              <a:t>赵二退休</a:t>
            </a:r>
            <a:r>
              <a:rPr lang="en-GB" altLang="en-GB" sz="2000" b="0">
                <a:ea typeface="黑体" pitchFamily="2" charset="-122"/>
                <a:cs typeface="Times New Roman" pitchFamily="18" charset="0"/>
              </a:rPr>
              <a:t> </a:t>
            </a:r>
            <a:endParaRPr lang="zh-CN" altLang="en-US" sz="2000" b="0">
              <a:ea typeface="黑体" pitchFamily="2" charset="-122"/>
              <a:cs typeface="Times New Roman" pitchFamily="18" charset="0"/>
            </a:endParaRPr>
          </a:p>
        </p:txBody>
      </p:sp>
      <p:sp>
        <p:nvSpPr>
          <p:cNvPr id="373784" name="AutoShape 24"/>
          <p:cNvSpPr>
            <a:spLocks noChangeArrowheads="1"/>
          </p:cNvSpPr>
          <p:nvPr/>
        </p:nvSpPr>
        <p:spPr bwMode="auto">
          <a:xfrm>
            <a:off x="6372225" y="3933825"/>
            <a:ext cx="1371600" cy="609600"/>
          </a:xfrm>
          <a:prstGeom prst="bevel">
            <a:avLst>
              <a:gd name="adj" fmla="val 12500"/>
            </a:avLst>
          </a:prstGeom>
          <a:gradFill rotWithShape="1">
            <a:gsLst>
              <a:gs pos="0">
                <a:srgbClr val="CCFFFF"/>
              </a:gs>
              <a:gs pos="100000">
                <a:srgbClr val="FFFFFF"/>
              </a:gs>
            </a:gsLst>
            <a:lin ang="5400000" scaled="1"/>
          </a:gradFill>
          <a:ln w="25400">
            <a:solidFill>
              <a:schemeClr val="tx1"/>
            </a:solidFill>
            <a:prstDash val="sysDot"/>
            <a:miter lim="800000"/>
            <a:headEnd/>
            <a:tailEnd/>
          </a:ln>
          <a:effectLst>
            <a:outerShdw dist="107763" dir="2700000" algn="ctr" rotWithShape="0">
              <a:schemeClr val="bg2"/>
            </a:outerShdw>
          </a:effectLst>
        </p:spPr>
        <p:txBody>
          <a:bodyPr wrap="none" anchor="ctr"/>
          <a:lstStyle/>
          <a:p>
            <a:pPr fontAlgn="b"/>
            <a:r>
              <a:rPr lang="zh-CN" altLang="en-US" sz="2400">
                <a:solidFill>
                  <a:srgbClr val="FF0000"/>
                </a:solidFill>
                <a:latin typeface="Arial Narrow" pitchFamily="34" charset="0"/>
                <a:ea typeface="黑体" pitchFamily="2" charset="-122"/>
                <a:cs typeface="Times New Roman" pitchFamily="18" charset="0"/>
              </a:rPr>
              <a:t>赵二</a:t>
            </a:r>
          </a:p>
        </p:txBody>
      </p:sp>
      <p:sp>
        <p:nvSpPr>
          <p:cNvPr id="373788" name="Text Box 28"/>
          <p:cNvSpPr txBox="1">
            <a:spLocks noChangeArrowheads="1"/>
          </p:cNvSpPr>
          <p:nvPr/>
        </p:nvSpPr>
        <p:spPr bwMode="auto">
          <a:xfrm>
            <a:off x="2339975" y="1700213"/>
            <a:ext cx="12954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b="0">
                <a:solidFill>
                  <a:schemeClr val="accent2"/>
                </a:solidFill>
                <a:ea typeface="黑体" pitchFamily="2" charset="-122"/>
              </a:rPr>
              <a:t>员工表</a:t>
            </a:r>
          </a:p>
        </p:txBody>
      </p:sp>
      <p:sp>
        <p:nvSpPr>
          <p:cNvPr id="373789" name="Text Box 29"/>
          <p:cNvSpPr txBox="1">
            <a:spLocks noChangeArrowheads="1"/>
          </p:cNvSpPr>
          <p:nvPr/>
        </p:nvSpPr>
        <p:spPr bwMode="auto">
          <a:xfrm>
            <a:off x="6227763" y="1700213"/>
            <a:ext cx="16827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b="0">
                <a:solidFill>
                  <a:schemeClr val="accent2"/>
                </a:solidFill>
                <a:ea typeface="黑体" pitchFamily="2" charset="-122"/>
              </a:rPr>
              <a:t>退休员工表</a:t>
            </a:r>
          </a:p>
        </p:txBody>
      </p:sp>
      <p:sp>
        <p:nvSpPr>
          <p:cNvPr id="2" name="矩形 1"/>
          <p:cNvSpPr/>
          <p:nvPr/>
        </p:nvSpPr>
        <p:spPr>
          <a:xfrm>
            <a:off x="539749" y="5013176"/>
            <a:ext cx="7370763" cy="1200329"/>
          </a:xfrm>
          <a:prstGeom prst="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l"/>
            <a:r>
              <a:rPr lang="en-US" altLang="zh-CN" sz="2400" dirty="0">
                <a:latin typeface="+mn-ea"/>
                <a:ea typeface="+mn-ea"/>
              </a:rPr>
              <a:t>SQL Server</a:t>
            </a:r>
            <a:r>
              <a:rPr lang="zh-CN" altLang="zh-CN" sz="2400" dirty="0">
                <a:latin typeface="+mn-ea"/>
                <a:ea typeface="+mn-ea"/>
              </a:rPr>
              <a:t>提供了两种主要机制来强制业务规则和数据完整性</a:t>
            </a:r>
            <a:r>
              <a:rPr lang="zh-CN" altLang="zh-CN" sz="2400" dirty="0" smtClean="0">
                <a:latin typeface="+mn-ea"/>
                <a:ea typeface="+mn-ea"/>
              </a:rPr>
              <a:t>：</a:t>
            </a:r>
            <a:endParaRPr lang="en-US" altLang="zh-CN" sz="2400" dirty="0" smtClean="0">
              <a:latin typeface="+mn-ea"/>
              <a:ea typeface="+mn-ea"/>
            </a:endParaRPr>
          </a:p>
          <a:p>
            <a:pPr algn="l"/>
            <a:r>
              <a:rPr lang="zh-CN" altLang="zh-CN" sz="2400" dirty="0" smtClean="0">
                <a:solidFill>
                  <a:srgbClr val="FF0000"/>
                </a:solidFill>
                <a:latin typeface="+mn-ea"/>
                <a:ea typeface="+mn-ea"/>
              </a:rPr>
              <a:t>约束</a:t>
            </a:r>
            <a:r>
              <a:rPr lang="zh-CN" altLang="zh-CN" sz="2400" dirty="0">
                <a:solidFill>
                  <a:srgbClr val="FF0000"/>
                </a:solidFill>
                <a:latin typeface="+mn-ea"/>
                <a:ea typeface="+mn-ea"/>
              </a:rPr>
              <a:t>和触发器</a:t>
            </a:r>
            <a:endParaRPr lang="zh-CN" altLang="en-US" sz="2400" dirty="0">
              <a:solidFill>
                <a:srgbClr val="FF0000"/>
              </a:solidFill>
              <a:latin typeface="+mn-ea"/>
              <a:ea typeface="+mn-ea"/>
            </a:endParaRPr>
          </a:p>
        </p:txBody>
      </p:sp>
    </p:spTree>
    <p:extLst>
      <p:ext uri="{BB962C8B-B14F-4D97-AF65-F5344CB8AC3E}">
        <p14:creationId xmlns:p14="http://schemas.microsoft.com/office/powerpoint/2010/main" val="770917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3782"/>
                                        </p:tgtEl>
                                        <p:attrNameLst>
                                          <p:attrName>style.visibility</p:attrName>
                                        </p:attrNameLst>
                                      </p:cBhvr>
                                      <p:to>
                                        <p:strVal val="visible"/>
                                      </p:to>
                                    </p:set>
                                    <p:anim calcmode="lin" valueType="num">
                                      <p:cBhvr additive="base">
                                        <p:cTn id="7" dur="500" fill="hold"/>
                                        <p:tgtEl>
                                          <p:spTgt spid="373782"/>
                                        </p:tgtEl>
                                        <p:attrNameLst>
                                          <p:attrName>ppt_x</p:attrName>
                                        </p:attrNameLst>
                                      </p:cBhvr>
                                      <p:tavLst>
                                        <p:tav tm="0">
                                          <p:val>
                                            <p:strVal val="0-#ppt_w/2"/>
                                          </p:val>
                                        </p:tav>
                                        <p:tav tm="100000">
                                          <p:val>
                                            <p:strVal val="#ppt_x"/>
                                          </p:val>
                                        </p:tav>
                                      </p:tavLst>
                                    </p:anim>
                                    <p:anim calcmode="lin" valueType="num">
                                      <p:cBhvr additive="base">
                                        <p:cTn id="8" dur="500" fill="hold"/>
                                        <p:tgtEl>
                                          <p:spTgt spid="3737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3" presetClass="entr" presetSubtype="16" fill="hold" grpId="0" nodeType="clickEffect">
                                  <p:stCondLst>
                                    <p:cond delay="0"/>
                                  </p:stCondLst>
                                  <p:childTnLst>
                                    <p:set>
                                      <p:cBhvr>
                                        <p:cTn id="12" dur="1" fill="hold">
                                          <p:stCondLst>
                                            <p:cond delay="0"/>
                                          </p:stCondLst>
                                        </p:cTn>
                                        <p:tgtEl>
                                          <p:spTgt spid="373779"/>
                                        </p:tgtEl>
                                        <p:attrNameLst>
                                          <p:attrName>style.visibility</p:attrName>
                                        </p:attrNameLst>
                                      </p:cBhvr>
                                      <p:to>
                                        <p:strVal val="visible"/>
                                      </p:to>
                                    </p:set>
                                    <p:animEffect transition="in" filter="plus(in)">
                                      <p:cBhvr>
                                        <p:cTn id="13" dur="1000"/>
                                        <p:tgtEl>
                                          <p:spTgt spid="373779"/>
                                        </p:tgtEl>
                                      </p:cBhvr>
                                    </p:animEffect>
                                  </p:childTnLst>
                                </p:cTn>
                              </p:par>
                            </p:childTnLst>
                          </p:cTn>
                        </p:par>
                        <p:par>
                          <p:cTn id="14" fill="hold" nodeType="afterGroup">
                            <p:stCondLst>
                              <p:cond delay="1000"/>
                            </p:stCondLst>
                            <p:childTnLst>
                              <p:par>
                                <p:cTn id="15" presetID="3" presetClass="entr" presetSubtype="10" fill="hold" grpId="0" nodeType="afterEffect">
                                  <p:stCondLst>
                                    <p:cond delay="0"/>
                                  </p:stCondLst>
                                  <p:childTnLst>
                                    <p:set>
                                      <p:cBhvr>
                                        <p:cTn id="16" dur="1" fill="hold">
                                          <p:stCondLst>
                                            <p:cond delay="0"/>
                                          </p:stCondLst>
                                        </p:cTn>
                                        <p:tgtEl>
                                          <p:spTgt spid="373777"/>
                                        </p:tgtEl>
                                        <p:attrNameLst>
                                          <p:attrName>style.visibility</p:attrName>
                                        </p:attrNameLst>
                                      </p:cBhvr>
                                      <p:to>
                                        <p:strVal val="visible"/>
                                      </p:to>
                                    </p:set>
                                    <p:animEffect transition="in" filter="blinds(horizontal)">
                                      <p:cBhvr>
                                        <p:cTn id="17" dur="500"/>
                                        <p:tgtEl>
                                          <p:spTgt spid="37377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xit" presetSubtype="4" fill="hold" grpId="0" nodeType="clickEffect">
                                  <p:stCondLst>
                                    <p:cond delay="0"/>
                                  </p:stCondLst>
                                  <p:childTnLst>
                                    <p:anim calcmode="lin" valueType="num">
                                      <p:cBhvr additive="base">
                                        <p:cTn id="21" dur="500"/>
                                        <p:tgtEl>
                                          <p:spTgt spid="373767"/>
                                        </p:tgtEl>
                                        <p:attrNameLst>
                                          <p:attrName>ppt_x</p:attrName>
                                        </p:attrNameLst>
                                      </p:cBhvr>
                                      <p:tavLst>
                                        <p:tav tm="0">
                                          <p:val>
                                            <p:strVal val="ppt_x"/>
                                          </p:val>
                                        </p:tav>
                                        <p:tav tm="100000">
                                          <p:val>
                                            <p:strVal val="ppt_x"/>
                                          </p:val>
                                        </p:tav>
                                      </p:tavLst>
                                    </p:anim>
                                    <p:anim calcmode="lin" valueType="num">
                                      <p:cBhvr additive="base">
                                        <p:cTn id="22" dur="500"/>
                                        <p:tgtEl>
                                          <p:spTgt spid="373767"/>
                                        </p:tgtEl>
                                        <p:attrNameLst>
                                          <p:attrName>ppt_y</p:attrName>
                                        </p:attrNameLst>
                                      </p:cBhvr>
                                      <p:tavLst>
                                        <p:tav tm="0">
                                          <p:val>
                                            <p:strVal val="ppt_y"/>
                                          </p:val>
                                        </p:tav>
                                        <p:tav tm="100000">
                                          <p:val>
                                            <p:strVal val="1+ppt_h/2"/>
                                          </p:val>
                                        </p:tav>
                                      </p:tavLst>
                                    </p:anim>
                                    <p:set>
                                      <p:cBhvr>
                                        <p:cTn id="23" dur="1" fill="hold">
                                          <p:stCondLst>
                                            <p:cond delay="499"/>
                                          </p:stCondLst>
                                        </p:cTn>
                                        <p:tgtEl>
                                          <p:spTgt spid="373767"/>
                                        </p:tgtEl>
                                        <p:attrNameLst>
                                          <p:attrName>style.visibility</p:attrName>
                                        </p:attrNameLst>
                                      </p:cBhvr>
                                      <p:to>
                                        <p:strVal val="hidden"/>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73780"/>
                                        </p:tgtEl>
                                        <p:attrNameLst>
                                          <p:attrName>style.visibility</p:attrName>
                                        </p:attrNameLst>
                                      </p:cBhvr>
                                      <p:to>
                                        <p:strVal val="visible"/>
                                      </p:to>
                                    </p:set>
                                    <p:animEffect transition="in" filter="blinds(horizontal)">
                                      <p:cBhvr>
                                        <p:cTn id="28" dur="500"/>
                                        <p:tgtEl>
                                          <p:spTgt spid="373780"/>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3" presetClass="entr" presetSubtype="16" fill="hold" grpId="0" nodeType="clickEffect">
                                  <p:stCondLst>
                                    <p:cond delay="0"/>
                                  </p:stCondLst>
                                  <p:childTnLst>
                                    <p:set>
                                      <p:cBhvr>
                                        <p:cTn id="32" dur="1" fill="hold">
                                          <p:stCondLst>
                                            <p:cond delay="0"/>
                                          </p:stCondLst>
                                        </p:cTn>
                                        <p:tgtEl>
                                          <p:spTgt spid="373776"/>
                                        </p:tgtEl>
                                        <p:attrNameLst>
                                          <p:attrName>style.visibility</p:attrName>
                                        </p:attrNameLst>
                                      </p:cBhvr>
                                      <p:to>
                                        <p:strVal val="visible"/>
                                      </p:to>
                                    </p:set>
                                    <p:animEffect transition="in" filter="plus(in)">
                                      <p:cBhvr>
                                        <p:cTn id="33" dur="1000"/>
                                        <p:tgtEl>
                                          <p:spTgt spid="373776"/>
                                        </p:tgtEl>
                                      </p:cBhvr>
                                    </p:animEffect>
                                  </p:childTnLst>
                                </p:cTn>
                              </p:par>
                            </p:childTnLst>
                          </p:cTn>
                        </p:par>
                        <p:par>
                          <p:cTn id="34" fill="hold" nodeType="afterGroup">
                            <p:stCondLst>
                              <p:cond delay="1000"/>
                            </p:stCondLst>
                            <p:childTnLst>
                              <p:par>
                                <p:cTn id="35" presetID="3" presetClass="entr" presetSubtype="10" fill="hold" grpId="0" nodeType="afterEffect">
                                  <p:stCondLst>
                                    <p:cond delay="0"/>
                                  </p:stCondLst>
                                  <p:childTnLst>
                                    <p:set>
                                      <p:cBhvr>
                                        <p:cTn id="36" dur="1" fill="hold">
                                          <p:stCondLst>
                                            <p:cond delay="0"/>
                                          </p:stCondLst>
                                        </p:cTn>
                                        <p:tgtEl>
                                          <p:spTgt spid="373775"/>
                                        </p:tgtEl>
                                        <p:attrNameLst>
                                          <p:attrName>style.visibility</p:attrName>
                                        </p:attrNameLst>
                                      </p:cBhvr>
                                      <p:to>
                                        <p:strVal val="visible"/>
                                      </p:to>
                                    </p:set>
                                    <p:animEffect transition="in" filter="blinds(horizontal)">
                                      <p:cBhvr>
                                        <p:cTn id="37" dur="500"/>
                                        <p:tgtEl>
                                          <p:spTgt spid="37377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3" presetClass="entr" presetSubtype="16" fill="hold" grpId="0" nodeType="clickEffect">
                                  <p:stCondLst>
                                    <p:cond delay="0"/>
                                  </p:stCondLst>
                                  <p:childTnLst>
                                    <p:set>
                                      <p:cBhvr>
                                        <p:cTn id="41" dur="1" fill="hold">
                                          <p:stCondLst>
                                            <p:cond delay="0"/>
                                          </p:stCondLst>
                                        </p:cTn>
                                        <p:tgtEl>
                                          <p:spTgt spid="373784"/>
                                        </p:tgtEl>
                                        <p:attrNameLst>
                                          <p:attrName>style.visibility</p:attrName>
                                        </p:attrNameLst>
                                      </p:cBhvr>
                                      <p:to>
                                        <p:strVal val="visible"/>
                                      </p:to>
                                    </p:set>
                                    <p:animEffect transition="in" filter="plus(in)">
                                      <p:cBhvr>
                                        <p:cTn id="42" dur="2000"/>
                                        <p:tgtEl>
                                          <p:spTgt spid="373784"/>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7" grpId="0" animBg="1"/>
      <p:bldP spid="373775" grpId="0" animBg="1"/>
      <p:bldP spid="373776" grpId="0" animBg="1"/>
      <p:bldP spid="373777" grpId="0" animBg="1"/>
      <p:bldP spid="373779" grpId="0" animBg="1"/>
      <p:bldP spid="373780" grpId="0" animBg="1"/>
      <p:bldP spid="373782" grpId="0" animBg="1"/>
      <p:bldP spid="373784" grpId="0" animBg="1"/>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5810" name="Text Box 2"/>
          <p:cNvSpPr txBox="1">
            <a:spLocks noChangeArrowheads="1"/>
          </p:cNvSpPr>
          <p:nvPr/>
        </p:nvSpPr>
        <p:spPr bwMode="auto">
          <a:xfrm>
            <a:off x="8777288" y="11430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
            <a:endParaRPr lang="zh-CN" altLang="zh-CN" sz="4400">
              <a:solidFill>
                <a:schemeClr val="tx2"/>
              </a:solidFill>
            </a:endParaRPr>
          </a:p>
        </p:txBody>
      </p:sp>
      <p:sp>
        <p:nvSpPr>
          <p:cNvPr id="375811" name="Text Box 3"/>
          <p:cNvSpPr txBox="1">
            <a:spLocks noChangeArrowheads="1"/>
          </p:cNvSpPr>
          <p:nvPr/>
        </p:nvSpPr>
        <p:spPr bwMode="auto">
          <a:xfrm>
            <a:off x="536145" y="1905000"/>
            <a:ext cx="8218487" cy="3275012"/>
          </a:xfrm>
          <a:prstGeom prst="rect">
            <a:avLst/>
          </a:prstGeom>
          <a:ln w="57150">
            <a:solidFill>
              <a:srgbClr val="00B050"/>
            </a:solidFill>
          </a:ln>
        </p:spPr>
        <p:style>
          <a:lnRef idx="2">
            <a:schemeClr val="accent1"/>
          </a:lnRef>
          <a:fillRef idx="1">
            <a:schemeClr val="lt1"/>
          </a:fillRef>
          <a:effectRef idx="0">
            <a:schemeClr val="accent1"/>
          </a:effectRef>
          <a:fontRef idx="minor">
            <a:schemeClr val="dk1"/>
          </a:fontRef>
        </p:style>
        <p:txBody>
          <a:bodyPr>
            <a:spAutoFit/>
          </a:bodyPr>
          <a:lstStyle>
            <a:lvl1pPr marL="363538" indent="-363538" algn="l">
              <a:defRPr>
                <a:solidFill>
                  <a:schemeClr val="tx1"/>
                </a:solidFill>
                <a:latin typeface="Arial" charset="0"/>
                <a:ea typeface="宋体" charset="-122"/>
              </a:defRPr>
            </a:lvl1pPr>
            <a:lvl2pPr marL="812800" indent="-269875" algn="l">
              <a:defRPr>
                <a:solidFill>
                  <a:schemeClr val="tx1"/>
                </a:solidFill>
                <a:latin typeface="Arial" charset="0"/>
                <a:ea typeface="宋体" charset="-122"/>
              </a:defRPr>
            </a:lvl2pPr>
            <a:lvl3pPr marL="992188"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lgn="just" fontAlgn="b">
              <a:spcBef>
                <a:spcPct val="20000"/>
              </a:spcBef>
              <a:buClr>
                <a:srgbClr val="6600CC"/>
              </a:buClr>
              <a:buFont typeface="Wingdings" pitchFamily="2" charset="2"/>
              <a:buChar char="q"/>
            </a:pPr>
            <a:r>
              <a:rPr lang="zh-CN" altLang="en-US" sz="2800" b="0" dirty="0">
                <a:solidFill>
                  <a:srgbClr val="000000"/>
                </a:solidFill>
                <a:ea typeface="黑体" pitchFamily="2" charset="-122"/>
              </a:rPr>
              <a:t>触发器是在对表进行插入、更新或删除操作时</a:t>
            </a:r>
            <a:r>
              <a:rPr lang="zh-CN" altLang="en-US" sz="2800" b="0" dirty="0">
                <a:solidFill>
                  <a:srgbClr val="FF3300"/>
                </a:solidFill>
                <a:ea typeface="黑体" pitchFamily="2" charset="-122"/>
              </a:rPr>
              <a:t>自动执行的存储过程</a:t>
            </a:r>
          </a:p>
          <a:p>
            <a:pPr algn="just" fontAlgn="b">
              <a:spcBef>
                <a:spcPct val="20000"/>
              </a:spcBef>
              <a:buClr>
                <a:srgbClr val="6600CC"/>
              </a:buClr>
              <a:buFont typeface="Wingdings" pitchFamily="2" charset="2"/>
              <a:buChar char="q"/>
            </a:pPr>
            <a:r>
              <a:rPr lang="zh-CN" altLang="en-US" sz="2800" b="0" dirty="0">
                <a:solidFill>
                  <a:srgbClr val="000000"/>
                </a:solidFill>
                <a:ea typeface="黑体" pitchFamily="2" charset="-122"/>
              </a:rPr>
              <a:t>触发器通常用于强制业务规则</a:t>
            </a:r>
          </a:p>
          <a:p>
            <a:pPr algn="just" fontAlgn="b">
              <a:spcBef>
                <a:spcPct val="20000"/>
              </a:spcBef>
              <a:buClr>
                <a:srgbClr val="6600CC"/>
              </a:buClr>
              <a:buFont typeface="Wingdings" pitchFamily="2" charset="2"/>
              <a:buChar char="q"/>
            </a:pPr>
            <a:r>
              <a:rPr lang="zh-CN" altLang="en-US" sz="2800" b="0" dirty="0">
                <a:solidFill>
                  <a:srgbClr val="000000"/>
                </a:solidFill>
                <a:ea typeface="黑体" pitchFamily="2" charset="-122"/>
              </a:rPr>
              <a:t>触发器是一种</a:t>
            </a:r>
            <a:r>
              <a:rPr lang="zh-CN" altLang="en-US" sz="2800" b="0" dirty="0">
                <a:solidFill>
                  <a:srgbClr val="FF3300"/>
                </a:solidFill>
                <a:ea typeface="黑体" pitchFamily="2" charset="-122"/>
              </a:rPr>
              <a:t>高级约束</a:t>
            </a:r>
            <a:r>
              <a:rPr lang="zh-CN" altLang="en-US" sz="2800" b="0" dirty="0">
                <a:solidFill>
                  <a:srgbClr val="000000"/>
                </a:solidFill>
                <a:ea typeface="黑体" pitchFamily="2" charset="-122"/>
              </a:rPr>
              <a:t>，可以定义比用</a:t>
            </a:r>
            <a:r>
              <a:rPr lang="en-US" altLang="zh-CN" sz="2800" b="0" dirty="0">
                <a:solidFill>
                  <a:srgbClr val="000000"/>
                </a:solidFill>
                <a:ea typeface="黑体" pitchFamily="2" charset="-122"/>
                <a:cs typeface="Times New Roman" pitchFamily="18" charset="0"/>
              </a:rPr>
              <a:t>CHECK </a:t>
            </a:r>
            <a:r>
              <a:rPr lang="zh-CN" altLang="en-US" sz="2800" b="0" dirty="0">
                <a:solidFill>
                  <a:srgbClr val="000000"/>
                </a:solidFill>
                <a:ea typeface="黑体" pitchFamily="2" charset="-122"/>
              </a:rPr>
              <a:t>约束更为复杂的约束 </a:t>
            </a:r>
          </a:p>
          <a:p>
            <a:pPr lvl="1" algn="just" fontAlgn="b">
              <a:spcBef>
                <a:spcPct val="20000"/>
              </a:spcBef>
              <a:buClr>
                <a:srgbClr val="6600CC"/>
              </a:buClr>
              <a:buFont typeface="Wingdings" pitchFamily="2" charset="2"/>
              <a:buChar char="q"/>
            </a:pPr>
            <a:r>
              <a:rPr lang="zh-CN" altLang="en-US" sz="2400" b="0" dirty="0">
                <a:solidFill>
                  <a:srgbClr val="000000"/>
                </a:solidFill>
                <a:ea typeface="黑体" pitchFamily="2" charset="-122"/>
              </a:rPr>
              <a:t>可执行复杂的</a:t>
            </a:r>
            <a:r>
              <a:rPr lang="en-US" altLang="zh-CN" sz="2400" b="0" dirty="0">
                <a:solidFill>
                  <a:srgbClr val="000000"/>
                </a:solidFill>
                <a:ea typeface="黑体" pitchFamily="2" charset="-122"/>
              </a:rPr>
              <a:t>SQL</a:t>
            </a:r>
            <a:r>
              <a:rPr lang="zh-CN" altLang="en-US" sz="2400" b="0" dirty="0">
                <a:solidFill>
                  <a:srgbClr val="000000"/>
                </a:solidFill>
                <a:ea typeface="黑体" pitchFamily="2" charset="-122"/>
              </a:rPr>
              <a:t>语句（</a:t>
            </a:r>
            <a:r>
              <a:rPr lang="en-US" altLang="zh-CN" sz="2400" b="0" dirty="0">
                <a:solidFill>
                  <a:srgbClr val="000000"/>
                </a:solidFill>
                <a:ea typeface="黑体" pitchFamily="2" charset="-122"/>
              </a:rPr>
              <a:t>if/while/case</a:t>
            </a:r>
            <a:r>
              <a:rPr lang="zh-CN" altLang="en-US" sz="2400" b="0" dirty="0">
                <a:solidFill>
                  <a:srgbClr val="000000"/>
                </a:solidFill>
                <a:ea typeface="黑体" pitchFamily="2" charset="-122"/>
              </a:rPr>
              <a:t>）</a:t>
            </a:r>
          </a:p>
          <a:p>
            <a:pPr lvl="1" algn="just" fontAlgn="b">
              <a:spcBef>
                <a:spcPct val="20000"/>
              </a:spcBef>
              <a:buClr>
                <a:srgbClr val="6600CC"/>
              </a:buClr>
              <a:buFont typeface="Wingdings" pitchFamily="2" charset="2"/>
              <a:buChar char="q"/>
            </a:pPr>
            <a:r>
              <a:rPr lang="zh-CN" altLang="en-US" sz="2400" b="0" dirty="0">
                <a:solidFill>
                  <a:srgbClr val="000000"/>
                </a:solidFill>
                <a:ea typeface="黑体" pitchFamily="2" charset="-122"/>
              </a:rPr>
              <a:t>可引用其它表中的列 </a:t>
            </a:r>
          </a:p>
        </p:txBody>
      </p:sp>
      <p:sp>
        <p:nvSpPr>
          <p:cNvPr id="375813" name="Rectangle 5"/>
          <p:cNvSpPr>
            <a:spLocks noChangeArrowheads="1"/>
          </p:cNvSpPr>
          <p:nvPr/>
        </p:nvSpPr>
        <p:spPr bwMode="auto">
          <a:xfrm>
            <a:off x="659467" y="116632"/>
            <a:ext cx="82296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r>
              <a:rPr lang="zh-CN" altLang="en-US" sz="4400" b="0" dirty="0">
                <a:solidFill>
                  <a:schemeClr val="bg1"/>
                </a:solidFill>
                <a:ea typeface="黑体" pitchFamily="2" charset="-122"/>
              </a:rPr>
              <a:t>什么</a:t>
            </a:r>
            <a:r>
              <a:rPr lang="zh-CN" altLang="en-US" sz="4400" b="0">
                <a:solidFill>
                  <a:schemeClr val="bg1"/>
                </a:solidFill>
                <a:ea typeface="黑体" pitchFamily="2" charset="-122"/>
              </a:rPr>
              <a:t>是</a:t>
            </a:r>
            <a:r>
              <a:rPr lang="zh-CN" altLang="en-US" sz="4400" b="0" smtClean="0">
                <a:solidFill>
                  <a:schemeClr val="bg1"/>
                </a:solidFill>
                <a:ea typeface="黑体" pitchFamily="2" charset="-122"/>
              </a:rPr>
              <a:t>触发器</a:t>
            </a:r>
            <a:endParaRPr lang="en-US" altLang="zh-CN" sz="4400" b="0" dirty="0">
              <a:solidFill>
                <a:schemeClr val="bg1"/>
              </a:solidFill>
              <a:ea typeface="黑体" pitchFamily="2" charset="-122"/>
            </a:endParaRPr>
          </a:p>
        </p:txBody>
      </p:sp>
    </p:spTree>
    <p:extLst>
      <p:ext uri="{BB962C8B-B14F-4D97-AF65-F5344CB8AC3E}">
        <p14:creationId xmlns:p14="http://schemas.microsoft.com/office/powerpoint/2010/main" val="10156398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75811">
                                            <p:bg/>
                                          </p:spTgt>
                                        </p:tgtEl>
                                        <p:attrNameLst>
                                          <p:attrName>style.visibility</p:attrName>
                                        </p:attrNameLst>
                                      </p:cBhvr>
                                      <p:to>
                                        <p:strVal val="visible"/>
                                      </p:to>
                                    </p:set>
                                    <p:animEffect transition="in" filter="wipe(down)">
                                      <p:cBhvr>
                                        <p:cTn id="7" dur="500"/>
                                        <p:tgtEl>
                                          <p:spTgt spid="375811">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75811">
                                            <p:txEl>
                                              <p:pRg st="0" end="0"/>
                                            </p:txEl>
                                          </p:spTgt>
                                        </p:tgtEl>
                                        <p:attrNameLst>
                                          <p:attrName>style.visibility</p:attrName>
                                        </p:attrNameLst>
                                      </p:cBhvr>
                                      <p:to>
                                        <p:strVal val="visible"/>
                                      </p:to>
                                    </p:set>
                                    <p:animEffect transition="in" filter="wipe(down)">
                                      <p:cBhvr>
                                        <p:cTn id="12" dur="500"/>
                                        <p:tgtEl>
                                          <p:spTgt spid="3758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75811">
                                            <p:txEl>
                                              <p:pRg st="1" end="1"/>
                                            </p:txEl>
                                          </p:spTgt>
                                        </p:tgtEl>
                                        <p:attrNameLst>
                                          <p:attrName>style.visibility</p:attrName>
                                        </p:attrNameLst>
                                      </p:cBhvr>
                                      <p:to>
                                        <p:strVal val="visible"/>
                                      </p:to>
                                    </p:set>
                                    <p:animEffect transition="in" filter="wipe(down)">
                                      <p:cBhvr>
                                        <p:cTn id="17" dur="500"/>
                                        <p:tgtEl>
                                          <p:spTgt spid="3758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75811">
                                            <p:txEl>
                                              <p:pRg st="2" end="2"/>
                                            </p:txEl>
                                          </p:spTgt>
                                        </p:tgtEl>
                                        <p:attrNameLst>
                                          <p:attrName>style.visibility</p:attrName>
                                        </p:attrNameLst>
                                      </p:cBhvr>
                                      <p:to>
                                        <p:strVal val="visible"/>
                                      </p:to>
                                    </p:set>
                                    <p:animEffect transition="in" filter="wipe(down)">
                                      <p:cBhvr>
                                        <p:cTn id="22" dur="500"/>
                                        <p:tgtEl>
                                          <p:spTgt spid="375811">
                                            <p:txEl>
                                              <p:pRg st="2" end="2"/>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75811">
                                            <p:txEl>
                                              <p:pRg st="3" end="3"/>
                                            </p:txEl>
                                          </p:spTgt>
                                        </p:tgtEl>
                                        <p:attrNameLst>
                                          <p:attrName>style.visibility</p:attrName>
                                        </p:attrNameLst>
                                      </p:cBhvr>
                                      <p:to>
                                        <p:strVal val="visible"/>
                                      </p:to>
                                    </p:set>
                                    <p:animEffect transition="in" filter="wipe(down)">
                                      <p:cBhvr>
                                        <p:cTn id="25" dur="500"/>
                                        <p:tgtEl>
                                          <p:spTgt spid="375811">
                                            <p:txEl>
                                              <p:pRg st="3" end="3"/>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75811">
                                            <p:txEl>
                                              <p:pRg st="4" end="4"/>
                                            </p:txEl>
                                          </p:spTgt>
                                        </p:tgtEl>
                                        <p:attrNameLst>
                                          <p:attrName>style.visibility</p:attrName>
                                        </p:attrNameLst>
                                      </p:cBhvr>
                                      <p:to>
                                        <p:strVal val="visible"/>
                                      </p:to>
                                    </p:set>
                                    <p:animEffect transition="in" filter="wipe(down)">
                                      <p:cBhvr>
                                        <p:cTn id="28" dur="500"/>
                                        <p:tgtEl>
                                          <p:spTgt spid="3758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1"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8" name="Text Box 2"/>
          <p:cNvSpPr txBox="1">
            <a:spLocks noChangeArrowheads="1"/>
          </p:cNvSpPr>
          <p:nvPr/>
        </p:nvSpPr>
        <p:spPr bwMode="auto">
          <a:xfrm>
            <a:off x="8777288" y="11430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
            <a:endParaRPr lang="zh-CN" altLang="zh-CN" sz="4400">
              <a:solidFill>
                <a:schemeClr val="tx2"/>
              </a:solidFill>
            </a:endParaRPr>
          </a:p>
        </p:txBody>
      </p:sp>
      <p:graphicFrame>
        <p:nvGraphicFramePr>
          <p:cNvPr id="2" name="图示 1"/>
          <p:cNvGraphicFramePr/>
          <p:nvPr>
            <p:extLst>
              <p:ext uri="{D42A27DB-BD31-4B8C-83A1-F6EECF244321}">
                <p14:modId xmlns:p14="http://schemas.microsoft.com/office/powerpoint/2010/main" val="3110535570"/>
              </p:ext>
            </p:extLst>
          </p:nvPr>
        </p:nvGraphicFramePr>
        <p:xfrm>
          <a:off x="568326" y="2204864"/>
          <a:ext cx="8208962"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77861" name="Rectangle 5"/>
          <p:cNvSpPr>
            <a:spLocks noChangeArrowheads="1"/>
          </p:cNvSpPr>
          <p:nvPr/>
        </p:nvSpPr>
        <p:spPr bwMode="auto">
          <a:xfrm>
            <a:off x="684213" y="116632"/>
            <a:ext cx="82296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r>
              <a:rPr lang="zh-CN" altLang="en-US" sz="4400" b="0" dirty="0">
                <a:solidFill>
                  <a:schemeClr val="bg1"/>
                </a:solidFill>
                <a:ea typeface="黑体" pitchFamily="2" charset="-122"/>
              </a:rPr>
              <a:t>什么</a:t>
            </a:r>
            <a:r>
              <a:rPr lang="zh-CN" altLang="en-US" sz="4400" b="0">
                <a:solidFill>
                  <a:schemeClr val="bg1"/>
                </a:solidFill>
                <a:ea typeface="黑体" pitchFamily="2" charset="-122"/>
              </a:rPr>
              <a:t>是</a:t>
            </a:r>
            <a:r>
              <a:rPr lang="zh-CN" altLang="en-US" sz="4400" b="0" smtClean="0">
                <a:solidFill>
                  <a:schemeClr val="bg1"/>
                </a:solidFill>
                <a:ea typeface="黑体" pitchFamily="2" charset="-122"/>
              </a:rPr>
              <a:t>触发器</a:t>
            </a:r>
            <a:endParaRPr lang="en-US" altLang="zh-CN" sz="4400" b="0" dirty="0">
              <a:solidFill>
                <a:schemeClr val="bg1"/>
              </a:solidFill>
              <a:ea typeface="黑体" pitchFamily="2" charset="-122"/>
            </a:endParaRPr>
          </a:p>
        </p:txBody>
      </p:sp>
    </p:spTree>
    <p:extLst>
      <p:ext uri="{BB962C8B-B14F-4D97-AF65-F5344CB8AC3E}">
        <p14:creationId xmlns:p14="http://schemas.microsoft.com/office/powerpoint/2010/main" val="23071922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graphicEl>
                                              <a:dgm id="{8E114CC5-0787-4440-8241-461EC39B416F}"/>
                                            </p:graphicEl>
                                          </p:spTgt>
                                        </p:tgtEl>
                                        <p:attrNameLst>
                                          <p:attrName>style.visibility</p:attrName>
                                        </p:attrNameLst>
                                      </p:cBhvr>
                                      <p:to>
                                        <p:strVal val="visible"/>
                                      </p:to>
                                    </p:set>
                                    <p:animEffect transition="in" filter="wipe(down)">
                                      <p:cBhvr>
                                        <p:cTn id="7" dur="500"/>
                                        <p:tgtEl>
                                          <p:spTgt spid="2">
                                            <p:graphicEl>
                                              <a:dgm id="{8E114CC5-0787-4440-8241-461EC39B416F}"/>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graphicEl>
                                              <a:dgm id="{533AD503-05EC-4B37-8188-C41B41835263}"/>
                                            </p:graphicEl>
                                          </p:spTgt>
                                        </p:tgtEl>
                                        <p:attrNameLst>
                                          <p:attrName>style.visibility</p:attrName>
                                        </p:attrNameLst>
                                      </p:cBhvr>
                                      <p:to>
                                        <p:strVal val="visible"/>
                                      </p:to>
                                    </p:set>
                                    <p:animEffect transition="in" filter="wipe(down)">
                                      <p:cBhvr>
                                        <p:cTn id="11" dur="500"/>
                                        <p:tgtEl>
                                          <p:spTgt spid="2">
                                            <p:graphicEl>
                                              <a:dgm id="{533AD503-05EC-4B37-8188-C41B41835263}"/>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
                                            <p:graphicEl>
                                              <a:dgm id="{569E0894-0CFF-4B09-A94D-561E0E4B84DE}"/>
                                            </p:graphicEl>
                                          </p:spTgt>
                                        </p:tgtEl>
                                        <p:attrNameLst>
                                          <p:attrName>style.visibility</p:attrName>
                                        </p:attrNameLst>
                                      </p:cBhvr>
                                      <p:to>
                                        <p:strVal val="visible"/>
                                      </p:to>
                                    </p:set>
                                    <p:animEffect transition="in" filter="wipe(down)">
                                      <p:cBhvr>
                                        <p:cTn id="15" dur="500"/>
                                        <p:tgtEl>
                                          <p:spTgt spid="2">
                                            <p:graphicEl>
                                              <a:dgm id="{569E0894-0CFF-4B09-A94D-561E0E4B84DE}"/>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graphicEl>
                                              <a:dgm id="{B27AEEF9-33BD-4448-ADDB-DCBA62A56E2E}"/>
                                            </p:graphicEl>
                                          </p:spTgt>
                                        </p:tgtEl>
                                        <p:attrNameLst>
                                          <p:attrName>style.visibility</p:attrName>
                                        </p:attrNameLst>
                                      </p:cBhvr>
                                      <p:to>
                                        <p:strVal val="visible"/>
                                      </p:to>
                                    </p:set>
                                    <p:animEffect transition="in" filter="wipe(down)">
                                      <p:cBhvr>
                                        <p:cTn id="19" dur="500"/>
                                        <p:tgtEl>
                                          <p:spTgt spid="2">
                                            <p:graphicEl>
                                              <a:dgm id="{B27AEEF9-33BD-4448-ADDB-DCBA62A56E2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8" name="Text Box 2"/>
          <p:cNvSpPr txBox="1">
            <a:spLocks noChangeArrowheads="1"/>
          </p:cNvSpPr>
          <p:nvPr/>
        </p:nvSpPr>
        <p:spPr bwMode="auto">
          <a:xfrm>
            <a:off x="8777288" y="11430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
            <a:endParaRPr lang="zh-CN" altLang="zh-CN" sz="4400">
              <a:solidFill>
                <a:schemeClr val="tx2"/>
              </a:solidFill>
            </a:endParaRPr>
          </a:p>
        </p:txBody>
      </p:sp>
      <p:sp>
        <p:nvSpPr>
          <p:cNvPr id="377861" name="Rectangle 5"/>
          <p:cNvSpPr>
            <a:spLocks noChangeArrowheads="1"/>
          </p:cNvSpPr>
          <p:nvPr/>
        </p:nvSpPr>
        <p:spPr bwMode="auto">
          <a:xfrm>
            <a:off x="684213" y="35063"/>
            <a:ext cx="82296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r>
              <a:rPr lang="zh-CN" altLang="en-US" sz="4400" b="0" dirty="0" smtClean="0">
                <a:solidFill>
                  <a:schemeClr val="bg1"/>
                </a:solidFill>
                <a:ea typeface="黑体" pitchFamily="2" charset="-122"/>
              </a:rPr>
              <a:t>触发器的功能</a:t>
            </a:r>
            <a:endParaRPr lang="en-US" altLang="zh-CN" sz="4400" b="0" dirty="0">
              <a:solidFill>
                <a:schemeClr val="bg1"/>
              </a:solidFill>
              <a:ea typeface="黑体" pitchFamily="2" charset="-122"/>
            </a:endParaRPr>
          </a:p>
        </p:txBody>
      </p:sp>
      <p:graphicFrame>
        <p:nvGraphicFramePr>
          <p:cNvPr id="4" name="图示 3"/>
          <p:cNvGraphicFramePr/>
          <p:nvPr>
            <p:extLst>
              <p:ext uri="{D42A27DB-BD31-4B8C-83A1-F6EECF244321}">
                <p14:modId xmlns:p14="http://schemas.microsoft.com/office/powerpoint/2010/main" val="590435637"/>
              </p:ext>
            </p:extLst>
          </p:nvPr>
        </p:nvGraphicFramePr>
        <p:xfrm>
          <a:off x="1043608" y="2708920"/>
          <a:ext cx="7085608" cy="24482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1504319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4">
                                            <p:graphicEl>
                                              <a:dgm id="{0D429A77-1336-4CB7-B39D-116EA5F169F0}"/>
                                            </p:graphicEl>
                                          </p:spTgt>
                                        </p:tgtEl>
                                        <p:attrNameLst>
                                          <p:attrName>style.visibility</p:attrName>
                                        </p:attrNameLst>
                                      </p:cBhvr>
                                      <p:to>
                                        <p:strVal val="visible"/>
                                      </p:to>
                                    </p:set>
                                    <p:animEffect transition="in" filter="diamond(in)">
                                      <p:cBhvr>
                                        <p:cTn id="7" dur="2000"/>
                                        <p:tgtEl>
                                          <p:spTgt spid="4">
                                            <p:graphicEl>
                                              <a:dgm id="{0D429A77-1336-4CB7-B39D-116EA5F169F0}"/>
                                            </p:graphicEl>
                                          </p:spTgt>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4">
                                            <p:graphicEl>
                                              <a:dgm id="{0F8C5BEE-DB19-41C8-A0A0-AF45AE2C98AA}"/>
                                            </p:graphicEl>
                                          </p:spTgt>
                                        </p:tgtEl>
                                        <p:attrNameLst>
                                          <p:attrName>style.visibility</p:attrName>
                                        </p:attrNameLst>
                                      </p:cBhvr>
                                      <p:to>
                                        <p:strVal val="visible"/>
                                      </p:to>
                                    </p:set>
                                    <p:animEffect transition="in" filter="diamond(in)">
                                      <p:cBhvr>
                                        <p:cTn id="11" dur="2000"/>
                                        <p:tgtEl>
                                          <p:spTgt spid="4">
                                            <p:graphicEl>
                                              <a:dgm id="{0F8C5BEE-DB19-41C8-A0A0-AF45AE2C98AA}"/>
                                            </p:graphicEl>
                                          </p:spTgt>
                                        </p:tgtEl>
                                      </p:cBhvr>
                                    </p:animEffect>
                                  </p:childTnLst>
                                </p:cTn>
                              </p:par>
                            </p:childTnLst>
                          </p:cTn>
                        </p:par>
                        <p:par>
                          <p:cTn id="12" fill="hold">
                            <p:stCondLst>
                              <p:cond delay="4000"/>
                            </p:stCondLst>
                            <p:childTnLst>
                              <p:par>
                                <p:cTn id="13" presetID="8" presetClass="entr" presetSubtype="16" fill="hold" grpId="0" nodeType="afterEffect">
                                  <p:stCondLst>
                                    <p:cond delay="0"/>
                                  </p:stCondLst>
                                  <p:childTnLst>
                                    <p:set>
                                      <p:cBhvr>
                                        <p:cTn id="14" dur="1" fill="hold">
                                          <p:stCondLst>
                                            <p:cond delay="0"/>
                                          </p:stCondLst>
                                        </p:cTn>
                                        <p:tgtEl>
                                          <p:spTgt spid="4">
                                            <p:graphicEl>
                                              <a:dgm id="{29FDDC9E-FD50-468F-A9E2-36A6FB73E995}"/>
                                            </p:graphicEl>
                                          </p:spTgt>
                                        </p:tgtEl>
                                        <p:attrNameLst>
                                          <p:attrName>style.visibility</p:attrName>
                                        </p:attrNameLst>
                                      </p:cBhvr>
                                      <p:to>
                                        <p:strVal val="visible"/>
                                      </p:to>
                                    </p:set>
                                    <p:animEffect transition="in" filter="diamond(in)">
                                      <p:cBhvr>
                                        <p:cTn id="15" dur="2000"/>
                                        <p:tgtEl>
                                          <p:spTgt spid="4">
                                            <p:graphicEl>
                                              <a:dgm id="{29FDDC9E-FD50-468F-A9E2-36A6FB73E995}"/>
                                            </p:graphicEl>
                                          </p:spTgt>
                                        </p:tgtEl>
                                      </p:cBhvr>
                                    </p:animEffect>
                                  </p:childTnLst>
                                </p:cTn>
                              </p:par>
                            </p:childTnLst>
                          </p:cTn>
                        </p:par>
                        <p:par>
                          <p:cTn id="16" fill="hold">
                            <p:stCondLst>
                              <p:cond delay="6000"/>
                            </p:stCondLst>
                            <p:childTnLst>
                              <p:par>
                                <p:cTn id="17" presetID="8" presetClass="entr" presetSubtype="16" fill="hold" grpId="0" nodeType="afterEffect">
                                  <p:stCondLst>
                                    <p:cond delay="0"/>
                                  </p:stCondLst>
                                  <p:childTnLst>
                                    <p:set>
                                      <p:cBhvr>
                                        <p:cTn id="18" dur="1" fill="hold">
                                          <p:stCondLst>
                                            <p:cond delay="0"/>
                                          </p:stCondLst>
                                        </p:cTn>
                                        <p:tgtEl>
                                          <p:spTgt spid="4">
                                            <p:graphicEl>
                                              <a:dgm id="{53C19851-952F-4E5B-A50B-28203B9F6A2B}"/>
                                            </p:graphicEl>
                                          </p:spTgt>
                                        </p:tgtEl>
                                        <p:attrNameLst>
                                          <p:attrName>style.visibility</p:attrName>
                                        </p:attrNameLst>
                                      </p:cBhvr>
                                      <p:to>
                                        <p:strVal val="visible"/>
                                      </p:to>
                                    </p:set>
                                    <p:animEffect transition="in" filter="diamond(in)">
                                      <p:cBhvr>
                                        <p:cTn id="19" dur="2000"/>
                                        <p:tgtEl>
                                          <p:spTgt spid="4">
                                            <p:graphicEl>
                                              <a:dgm id="{53C19851-952F-4E5B-A50B-28203B9F6A2B}"/>
                                            </p:graphicEl>
                                          </p:spTgt>
                                        </p:tgtEl>
                                      </p:cBhvr>
                                    </p:animEffect>
                                  </p:childTnLst>
                                </p:cTn>
                              </p:par>
                            </p:childTnLst>
                          </p:cTn>
                        </p:par>
                        <p:par>
                          <p:cTn id="20" fill="hold">
                            <p:stCondLst>
                              <p:cond delay="8000"/>
                            </p:stCondLst>
                            <p:childTnLst>
                              <p:par>
                                <p:cTn id="21" presetID="8" presetClass="entr" presetSubtype="16" fill="hold" grpId="0" nodeType="afterEffect">
                                  <p:stCondLst>
                                    <p:cond delay="0"/>
                                  </p:stCondLst>
                                  <p:childTnLst>
                                    <p:set>
                                      <p:cBhvr>
                                        <p:cTn id="22" dur="1" fill="hold">
                                          <p:stCondLst>
                                            <p:cond delay="0"/>
                                          </p:stCondLst>
                                        </p:cTn>
                                        <p:tgtEl>
                                          <p:spTgt spid="4">
                                            <p:graphicEl>
                                              <a:dgm id="{73BEFC59-9F84-4FE6-A8A4-059CD8DA1048}"/>
                                            </p:graphicEl>
                                          </p:spTgt>
                                        </p:tgtEl>
                                        <p:attrNameLst>
                                          <p:attrName>style.visibility</p:attrName>
                                        </p:attrNameLst>
                                      </p:cBhvr>
                                      <p:to>
                                        <p:strVal val="visible"/>
                                      </p:to>
                                    </p:set>
                                    <p:animEffect transition="in" filter="diamond(in)">
                                      <p:cBhvr>
                                        <p:cTn id="23" dur="2000"/>
                                        <p:tgtEl>
                                          <p:spTgt spid="4">
                                            <p:graphicEl>
                                              <a:dgm id="{73BEFC59-9F84-4FE6-A8A4-059CD8DA1048}"/>
                                            </p:graphicEl>
                                          </p:spTgt>
                                        </p:tgtEl>
                                      </p:cBhvr>
                                    </p:animEffect>
                                  </p:childTnLst>
                                </p:cTn>
                              </p:par>
                            </p:childTnLst>
                          </p:cTn>
                        </p:par>
                        <p:par>
                          <p:cTn id="24" fill="hold">
                            <p:stCondLst>
                              <p:cond delay="10000"/>
                            </p:stCondLst>
                            <p:childTnLst>
                              <p:par>
                                <p:cTn id="25" presetID="8" presetClass="entr" presetSubtype="16" fill="hold" grpId="0" nodeType="afterEffect">
                                  <p:stCondLst>
                                    <p:cond delay="0"/>
                                  </p:stCondLst>
                                  <p:childTnLst>
                                    <p:set>
                                      <p:cBhvr>
                                        <p:cTn id="26" dur="1" fill="hold">
                                          <p:stCondLst>
                                            <p:cond delay="0"/>
                                          </p:stCondLst>
                                        </p:cTn>
                                        <p:tgtEl>
                                          <p:spTgt spid="4">
                                            <p:graphicEl>
                                              <a:dgm id="{4F72B2B0-707B-4EAC-BC51-379AAAE50E91}"/>
                                            </p:graphicEl>
                                          </p:spTgt>
                                        </p:tgtEl>
                                        <p:attrNameLst>
                                          <p:attrName>style.visibility</p:attrName>
                                        </p:attrNameLst>
                                      </p:cBhvr>
                                      <p:to>
                                        <p:strVal val="visible"/>
                                      </p:to>
                                    </p:set>
                                    <p:animEffect transition="in" filter="diamond(in)">
                                      <p:cBhvr>
                                        <p:cTn id="27" dur="2000"/>
                                        <p:tgtEl>
                                          <p:spTgt spid="4">
                                            <p:graphicEl>
                                              <a:dgm id="{4F72B2B0-707B-4EAC-BC51-379AAAE50E9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755576" y="332656"/>
            <a:ext cx="8229600" cy="792162"/>
          </a:xfrm>
        </p:spPr>
        <p:txBody>
          <a:bodyPr/>
          <a:lstStyle/>
          <a:p>
            <a:r>
              <a:rPr lang="zh-CN" altLang="en-US" dirty="0">
                <a:latin typeface="宋体" charset="-122"/>
              </a:rPr>
              <a:t>触发器</a:t>
            </a:r>
            <a:r>
              <a:rPr lang="zh-CN" altLang="en-US" dirty="0" smtClean="0">
                <a:latin typeface="宋体" charset="-122"/>
              </a:rPr>
              <a:t>的分类</a:t>
            </a:r>
            <a:endParaRPr lang="zh-CN" altLang="en-US" dirty="0"/>
          </a:p>
        </p:txBody>
      </p:sp>
      <p:graphicFrame>
        <p:nvGraphicFramePr>
          <p:cNvPr id="3" name="图示 2"/>
          <p:cNvGraphicFramePr/>
          <p:nvPr>
            <p:extLst>
              <p:ext uri="{D42A27DB-BD31-4B8C-83A1-F6EECF244321}">
                <p14:modId xmlns:p14="http://schemas.microsoft.com/office/powerpoint/2010/main" val="3259057590"/>
              </p:ext>
            </p:extLst>
          </p:nvPr>
        </p:nvGraphicFramePr>
        <p:xfrm>
          <a:off x="395536" y="1844824"/>
          <a:ext cx="806489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570676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graphicEl>
                                              <a:dgm id="{8023C01C-0738-4A2B-8259-19CAE0B1495E}"/>
                                            </p:graphicEl>
                                          </p:spTgt>
                                        </p:tgtEl>
                                        <p:attrNameLst>
                                          <p:attrName>style.visibility</p:attrName>
                                        </p:attrNameLst>
                                      </p:cBhvr>
                                      <p:to>
                                        <p:strVal val="visible"/>
                                      </p:to>
                                    </p:set>
                                    <p:animEffect transition="in" filter="wipe(down)">
                                      <p:cBhvr>
                                        <p:cTn id="7" dur="500"/>
                                        <p:tgtEl>
                                          <p:spTgt spid="3">
                                            <p:graphicEl>
                                              <a:dgm id="{8023C01C-0738-4A2B-8259-19CAE0B1495E}"/>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graphicEl>
                                              <a:dgm id="{F67ECBB6-6CC7-4C4A-8560-0D599F053CDE}"/>
                                            </p:graphicEl>
                                          </p:spTgt>
                                        </p:tgtEl>
                                        <p:attrNameLst>
                                          <p:attrName>style.visibility</p:attrName>
                                        </p:attrNameLst>
                                      </p:cBhvr>
                                      <p:to>
                                        <p:strVal val="visible"/>
                                      </p:to>
                                    </p:set>
                                    <p:animEffect transition="in" filter="wipe(down)">
                                      <p:cBhvr>
                                        <p:cTn id="11" dur="500"/>
                                        <p:tgtEl>
                                          <p:spTgt spid="3">
                                            <p:graphicEl>
                                              <a:dgm id="{F67ECBB6-6CC7-4C4A-8560-0D599F053CDE}"/>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graphicEl>
                                              <a:dgm id="{5D359702-E8BF-41BC-9F53-FFA4CD4F4C19}"/>
                                            </p:graphicEl>
                                          </p:spTgt>
                                        </p:tgtEl>
                                        <p:attrNameLst>
                                          <p:attrName>style.visibility</p:attrName>
                                        </p:attrNameLst>
                                      </p:cBhvr>
                                      <p:to>
                                        <p:strVal val="visible"/>
                                      </p:to>
                                    </p:set>
                                    <p:animEffect transition="in" filter="wipe(down)">
                                      <p:cBhvr>
                                        <p:cTn id="15" dur="500"/>
                                        <p:tgtEl>
                                          <p:spTgt spid="3">
                                            <p:graphicEl>
                                              <a:dgm id="{5D359702-E8BF-41BC-9F53-FFA4CD4F4C19}"/>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graphicEl>
                                              <a:dgm id="{358F11DF-3962-487C-8DD2-C39AD893A47D}"/>
                                            </p:graphicEl>
                                          </p:spTgt>
                                        </p:tgtEl>
                                        <p:attrNameLst>
                                          <p:attrName>style.visibility</p:attrName>
                                        </p:attrNameLst>
                                      </p:cBhvr>
                                      <p:to>
                                        <p:strVal val="visible"/>
                                      </p:to>
                                    </p:set>
                                    <p:animEffect transition="in" filter="wipe(down)">
                                      <p:cBhvr>
                                        <p:cTn id="19" dur="500"/>
                                        <p:tgtEl>
                                          <p:spTgt spid="3">
                                            <p:graphicEl>
                                              <a:dgm id="{358F11DF-3962-487C-8DD2-C39AD893A47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9" name="Rectangle 3"/>
          <p:cNvSpPr>
            <a:spLocks noGrp="1" noChangeArrowheads="1"/>
          </p:cNvSpPr>
          <p:nvPr>
            <p:ph type="subTitle" idx="1"/>
          </p:nvPr>
        </p:nvSpPr>
        <p:spPr>
          <a:xfrm>
            <a:off x="971600" y="2276872"/>
            <a:ext cx="7344543" cy="936501"/>
          </a:xfrm>
        </p:spPr>
        <p:txBody>
          <a:bodyPr/>
          <a:lstStyle/>
          <a:p>
            <a:pPr eaLnBrk="1" hangingPunct="1">
              <a:defRPr/>
            </a:pPr>
            <a:r>
              <a:rPr lang="zh-CN" altLang="zh-CN">
                <a:solidFill>
                  <a:srgbClr val="0000FF"/>
                </a:solidFill>
              </a:rPr>
              <a:t>项目七</a:t>
            </a:r>
            <a:r>
              <a:rPr lang="en-US" altLang="zh-CN">
                <a:solidFill>
                  <a:srgbClr val="0000FF"/>
                </a:solidFill>
              </a:rPr>
              <a:t>  </a:t>
            </a:r>
            <a:r>
              <a:rPr lang="zh-CN" altLang="zh-CN">
                <a:solidFill>
                  <a:srgbClr val="0000FF"/>
                </a:solidFill>
              </a:rPr>
              <a:t>存储过程、触发器的创建和使用</a:t>
            </a:r>
            <a:endParaRPr lang="zh-CN" altLang="en-US" dirty="0" smtClean="0">
              <a:solidFill>
                <a:srgbClr val="0000FF"/>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755576" y="332656"/>
            <a:ext cx="8229600" cy="792162"/>
          </a:xfrm>
        </p:spPr>
        <p:txBody>
          <a:bodyPr/>
          <a:lstStyle/>
          <a:p>
            <a:pPr lvl="0"/>
            <a:r>
              <a:rPr lang="en-US" altLang="zh-CN" dirty="0">
                <a:latin typeface="+mn-ea"/>
              </a:rPr>
              <a:t>DML</a:t>
            </a:r>
            <a:r>
              <a:rPr lang="zh-CN" altLang="zh-CN" dirty="0" smtClean="0">
                <a:latin typeface="+mn-ea"/>
              </a:rPr>
              <a:t>触发器</a:t>
            </a:r>
            <a:r>
              <a:rPr lang="zh-CN" altLang="en-US" dirty="0" smtClean="0">
                <a:latin typeface="宋体" charset="-122"/>
              </a:rPr>
              <a:t>的种类</a:t>
            </a:r>
            <a:endParaRPr lang="zh-CN" altLang="en-US" dirty="0"/>
          </a:p>
        </p:txBody>
      </p:sp>
      <p:graphicFrame>
        <p:nvGraphicFramePr>
          <p:cNvPr id="5" name="图示 4"/>
          <p:cNvGraphicFramePr/>
          <p:nvPr>
            <p:extLst>
              <p:ext uri="{D42A27DB-BD31-4B8C-83A1-F6EECF244321}">
                <p14:modId xmlns:p14="http://schemas.microsoft.com/office/powerpoint/2010/main" val="13367749"/>
              </p:ext>
            </p:extLst>
          </p:nvPr>
        </p:nvGraphicFramePr>
        <p:xfrm>
          <a:off x="467544" y="1844824"/>
          <a:ext cx="8352928"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622256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5">
                                            <p:graphicEl>
                                              <a:dgm id="{62939A3B-A6BD-47A6-AD9A-A1F419A97FC4}"/>
                                            </p:graphicEl>
                                          </p:spTgt>
                                        </p:tgtEl>
                                        <p:attrNameLst>
                                          <p:attrName>style.visibility</p:attrName>
                                        </p:attrNameLst>
                                      </p:cBhvr>
                                      <p:to>
                                        <p:strVal val="visible"/>
                                      </p:to>
                                    </p:set>
                                    <p:animEffect transition="in" filter="circle(in)">
                                      <p:cBhvr>
                                        <p:cTn id="7" dur="2000"/>
                                        <p:tgtEl>
                                          <p:spTgt spid="5">
                                            <p:graphicEl>
                                              <a:dgm id="{62939A3B-A6BD-47A6-AD9A-A1F419A97FC4}"/>
                                            </p:graphicEl>
                                          </p:spTgt>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5">
                                            <p:graphicEl>
                                              <a:dgm id="{7EC37A90-63AF-4479-AF6F-FA162DEE491D}"/>
                                            </p:graphicEl>
                                          </p:spTgt>
                                        </p:tgtEl>
                                        <p:attrNameLst>
                                          <p:attrName>style.visibility</p:attrName>
                                        </p:attrNameLst>
                                      </p:cBhvr>
                                      <p:to>
                                        <p:strVal val="visible"/>
                                      </p:to>
                                    </p:set>
                                    <p:animEffect transition="in" filter="circle(in)">
                                      <p:cBhvr>
                                        <p:cTn id="11" dur="2000"/>
                                        <p:tgtEl>
                                          <p:spTgt spid="5">
                                            <p:graphicEl>
                                              <a:dgm id="{7EC37A90-63AF-4479-AF6F-FA162DEE491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755576" y="332656"/>
            <a:ext cx="8229600" cy="792162"/>
          </a:xfrm>
        </p:spPr>
        <p:txBody>
          <a:bodyPr/>
          <a:lstStyle/>
          <a:p>
            <a:pPr lvl="0"/>
            <a:r>
              <a:rPr lang="en-US" altLang="zh-CN" dirty="0">
                <a:latin typeface="宋体" charset="-122"/>
              </a:rPr>
              <a:t>DML</a:t>
            </a:r>
            <a:r>
              <a:rPr lang="zh-CN" altLang="en-US" dirty="0">
                <a:latin typeface="宋体" charset="-122"/>
              </a:rPr>
              <a:t>触发器</a:t>
            </a:r>
            <a:r>
              <a:rPr lang="zh-CN" altLang="en-US" dirty="0" smtClean="0">
                <a:latin typeface="宋体" charset="-122"/>
              </a:rPr>
              <a:t>的分类</a:t>
            </a:r>
            <a:endParaRPr lang="zh-CN" altLang="en-US" dirty="0"/>
          </a:p>
        </p:txBody>
      </p:sp>
      <p:graphicFrame>
        <p:nvGraphicFramePr>
          <p:cNvPr id="3" name="图示 2"/>
          <p:cNvGraphicFramePr/>
          <p:nvPr>
            <p:extLst>
              <p:ext uri="{D42A27DB-BD31-4B8C-83A1-F6EECF244321}">
                <p14:modId xmlns:p14="http://schemas.microsoft.com/office/powerpoint/2010/main" val="1787437979"/>
              </p:ext>
            </p:extLst>
          </p:nvPr>
        </p:nvGraphicFramePr>
        <p:xfrm>
          <a:off x="755576" y="1772816"/>
          <a:ext cx="7920880" cy="4400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782461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graphicEl>
                                              <a:dgm id="{8958A17C-5BF3-4849-ADCF-A642BC9BF1CE}"/>
                                            </p:graphicEl>
                                          </p:spTgt>
                                        </p:tgtEl>
                                        <p:attrNameLst>
                                          <p:attrName>style.visibility</p:attrName>
                                        </p:attrNameLst>
                                      </p:cBhvr>
                                      <p:to>
                                        <p:strVal val="visible"/>
                                      </p:to>
                                    </p:set>
                                    <p:anim calcmode="lin" valueType="num">
                                      <p:cBhvr>
                                        <p:cTn id="7" dur="500" fill="hold"/>
                                        <p:tgtEl>
                                          <p:spTgt spid="3">
                                            <p:graphicEl>
                                              <a:dgm id="{8958A17C-5BF3-4849-ADCF-A642BC9BF1CE}"/>
                                            </p:graphicEl>
                                          </p:spTgt>
                                        </p:tgtEl>
                                        <p:attrNameLst>
                                          <p:attrName>ppt_w</p:attrName>
                                        </p:attrNameLst>
                                      </p:cBhvr>
                                      <p:tavLst>
                                        <p:tav tm="0">
                                          <p:val>
                                            <p:fltVal val="0"/>
                                          </p:val>
                                        </p:tav>
                                        <p:tav tm="100000">
                                          <p:val>
                                            <p:strVal val="#ppt_w"/>
                                          </p:val>
                                        </p:tav>
                                      </p:tavLst>
                                    </p:anim>
                                    <p:anim calcmode="lin" valueType="num">
                                      <p:cBhvr>
                                        <p:cTn id="8" dur="500" fill="hold"/>
                                        <p:tgtEl>
                                          <p:spTgt spid="3">
                                            <p:graphicEl>
                                              <a:dgm id="{8958A17C-5BF3-4849-ADCF-A642BC9BF1CE}"/>
                                            </p:graphicEl>
                                          </p:spTgt>
                                        </p:tgtEl>
                                        <p:attrNameLst>
                                          <p:attrName>ppt_h</p:attrName>
                                        </p:attrNameLst>
                                      </p:cBhvr>
                                      <p:tavLst>
                                        <p:tav tm="0">
                                          <p:val>
                                            <p:fltVal val="0"/>
                                          </p:val>
                                        </p:tav>
                                        <p:tav tm="100000">
                                          <p:val>
                                            <p:strVal val="#ppt_h"/>
                                          </p:val>
                                        </p:tav>
                                      </p:tavLst>
                                    </p:anim>
                                    <p:animEffect transition="in" filter="fade">
                                      <p:cBhvr>
                                        <p:cTn id="9" dur="500"/>
                                        <p:tgtEl>
                                          <p:spTgt spid="3">
                                            <p:graphicEl>
                                              <a:dgm id="{8958A17C-5BF3-4849-ADCF-A642BC9BF1CE}"/>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graphicEl>
                                              <a:dgm id="{A0613E48-393F-43BA-BE52-34E3237C026D}"/>
                                            </p:graphicEl>
                                          </p:spTgt>
                                        </p:tgtEl>
                                        <p:attrNameLst>
                                          <p:attrName>style.visibility</p:attrName>
                                        </p:attrNameLst>
                                      </p:cBhvr>
                                      <p:to>
                                        <p:strVal val="visible"/>
                                      </p:to>
                                    </p:set>
                                    <p:anim calcmode="lin" valueType="num">
                                      <p:cBhvr>
                                        <p:cTn id="14" dur="500" fill="hold"/>
                                        <p:tgtEl>
                                          <p:spTgt spid="3">
                                            <p:graphicEl>
                                              <a:dgm id="{A0613E48-393F-43BA-BE52-34E3237C026D}"/>
                                            </p:graphicEl>
                                          </p:spTgt>
                                        </p:tgtEl>
                                        <p:attrNameLst>
                                          <p:attrName>ppt_w</p:attrName>
                                        </p:attrNameLst>
                                      </p:cBhvr>
                                      <p:tavLst>
                                        <p:tav tm="0">
                                          <p:val>
                                            <p:fltVal val="0"/>
                                          </p:val>
                                        </p:tav>
                                        <p:tav tm="100000">
                                          <p:val>
                                            <p:strVal val="#ppt_w"/>
                                          </p:val>
                                        </p:tav>
                                      </p:tavLst>
                                    </p:anim>
                                    <p:anim calcmode="lin" valueType="num">
                                      <p:cBhvr>
                                        <p:cTn id="15" dur="500" fill="hold"/>
                                        <p:tgtEl>
                                          <p:spTgt spid="3">
                                            <p:graphicEl>
                                              <a:dgm id="{A0613E48-393F-43BA-BE52-34E3237C026D}"/>
                                            </p:graphicEl>
                                          </p:spTgt>
                                        </p:tgtEl>
                                        <p:attrNameLst>
                                          <p:attrName>ppt_h</p:attrName>
                                        </p:attrNameLst>
                                      </p:cBhvr>
                                      <p:tavLst>
                                        <p:tav tm="0">
                                          <p:val>
                                            <p:fltVal val="0"/>
                                          </p:val>
                                        </p:tav>
                                        <p:tav tm="100000">
                                          <p:val>
                                            <p:strVal val="#ppt_h"/>
                                          </p:val>
                                        </p:tav>
                                      </p:tavLst>
                                    </p:anim>
                                    <p:animEffect transition="in" filter="fade">
                                      <p:cBhvr>
                                        <p:cTn id="16" dur="500"/>
                                        <p:tgtEl>
                                          <p:spTgt spid="3">
                                            <p:graphicEl>
                                              <a:dgm id="{A0613E48-393F-43BA-BE52-34E3237C026D}"/>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graphicEl>
                                              <a:dgm id="{4ED66CD6-D982-405C-8114-3AD55E22652A}"/>
                                            </p:graphicEl>
                                          </p:spTgt>
                                        </p:tgtEl>
                                        <p:attrNameLst>
                                          <p:attrName>style.visibility</p:attrName>
                                        </p:attrNameLst>
                                      </p:cBhvr>
                                      <p:to>
                                        <p:strVal val="visible"/>
                                      </p:to>
                                    </p:set>
                                    <p:anim calcmode="lin" valueType="num">
                                      <p:cBhvr>
                                        <p:cTn id="21" dur="500" fill="hold"/>
                                        <p:tgtEl>
                                          <p:spTgt spid="3">
                                            <p:graphicEl>
                                              <a:dgm id="{4ED66CD6-D982-405C-8114-3AD55E22652A}"/>
                                            </p:graphicEl>
                                          </p:spTgt>
                                        </p:tgtEl>
                                        <p:attrNameLst>
                                          <p:attrName>ppt_w</p:attrName>
                                        </p:attrNameLst>
                                      </p:cBhvr>
                                      <p:tavLst>
                                        <p:tav tm="0">
                                          <p:val>
                                            <p:fltVal val="0"/>
                                          </p:val>
                                        </p:tav>
                                        <p:tav tm="100000">
                                          <p:val>
                                            <p:strVal val="#ppt_w"/>
                                          </p:val>
                                        </p:tav>
                                      </p:tavLst>
                                    </p:anim>
                                    <p:anim calcmode="lin" valueType="num">
                                      <p:cBhvr>
                                        <p:cTn id="22" dur="500" fill="hold"/>
                                        <p:tgtEl>
                                          <p:spTgt spid="3">
                                            <p:graphicEl>
                                              <a:dgm id="{4ED66CD6-D982-405C-8114-3AD55E22652A}"/>
                                            </p:graphicEl>
                                          </p:spTgt>
                                        </p:tgtEl>
                                        <p:attrNameLst>
                                          <p:attrName>ppt_h</p:attrName>
                                        </p:attrNameLst>
                                      </p:cBhvr>
                                      <p:tavLst>
                                        <p:tav tm="0">
                                          <p:val>
                                            <p:fltVal val="0"/>
                                          </p:val>
                                        </p:tav>
                                        <p:tav tm="100000">
                                          <p:val>
                                            <p:strVal val="#ppt_h"/>
                                          </p:val>
                                        </p:tav>
                                      </p:tavLst>
                                    </p:anim>
                                    <p:animEffect transition="in" filter="fade">
                                      <p:cBhvr>
                                        <p:cTn id="23" dur="500"/>
                                        <p:tgtEl>
                                          <p:spTgt spid="3">
                                            <p:graphicEl>
                                              <a:dgm id="{4ED66CD6-D982-405C-8114-3AD55E22652A}"/>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graphicEl>
                                              <a:dgm id="{E02F4461-45DE-45B3-AF38-872E0538EEEF}"/>
                                            </p:graphicEl>
                                          </p:spTgt>
                                        </p:tgtEl>
                                        <p:attrNameLst>
                                          <p:attrName>style.visibility</p:attrName>
                                        </p:attrNameLst>
                                      </p:cBhvr>
                                      <p:to>
                                        <p:strVal val="visible"/>
                                      </p:to>
                                    </p:set>
                                    <p:anim calcmode="lin" valueType="num">
                                      <p:cBhvr>
                                        <p:cTn id="28" dur="500" fill="hold"/>
                                        <p:tgtEl>
                                          <p:spTgt spid="3">
                                            <p:graphicEl>
                                              <a:dgm id="{E02F4461-45DE-45B3-AF38-872E0538EEEF}"/>
                                            </p:graphicEl>
                                          </p:spTgt>
                                        </p:tgtEl>
                                        <p:attrNameLst>
                                          <p:attrName>ppt_w</p:attrName>
                                        </p:attrNameLst>
                                      </p:cBhvr>
                                      <p:tavLst>
                                        <p:tav tm="0">
                                          <p:val>
                                            <p:fltVal val="0"/>
                                          </p:val>
                                        </p:tav>
                                        <p:tav tm="100000">
                                          <p:val>
                                            <p:strVal val="#ppt_w"/>
                                          </p:val>
                                        </p:tav>
                                      </p:tavLst>
                                    </p:anim>
                                    <p:anim calcmode="lin" valueType="num">
                                      <p:cBhvr>
                                        <p:cTn id="29" dur="500" fill="hold"/>
                                        <p:tgtEl>
                                          <p:spTgt spid="3">
                                            <p:graphicEl>
                                              <a:dgm id="{E02F4461-45DE-45B3-AF38-872E0538EEEF}"/>
                                            </p:graphicEl>
                                          </p:spTgt>
                                        </p:tgtEl>
                                        <p:attrNameLst>
                                          <p:attrName>ppt_h</p:attrName>
                                        </p:attrNameLst>
                                      </p:cBhvr>
                                      <p:tavLst>
                                        <p:tav tm="0">
                                          <p:val>
                                            <p:fltVal val="0"/>
                                          </p:val>
                                        </p:tav>
                                        <p:tav tm="100000">
                                          <p:val>
                                            <p:strVal val="#ppt_h"/>
                                          </p:val>
                                        </p:tav>
                                      </p:tavLst>
                                    </p:anim>
                                    <p:animEffect transition="in" filter="fade">
                                      <p:cBhvr>
                                        <p:cTn id="30" dur="500"/>
                                        <p:tgtEl>
                                          <p:spTgt spid="3">
                                            <p:graphicEl>
                                              <a:dgm id="{E02F4461-45DE-45B3-AF38-872E0538EEE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lvl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3394" name="Text Box 2"/>
          <p:cNvSpPr txBox="1">
            <a:spLocks noChangeArrowheads="1"/>
          </p:cNvSpPr>
          <p:nvPr/>
        </p:nvSpPr>
        <p:spPr bwMode="auto">
          <a:xfrm>
            <a:off x="609600" y="1143000"/>
            <a:ext cx="8382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
            <a:endParaRPr lang="zh-CN" altLang="zh-CN" sz="4400">
              <a:solidFill>
                <a:schemeClr val="tx2"/>
              </a:solidFill>
            </a:endParaRPr>
          </a:p>
        </p:txBody>
      </p:sp>
      <p:sp>
        <p:nvSpPr>
          <p:cNvPr id="443395" name="Text Box 3"/>
          <p:cNvSpPr txBox="1">
            <a:spLocks noChangeArrowheads="1"/>
          </p:cNvSpPr>
          <p:nvPr/>
        </p:nvSpPr>
        <p:spPr bwMode="auto">
          <a:xfrm>
            <a:off x="323528" y="1113444"/>
            <a:ext cx="8496944" cy="4942892"/>
          </a:xfrm>
          <a:prstGeom prst="rect">
            <a:avLst/>
          </a:prstGeom>
          <a:ln w="38100">
            <a:solidFill>
              <a:srgbClr val="339966"/>
            </a:solidFill>
          </a:ln>
        </p:spPr>
        <p:style>
          <a:lnRef idx="2">
            <a:schemeClr val="accent1"/>
          </a:lnRef>
          <a:fillRef idx="1">
            <a:schemeClr val="lt1"/>
          </a:fillRef>
          <a:effectRef idx="0">
            <a:schemeClr val="accent1"/>
          </a:effectRef>
          <a:fontRef idx="minor">
            <a:schemeClr val="dk1"/>
          </a:fontRef>
        </p:style>
        <p:txBody>
          <a:bodyPr wrap="square">
            <a:spAutoFit/>
          </a:bodyPr>
          <a:lstStyle>
            <a:lvl1pPr marL="363538" indent="-363538" algn="l">
              <a:defRPr>
                <a:solidFill>
                  <a:schemeClr val="tx1"/>
                </a:solidFill>
                <a:latin typeface="Arial" charset="0"/>
                <a:ea typeface="宋体" charset="-122"/>
              </a:defRPr>
            </a:lvl1pPr>
            <a:lvl2pPr marL="812800" indent="-269875" algn="l">
              <a:defRPr>
                <a:solidFill>
                  <a:schemeClr val="tx1"/>
                </a:solidFill>
                <a:latin typeface="Arial" charset="0"/>
                <a:ea typeface="宋体" charset="-122"/>
              </a:defRPr>
            </a:lvl2pPr>
            <a:lvl3pPr marL="992188"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spcBef>
                <a:spcPct val="20000"/>
              </a:spcBef>
              <a:buClr>
                <a:srgbClr val="6600CC"/>
              </a:buClr>
              <a:buFont typeface="Wingdings" pitchFamily="2" charset="2"/>
              <a:buChar char="q"/>
            </a:pPr>
            <a:r>
              <a:rPr lang="zh-CN" altLang="zh-CN" sz="2400" b="0" dirty="0">
                <a:ea typeface="黑体" pitchFamily="2" charset="-122"/>
              </a:rPr>
              <a:t>触发器触发时</a:t>
            </a:r>
            <a:r>
              <a:rPr lang="zh-CN" altLang="en-US" sz="2400" b="0" dirty="0">
                <a:ea typeface="黑体" pitchFamily="2" charset="-122"/>
              </a:rPr>
              <a:t>：</a:t>
            </a:r>
          </a:p>
          <a:p>
            <a:pPr lvl="1">
              <a:spcBef>
                <a:spcPct val="20000"/>
              </a:spcBef>
              <a:buClr>
                <a:srgbClr val="6600CC"/>
              </a:buClr>
              <a:buFont typeface="Wingdings" pitchFamily="2" charset="2"/>
              <a:buChar char="q"/>
            </a:pPr>
            <a:r>
              <a:rPr lang="zh-CN" altLang="zh-CN" sz="2000" dirty="0">
                <a:ea typeface="黑体" pitchFamily="2" charset="-122"/>
              </a:rPr>
              <a:t>是逻辑表，并且这两个表是由系统管理的，存储在内存中，不是存储在数据库中，因此，不允许用户直接对其修改。</a:t>
            </a:r>
            <a:endParaRPr lang="en-US" altLang="zh-CN" sz="2000" dirty="0">
              <a:ea typeface="黑体" pitchFamily="2" charset="-122"/>
            </a:endParaRPr>
          </a:p>
          <a:p>
            <a:pPr lvl="1">
              <a:spcBef>
                <a:spcPct val="20000"/>
              </a:spcBef>
              <a:buClr>
                <a:srgbClr val="6600CC"/>
              </a:buClr>
              <a:buFont typeface="Wingdings" pitchFamily="2" charset="2"/>
              <a:buChar char="q"/>
            </a:pPr>
            <a:r>
              <a:rPr lang="zh-CN" altLang="zh-CN" sz="2000" b="0" dirty="0" smtClean="0">
                <a:ea typeface="黑体" pitchFamily="2" charset="-122"/>
              </a:rPr>
              <a:t>系统</a:t>
            </a:r>
            <a:r>
              <a:rPr lang="zh-CN" altLang="zh-CN" sz="2000" b="0" dirty="0">
                <a:ea typeface="黑体" pitchFamily="2" charset="-122"/>
              </a:rPr>
              <a:t>自动在内存中创建deleted表或inserted表</a:t>
            </a:r>
            <a:endParaRPr lang="zh-CN" altLang="en-US" sz="2000" b="0" dirty="0">
              <a:ea typeface="黑体" pitchFamily="2" charset="-122"/>
            </a:endParaRPr>
          </a:p>
          <a:p>
            <a:pPr lvl="1">
              <a:spcBef>
                <a:spcPct val="20000"/>
              </a:spcBef>
              <a:buClr>
                <a:srgbClr val="6600CC"/>
              </a:buClr>
              <a:buFont typeface="Wingdings" pitchFamily="2" charset="2"/>
              <a:buChar char="q"/>
            </a:pPr>
            <a:r>
              <a:rPr lang="zh-CN" altLang="zh-CN" sz="2000" b="0" dirty="0">
                <a:ea typeface="黑体" pitchFamily="2" charset="-122"/>
              </a:rPr>
              <a:t>只读，不允许修改</a:t>
            </a:r>
            <a:r>
              <a:rPr lang="zh-CN" altLang="en-US" sz="2000" b="0" dirty="0">
                <a:ea typeface="黑体" pitchFamily="2" charset="-122"/>
              </a:rPr>
              <a:t>；</a:t>
            </a:r>
            <a:r>
              <a:rPr lang="zh-CN" altLang="zh-CN" sz="2000" b="0" dirty="0">
                <a:ea typeface="黑体" pitchFamily="2" charset="-122"/>
              </a:rPr>
              <a:t>触发器执行完成后，自动删除</a:t>
            </a:r>
            <a:endParaRPr lang="zh-CN" altLang="en-US" sz="2000" b="0" dirty="0">
              <a:solidFill>
                <a:srgbClr val="000000"/>
              </a:solidFill>
              <a:ea typeface="黑体" pitchFamily="2" charset="-122"/>
            </a:endParaRPr>
          </a:p>
          <a:p>
            <a:pPr>
              <a:spcBef>
                <a:spcPct val="20000"/>
              </a:spcBef>
              <a:buClr>
                <a:srgbClr val="6600CC"/>
              </a:buClr>
              <a:buFont typeface="Wingdings" pitchFamily="2" charset="2"/>
              <a:buChar char="q"/>
            </a:pPr>
            <a:r>
              <a:rPr lang="en-US" altLang="zh-CN" sz="2400" b="0" dirty="0">
                <a:ea typeface="黑体" pitchFamily="2" charset="-122"/>
              </a:rPr>
              <a:t>inserted </a:t>
            </a:r>
            <a:r>
              <a:rPr lang="zh-CN" altLang="en-US" sz="2400" b="0" dirty="0">
                <a:ea typeface="黑体" pitchFamily="2" charset="-122"/>
              </a:rPr>
              <a:t>表 </a:t>
            </a:r>
            <a:endParaRPr lang="ko-KR" altLang="en-US" sz="2400" b="0" dirty="0">
              <a:ea typeface="黑体" pitchFamily="2" charset="-122"/>
            </a:endParaRPr>
          </a:p>
          <a:p>
            <a:pPr lvl="1" fontAlgn="b">
              <a:spcBef>
                <a:spcPct val="20000"/>
              </a:spcBef>
              <a:buClr>
                <a:srgbClr val="6600CC"/>
              </a:buClr>
              <a:buFont typeface="Wingdings" pitchFamily="2" charset="2"/>
              <a:buChar char="q"/>
            </a:pPr>
            <a:r>
              <a:rPr lang="zh-CN" altLang="en-US" sz="2000" b="0" dirty="0">
                <a:ea typeface="黑体" pitchFamily="2" charset="-122"/>
              </a:rPr>
              <a:t>临时保存了插入或更新后的记录行 </a:t>
            </a:r>
          </a:p>
          <a:p>
            <a:pPr lvl="1" fontAlgn="b">
              <a:spcBef>
                <a:spcPct val="20000"/>
              </a:spcBef>
              <a:buClr>
                <a:srgbClr val="6600CC"/>
              </a:buClr>
              <a:buFont typeface="Wingdings" pitchFamily="2" charset="2"/>
              <a:buChar char="q"/>
            </a:pPr>
            <a:r>
              <a:rPr lang="zh-CN" altLang="en-US" sz="2000" b="0" dirty="0">
                <a:ea typeface="黑体" pitchFamily="2" charset="-122"/>
              </a:rPr>
              <a:t>可以从</a:t>
            </a:r>
            <a:r>
              <a:rPr lang="en-US" altLang="zh-CN" sz="2000" b="0" dirty="0">
                <a:ea typeface="黑体" pitchFamily="2" charset="-122"/>
              </a:rPr>
              <a:t>inserted</a:t>
            </a:r>
            <a:r>
              <a:rPr lang="zh-CN" altLang="en-US" sz="2000" b="0" dirty="0">
                <a:ea typeface="黑体" pitchFamily="2" charset="-122"/>
              </a:rPr>
              <a:t>表中检查插入的数据是否满足业务需求</a:t>
            </a:r>
          </a:p>
          <a:p>
            <a:pPr lvl="1" fontAlgn="b">
              <a:spcBef>
                <a:spcPct val="20000"/>
              </a:spcBef>
              <a:buClr>
                <a:srgbClr val="6600CC"/>
              </a:buClr>
              <a:buFont typeface="Wingdings" pitchFamily="2" charset="2"/>
              <a:buChar char="q"/>
            </a:pPr>
            <a:r>
              <a:rPr lang="zh-CN" altLang="en-US" sz="2000" b="0" dirty="0">
                <a:ea typeface="黑体" pitchFamily="2" charset="-122"/>
              </a:rPr>
              <a:t>  如果不满足，则向用户报告错误消息，并回滚插入操作</a:t>
            </a:r>
          </a:p>
          <a:p>
            <a:pPr fontAlgn="b">
              <a:spcBef>
                <a:spcPct val="20000"/>
              </a:spcBef>
              <a:buClr>
                <a:srgbClr val="6600CC"/>
              </a:buClr>
              <a:buFont typeface="Wingdings" pitchFamily="2" charset="2"/>
              <a:buChar char="q"/>
            </a:pPr>
            <a:r>
              <a:rPr lang="en-US" altLang="zh-CN" sz="2400" b="0" dirty="0">
                <a:ea typeface="黑体" pitchFamily="2" charset="-122"/>
              </a:rPr>
              <a:t>deleted </a:t>
            </a:r>
            <a:r>
              <a:rPr lang="zh-CN" altLang="en-US" sz="2400" b="0" dirty="0">
                <a:ea typeface="黑体" pitchFamily="2" charset="-122"/>
              </a:rPr>
              <a:t>表</a:t>
            </a:r>
          </a:p>
          <a:p>
            <a:pPr lvl="1" fontAlgn="b">
              <a:spcBef>
                <a:spcPct val="20000"/>
              </a:spcBef>
              <a:buClr>
                <a:srgbClr val="6600CC"/>
              </a:buClr>
              <a:buFont typeface="Wingdings" pitchFamily="2" charset="2"/>
              <a:buChar char="q"/>
            </a:pPr>
            <a:r>
              <a:rPr lang="zh-CN" altLang="en-US" sz="2000" b="0" dirty="0">
                <a:ea typeface="黑体" pitchFamily="2" charset="-122"/>
              </a:rPr>
              <a:t>临时保存了删除或更新前的记录行 </a:t>
            </a:r>
          </a:p>
          <a:p>
            <a:pPr lvl="1" fontAlgn="b">
              <a:spcBef>
                <a:spcPct val="20000"/>
              </a:spcBef>
              <a:buClr>
                <a:srgbClr val="6600CC"/>
              </a:buClr>
              <a:buFont typeface="Wingdings" pitchFamily="2" charset="2"/>
              <a:buChar char="q"/>
            </a:pPr>
            <a:r>
              <a:rPr lang="zh-CN" altLang="en-US" sz="2000" b="0" dirty="0">
                <a:ea typeface="黑体" pitchFamily="2" charset="-122"/>
              </a:rPr>
              <a:t>可以从</a:t>
            </a:r>
            <a:r>
              <a:rPr lang="en-US" altLang="zh-CN" sz="2000" b="0" dirty="0">
                <a:ea typeface="黑体" pitchFamily="2" charset="-122"/>
              </a:rPr>
              <a:t>deleted</a:t>
            </a:r>
            <a:r>
              <a:rPr lang="zh-CN" altLang="en-US" sz="2000" b="0" dirty="0">
                <a:ea typeface="黑体" pitchFamily="2" charset="-122"/>
              </a:rPr>
              <a:t>表中检查被删除的数据是否满足业务需求</a:t>
            </a:r>
          </a:p>
          <a:p>
            <a:pPr lvl="1" fontAlgn="b">
              <a:spcBef>
                <a:spcPct val="20000"/>
              </a:spcBef>
              <a:buClr>
                <a:srgbClr val="6600CC"/>
              </a:buClr>
              <a:buFont typeface="Wingdings" pitchFamily="2" charset="2"/>
              <a:buChar char="q"/>
            </a:pPr>
            <a:r>
              <a:rPr lang="zh-CN" altLang="en-US" sz="2000" b="0" dirty="0">
                <a:ea typeface="黑体" pitchFamily="2" charset="-122"/>
              </a:rPr>
              <a:t>  如果不满足，则向用户报告错误消息，并回滚插入操作</a:t>
            </a:r>
            <a:endParaRPr lang="ko-KR" altLang="zh-CN" sz="2000" b="0" dirty="0">
              <a:ea typeface="黑体" pitchFamily="2" charset="-122"/>
            </a:endParaRPr>
          </a:p>
        </p:txBody>
      </p:sp>
      <p:sp>
        <p:nvSpPr>
          <p:cNvPr id="443396" name="Rectangle 4"/>
          <p:cNvSpPr>
            <a:spLocks noGrp="1" noChangeArrowheads="1"/>
          </p:cNvSpPr>
          <p:nvPr>
            <p:ph type="title" idx="4294967295"/>
          </p:nvPr>
        </p:nvSpPr>
        <p:spPr>
          <a:xfrm>
            <a:off x="806450" y="260350"/>
            <a:ext cx="8229600" cy="792163"/>
          </a:xfrm>
          <a:prstGeom prst="rect">
            <a:avLst/>
          </a:prstGeom>
        </p:spPr>
        <p:txBody>
          <a:bodyPr/>
          <a:lstStyle/>
          <a:p>
            <a:r>
              <a:rPr lang="zh-CN" altLang="en-US" dirty="0"/>
              <a:t>触发器的工作原理</a:t>
            </a:r>
            <a:endParaRPr lang="en-US" altLang="zh-CN" dirty="0"/>
          </a:p>
        </p:txBody>
      </p:sp>
    </p:spTree>
    <p:extLst>
      <p:ext uri="{BB962C8B-B14F-4D97-AF65-F5344CB8AC3E}">
        <p14:creationId xmlns:p14="http://schemas.microsoft.com/office/powerpoint/2010/main" val="236947808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43395">
                                            <p:bg/>
                                          </p:spTgt>
                                        </p:tgtEl>
                                        <p:attrNameLst>
                                          <p:attrName>style.visibility</p:attrName>
                                        </p:attrNameLst>
                                      </p:cBhvr>
                                      <p:to>
                                        <p:strVal val="visible"/>
                                      </p:to>
                                    </p:set>
                                    <p:animEffect transition="in" filter="box(in)">
                                      <p:cBhvr>
                                        <p:cTn id="7" dur="2000"/>
                                        <p:tgtEl>
                                          <p:spTgt spid="443395">
                                            <p:bg/>
                                          </p:spTgt>
                                        </p:tgtEl>
                                      </p:cBhvr>
                                    </p:animEffect>
                                  </p:childTnLst>
                                </p:cTn>
                              </p:par>
                            </p:childTnLst>
                          </p:cTn>
                        </p:par>
                        <p:par>
                          <p:cTn id="8" fill="hold">
                            <p:stCondLst>
                              <p:cond delay="2000"/>
                            </p:stCondLst>
                            <p:childTnLst>
                              <p:par>
                                <p:cTn id="9" presetID="4" presetClass="entr" presetSubtype="16" fill="hold" grpId="0" nodeType="afterEffect">
                                  <p:stCondLst>
                                    <p:cond delay="0"/>
                                  </p:stCondLst>
                                  <p:childTnLst>
                                    <p:set>
                                      <p:cBhvr>
                                        <p:cTn id="10" dur="1" fill="hold">
                                          <p:stCondLst>
                                            <p:cond delay="0"/>
                                          </p:stCondLst>
                                        </p:cTn>
                                        <p:tgtEl>
                                          <p:spTgt spid="443395">
                                            <p:txEl>
                                              <p:pRg st="0" end="0"/>
                                            </p:txEl>
                                          </p:spTgt>
                                        </p:tgtEl>
                                        <p:attrNameLst>
                                          <p:attrName>style.visibility</p:attrName>
                                        </p:attrNameLst>
                                      </p:cBhvr>
                                      <p:to>
                                        <p:strVal val="visible"/>
                                      </p:to>
                                    </p:set>
                                    <p:animEffect transition="in" filter="box(in)">
                                      <p:cBhvr>
                                        <p:cTn id="11" dur="2000"/>
                                        <p:tgtEl>
                                          <p:spTgt spid="443395">
                                            <p:txEl>
                                              <p:pRg st="0" end="0"/>
                                            </p:txEl>
                                          </p:spTgt>
                                        </p:tgtEl>
                                      </p:cBhvr>
                                    </p:animEffect>
                                  </p:childTnLst>
                                </p:cTn>
                              </p:par>
                            </p:childTnLst>
                          </p:cTn>
                        </p:par>
                        <p:par>
                          <p:cTn id="12" fill="hold">
                            <p:stCondLst>
                              <p:cond delay="4000"/>
                            </p:stCondLst>
                            <p:childTnLst>
                              <p:par>
                                <p:cTn id="13" presetID="4" presetClass="entr" presetSubtype="16" fill="hold" grpId="0" nodeType="afterEffect">
                                  <p:stCondLst>
                                    <p:cond delay="0"/>
                                  </p:stCondLst>
                                  <p:childTnLst>
                                    <p:set>
                                      <p:cBhvr>
                                        <p:cTn id="14" dur="1" fill="hold">
                                          <p:stCondLst>
                                            <p:cond delay="0"/>
                                          </p:stCondLst>
                                        </p:cTn>
                                        <p:tgtEl>
                                          <p:spTgt spid="443395">
                                            <p:txEl>
                                              <p:pRg st="1" end="1"/>
                                            </p:txEl>
                                          </p:spTgt>
                                        </p:tgtEl>
                                        <p:attrNameLst>
                                          <p:attrName>style.visibility</p:attrName>
                                        </p:attrNameLst>
                                      </p:cBhvr>
                                      <p:to>
                                        <p:strVal val="visible"/>
                                      </p:to>
                                    </p:set>
                                    <p:animEffect transition="in" filter="box(in)">
                                      <p:cBhvr>
                                        <p:cTn id="15" dur="2000"/>
                                        <p:tgtEl>
                                          <p:spTgt spid="443395">
                                            <p:txEl>
                                              <p:pRg st="1" end="1"/>
                                            </p:txEl>
                                          </p:spTgt>
                                        </p:tgtEl>
                                      </p:cBhvr>
                                    </p:animEffect>
                                  </p:childTnLst>
                                </p:cTn>
                              </p:par>
                            </p:childTnLst>
                          </p:cTn>
                        </p:par>
                        <p:par>
                          <p:cTn id="16" fill="hold">
                            <p:stCondLst>
                              <p:cond delay="6000"/>
                            </p:stCondLst>
                            <p:childTnLst>
                              <p:par>
                                <p:cTn id="17" presetID="4" presetClass="entr" presetSubtype="16" fill="hold" grpId="0" nodeType="afterEffect">
                                  <p:stCondLst>
                                    <p:cond delay="0"/>
                                  </p:stCondLst>
                                  <p:childTnLst>
                                    <p:set>
                                      <p:cBhvr>
                                        <p:cTn id="18" dur="1" fill="hold">
                                          <p:stCondLst>
                                            <p:cond delay="0"/>
                                          </p:stCondLst>
                                        </p:cTn>
                                        <p:tgtEl>
                                          <p:spTgt spid="443395">
                                            <p:txEl>
                                              <p:pRg st="2" end="2"/>
                                            </p:txEl>
                                          </p:spTgt>
                                        </p:tgtEl>
                                        <p:attrNameLst>
                                          <p:attrName>style.visibility</p:attrName>
                                        </p:attrNameLst>
                                      </p:cBhvr>
                                      <p:to>
                                        <p:strVal val="visible"/>
                                      </p:to>
                                    </p:set>
                                    <p:animEffect transition="in" filter="box(in)">
                                      <p:cBhvr>
                                        <p:cTn id="19" dur="2000"/>
                                        <p:tgtEl>
                                          <p:spTgt spid="443395">
                                            <p:txEl>
                                              <p:pRg st="2" end="2"/>
                                            </p:txEl>
                                          </p:spTgt>
                                        </p:tgtEl>
                                      </p:cBhvr>
                                    </p:animEffect>
                                  </p:childTnLst>
                                </p:cTn>
                              </p:par>
                            </p:childTnLst>
                          </p:cTn>
                        </p:par>
                        <p:par>
                          <p:cTn id="20" fill="hold">
                            <p:stCondLst>
                              <p:cond delay="8000"/>
                            </p:stCondLst>
                            <p:childTnLst>
                              <p:par>
                                <p:cTn id="21" presetID="4" presetClass="entr" presetSubtype="16" fill="hold" grpId="0" nodeType="afterEffect">
                                  <p:stCondLst>
                                    <p:cond delay="0"/>
                                  </p:stCondLst>
                                  <p:childTnLst>
                                    <p:set>
                                      <p:cBhvr>
                                        <p:cTn id="22" dur="1" fill="hold">
                                          <p:stCondLst>
                                            <p:cond delay="0"/>
                                          </p:stCondLst>
                                        </p:cTn>
                                        <p:tgtEl>
                                          <p:spTgt spid="443395">
                                            <p:txEl>
                                              <p:pRg st="3" end="3"/>
                                            </p:txEl>
                                          </p:spTgt>
                                        </p:tgtEl>
                                        <p:attrNameLst>
                                          <p:attrName>style.visibility</p:attrName>
                                        </p:attrNameLst>
                                      </p:cBhvr>
                                      <p:to>
                                        <p:strVal val="visible"/>
                                      </p:to>
                                    </p:set>
                                    <p:animEffect transition="in" filter="box(in)">
                                      <p:cBhvr>
                                        <p:cTn id="23" dur="2000"/>
                                        <p:tgtEl>
                                          <p:spTgt spid="443395">
                                            <p:txEl>
                                              <p:pRg st="3" end="3"/>
                                            </p:txEl>
                                          </p:spTgt>
                                        </p:tgtEl>
                                      </p:cBhvr>
                                    </p:animEffect>
                                  </p:childTnLst>
                                </p:cTn>
                              </p:par>
                            </p:childTnLst>
                          </p:cTn>
                        </p:par>
                        <p:par>
                          <p:cTn id="24" fill="hold">
                            <p:stCondLst>
                              <p:cond delay="10000"/>
                            </p:stCondLst>
                            <p:childTnLst>
                              <p:par>
                                <p:cTn id="25" presetID="4" presetClass="entr" presetSubtype="16" fill="hold" grpId="0" nodeType="afterEffect">
                                  <p:stCondLst>
                                    <p:cond delay="0"/>
                                  </p:stCondLst>
                                  <p:childTnLst>
                                    <p:set>
                                      <p:cBhvr>
                                        <p:cTn id="26" dur="1" fill="hold">
                                          <p:stCondLst>
                                            <p:cond delay="0"/>
                                          </p:stCondLst>
                                        </p:cTn>
                                        <p:tgtEl>
                                          <p:spTgt spid="443395">
                                            <p:txEl>
                                              <p:pRg st="4" end="4"/>
                                            </p:txEl>
                                          </p:spTgt>
                                        </p:tgtEl>
                                        <p:attrNameLst>
                                          <p:attrName>style.visibility</p:attrName>
                                        </p:attrNameLst>
                                      </p:cBhvr>
                                      <p:to>
                                        <p:strVal val="visible"/>
                                      </p:to>
                                    </p:set>
                                    <p:animEffect transition="in" filter="box(in)">
                                      <p:cBhvr>
                                        <p:cTn id="27" dur="2000"/>
                                        <p:tgtEl>
                                          <p:spTgt spid="443395">
                                            <p:txEl>
                                              <p:pRg st="4" end="4"/>
                                            </p:txEl>
                                          </p:spTgt>
                                        </p:tgtEl>
                                      </p:cBhvr>
                                    </p:animEffect>
                                  </p:childTnLst>
                                </p:cTn>
                              </p:par>
                            </p:childTnLst>
                          </p:cTn>
                        </p:par>
                        <p:par>
                          <p:cTn id="28" fill="hold">
                            <p:stCondLst>
                              <p:cond delay="12000"/>
                            </p:stCondLst>
                            <p:childTnLst>
                              <p:par>
                                <p:cTn id="29" presetID="4" presetClass="entr" presetSubtype="16" fill="hold" grpId="0" nodeType="afterEffect">
                                  <p:stCondLst>
                                    <p:cond delay="0"/>
                                  </p:stCondLst>
                                  <p:childTnLst>
                                    <p:set>
                                      <p:cBhvr>
                                        <p:cTn id="30" dur="1" fill="hold">
                                          <p:stCondLst>
                                            <p:cond delay="0"/>
                                          </p:stCondLst>
                                        </p:cTn>
                                        <p:tgtEl>
                                          <p:spTgt spid="443395">
                                            <p:txEl>
                                              <p:pRg st="5" end="5"/>
                                            </p:txEl>
                                          </p:spTgt>
                                        </p:tgtEl>
                                        <p:attrNameLst>
                                          <p:attrName>style.visibility</p:attrName>
                                        </p:attrNameLst>
                                      </p:cBhvr>
                                      <p:to>
                                        <p:strVal val="visible"/>
                                      </p:to>
                                    </p:set>
                                    <p:animEffect transition="in" filter="box(in)">
                                      <p:cBhvr>
                                        <p:cTn id="31" dur="2000"/>
                                        <p:tgtEl>
                                          <p:spTgt spid="443395">
                                            <p:txEl>
                                              <p:pRg st="5" end="5"/>
                                            </p:txEl>
                                          </p:spTgt>
                                        </p:tgtEl>
                                      </p:cBhvr>
                                    </p:animEffect>
                                  </p:childTnLst>
                                </p:cTn>
                              </p:par>
                            </p:childTnLst>
                          </p:cTn>
                        </p:par>
                        <p:par>
                          <p:cTn id="32" fill="hold">
                            <p:stCondLst>
                              <p:cond delay="14000"/>
                            </p:stCondLst>
                            <p:childTnLst>
                              <p:par>
                                <p:cTn id="33" presetID="4" presetClass="entr" presetSubtype="16" fill="hold" grpId="0" nodeType="afterEffect">
                                  <p:stCondLst>
                                    <p:cond delay="0"/>
                                  </p:stCondLst>
                                  <p:childTnLst>
                                    <p:set>
                                      <p:cBhvr>
                                        <p:cTn id="34" dur="1" fill="hold">
                                          <p:stCondLst>
                                            <p:cond delay="0"/>
                                          </p:stCondLst>
                                        </p:cTn>
                                        <p:tgtEl>
                                          <p:spTgt spid="443395">
                                            <p:txEl>
                                              <p:pRg st="6" end="6"/>
                                            </p:txEl>
                                          </p:spTgt>
                                        </p:tgtEl>
                                        <p:attrNameLst>
                                          <p:attrName>style.visibility</p:attrName>
                                        </p:attrNameLst>
                                      </p:cBhvr>
                                      <p:to>
                                        <p:strVal val="visible"/>
                                      </p:to>
                                    </p:set>
                                    <p:animEffect transition="in" filter="box(in)">
                                      <p:cBhvr>
                                        <p:cTn id="35" dur="2000"/>
                                        <p:tgtEl>
                                          <p:spTgt spid="443395">
                                            <p:txEl>
                                              <p:pRg st="6" end="6"/>
                                            </p:txEl>
                                          </p:spTgt>
                                        </p:tgtEl>
                                      </p:cBhvr>
                                    </p:animEffect>
                                  </p:childTnLst>
                                </p:cTn>
                              </p:par>
                            </p:childTnLst>
                          </p:cTn>
                        </p:par>
                        <p:par>
                          <p:cTn id="36" fill="hold">
                            <p:stCondLst>
                              <p:cond delay="16000"/>
                            </p:stCondLst>
                            <p:childTnLst>
                              <p:par>
                                <p:cTn id="37" presetID="4" presetClass="entr" presetSubtype="16" fill="hold" grpId="0" nodeType="afterEffect">
                                  <p:stCondLst>
                                    <p:cond delay="0"/>
                                  </p:stCondLst>
                                  <p:childTnLst>
                                    <p:set>
                                      <p:cBhvr>
                                        <p:cTn id="38" dur="1" fill="hold">
                                          <p:stCondLst>
                                            <p:cond delay="0"/>
                                          </p:stCondLst>
                                        </p:cTn>
                                        <p:tgtEl>
                                          <p:spTgt spid="443395">
                                            <p:txEl>
                                              <p:pRg st="7" end="7"/>
                                            </p:txEl>
                                          </p:spTgt>
                                        </p:tgtEl>
                                        <p:attrNameLst>
                                          <p:attrName>style.visibility</p:attrName>
                                        </p:attrNameLst>
                                      </p:cBhvr>
                                      <p:to>
                                        <p:strVal val="visible"/>
                                      </p:to>
                                    </p:set>
                                    <p:animEffect transition="in" filter="box(in)">
                                      <p:cBhvr>
                                        <p:cTn id="39" dur="2000"/>
                                        <p:tgtEl>
                                          <p:spTgt spid="443395">
                                            <p:txEl>
                                              <p:pRg st="7" end="7"/>
                                            </p:txEl>
                                          </p:spTgt>
                                        </p:tgtEl>
                                      </p:cBhvr>
                                    </p:animEffect>
                                  </p:childTnLst>
                                </p:cTn>
                              </p:par>
                            </p:childTnLst>
                          </p:cTn>
                        </p:par>
                        <p:par>
                          <p:cTn id="40" fill="hold">
                            <p:stCondLst>
                              <p:cond delay="18000"/>
                            </p:stCondLst>
                            <p:childTnLst>
                              <p:par>
                                <p:cTn id="41" presetID="4" presetClass="entr" presetSubtype="16" fill="hold" grpId="0" nodeType="afterEffect">
                                  <p:stCondLst>
                                    <p:cond delay="0"/>
                                  </p:stCondLst>
                                  <p:childTnLst>
                                    <p:set>
                                      <p:cBhvr>
                                        <p:cTn id="42" dur="1" fill="hold">
                                          <p:stCondLst>
                                            <p:cond delay="0"/>
                                          </p:stCondLst>
                                        </p:cTn>
                                        <p:tgtEl>
                                          <p:spTgt spid="443395">
                                            <p:txEl>
                                              <p:pRg st="8" end="8"/>
                                            </p:txEl>
                                          </p:spTgt>
                                        </p:tgtEl>
                                        <p:attrNameLst>
                                          <p:attrName>style.visibility</p:attrName>
                                        </p:attrNameLst>
                                      </p:cBhvr>
                                      <p:to>
                                        <p:strVal val="visible"/>
                                      </p:to>
                                    </p:set>
                                    <p:animEffect transition="in" filter="box(in)">
                                      <p:cBhvr>
                                        <p:cTn id="43" dur="2000"/>
                                        <p:tgtEl>
                                          <p:spTgt spid="443395">
                                            <p:txEl>
                                              <p:pRg st="8" end="8"/>
                                            </p:txEl>
                                          </p:spTgt>
                                        </p:tgtEl>
                                      </p:cBhvr>
                                    </p:animEffect>
                                  </p:childTnLst>
                                </p:cTn>
                              </p:par>
                            </p:childTnLst>
                          </p:cTn>
                        </p:par>
                        <p:par>
                          <p:cTn id="44" fill="hold">
                            <p:stCondLst>
                              <p:cond delay="20000"/>
                            </p:stCondLst>
                            <p:childTnLst>
                              <p:par>
                                <p:cTn id="45" presetID="4" presetClass="entr" presetSubtype="16" fill="hold" grpId="0" nodeType="afterEffect">
                                  <p:stCondLst>
                                    <p:cond delay="0"/>
                                  </p:stCondLst>
                                  <p:childTnLst>
                                    <p:set>
                                      <p:cBhvr>
                                        <p:cTn id="46" dur="1" fill="hold">
                                          <p:stCondLst>
                                            <p:cond delay="0"/>
                                          </p:stCondLst>
                                        </p:cTn>
                                        <p:tgtEl>
                                          <p:spTgt spid="443395">
                                            <p:txEl>
                                              <p:pRg st="9" end="9"/>
                                            </p:txEl>
                                          </p:spTgt>
                                        </p:tgtEl>
                                        <p:attrNameLst>
                                          <p:attrName>style.visibility</p:attrName>
                                        </p:attrNameLst>
                                      </p:cBhvr>
                                      <p:to>
                                        <p:strVal val="visible"/>
                                      </p:to>
                                    </p:set>
                                    <p:animEffect transition="in" filter="box(in)">
                                      <p:cBhvr>
                                        <p:cTn id="47" dur="2000"/>
                                        <p:tgtEl>
                                          <p:spTgt spid="443395">
                                            <p:txEl>
                                              <p:pRg st="9" end="9"/>
                                            </p:txEl>
                                          </p:spTgt>
                                        </p:tgtEl>
                                      </p:cBhvr>
                                    </p:animEffect>
                                  </p:childTnLst>
                                </p:cTn>
                              </p:par>
                            </p:childTnLst>
                          </p:cTn>
                        </p:par>
                        <p:par>
                          <p:cTn id="48" fill="hold">
                            <p:stCondLst>
                              <p:cond delay="22000"/>
                            </p:stCondLst>
                            <p:childTnLst>
                              <p:par>
                                <p:cTn id="49" presetID="4" presetClass="entr" presetSubtype="16" fill="hold" grpId="0" nodeType="afterEffect">
                                  <p:stCondLst>
                                    <p:cond delay="0"/>
                                  </p:stCondLst>
                                  <p:childTnLst>
                                    <p:set>
                                      <p:cBhvr>
                                        <p:cTn id="50" dur="1" fill="hold">
                                          <p:stCondLst>
                                            <p:cond delay="0"/>
                                          </p:stCondLst>
                                        </p:cTn>
                                        <p:tgtEl>
                                          <p:spTgt spid="443395">
                                            <p:txEl>
                                              <p:pRg st="10" end="10"/>
                                            </p:txEl>
                                          </p:spTgt>
                                        </p:tgtEl>
                                        <p:attrNameLst>
                                          <p:attrName>style.visibility</p:attrName>
                                        </p:attrNameLst>
                                      </p:cBhvr>
                                      <p:to>
                                        <p:strVal val="visible"/>
                                      </p:to>
                                    </p:set>
                                    <p:animEffect transition="in" filter="box(in)">
                                      <p:cBhvr>
                                        <p:cTn id="51" dur="2000"/>
                                        <p:tgtEl>
                                          <p:spTgt spid="443395">
                                            <p:txEl>
                                              <p:pRg st="10" end="10"/>
                                            </p:txEl>
                                          </p:spTgt>
                                        </p:tgtEl>
                                      </p:cBhvr>
                                    </p:animEffect>
                                  </p:childTnLst>
                                </p:cTn>
                              </p:par>
                            </p:childTnLst>
                          </p:cTn>
                        </p:par>
                        <p:par>
                          <p:cTn id="52" fill="hold">
                            <p:stCondLst>
                              <p:cond delay="24000"/>
                            </p:stCondLst>
                            <p:childTnLst>
                              <p:par>
                                <p:cTn id="53" presetID="4" presetClass="entr" presetSubtype="16" fill="hold" grpId="0" nodeType="afterEffect">
                                  <p:stCondLst>
                                    <p:cond delay="0"/>
                                  </p:stCondLst>
                                  <p:childTnLst>
                                    <p:set>
                                      <p:cBhvr>
                                        <p:cTn id="54" dur="1" fill="hold">
                                          <p:stCondLst>
                                            <p:cond delay="0"/>
                                          </p:stCondLst>
                                        </p:cTn>
                                        <p:tgtEl>
                                          <p:spTgt spid="443395">
                                            <p:txEl>
                                              <p:pRg st="11" end="11"/>
                                            </p:txEl>
                                          </p:spTgt>
                                        </p:tgtEl>
                                        <p:attrNameLst>
                                          <p:attrName>style.visibility</p:attrName>
                                        </p:attrNameLst>
                                      </p:cBhvr>
                                      <p:to>
                                        <p:strVal val="visible"/>
                                      </p:to>
                                    </p:set>
                                    <p:animEffect transition="in" filter="box(in)">
                                      <p:cBhvr>
                                        <p:cTn id="55" dur="2000"/>
                                        <p:tgtEl>
                                          <p:spTgt spid="44339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9538" name="Text Box 2"/>
          <p:cNvSpPr txBox="1">
            <a:spLocks noChangeArrowheads="1"/>
          </p:cNvSpPr>
          <p:nvPr/>
        </p:nvSpPr>
        <p:spPr bwMode="auto">
          <a:xfrm>
            <a:off x="609600" y="1143000"/>
            <a:ext cx="8382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
            <a:endParaRPr lang="zh-CN" altLang="zh-CN" sz="4400">
              <a:solidFill>
                <a:schemeClr val="tx2"/>
              </a:solidFill>
            </a:endParaRPr>
          </a:p>
        </p:txBody>
      </p:sp>
      <p:sp>
        <p:nvSpPr>
          <p:cNvPr id="449540" name="Rectangle 4"/>
          <p:cNvSpPr>
            <a:spLocks noGrp="1" noChangeArrowheads="1"/>
          </p:cNvSpPr>
          <p:nvPr>
            <p:ph type="title" idx="4294967295"/>
          </p:nvPr>
        </p:nvSpPr>
        <p:spPr>
          <a:xfrm>
            <a:off x="806450" y="260350"/>
            <a:ext cx="8229600" cy="792163"/>
          </a:xfrm>
          <a:prstGeom prst="rect">
            <a:avLst/>
          </a:prstGeom>
        </p:spPr>
        <p:txBody>
          <a:bodyPr/>
          <a:lstStyle/>
          <a:p>
            <a:r>
              <a:rPr lang="en-US" altLang="zh-CN" dirty="0"/>
              <a:t>  inserted </a:t>
            </a:r>
            <a:r>
              <a:rPr lang="zh-CN" altLang="en-US" dirty="0"/>
              <a:t>和</a:t>
            </a:r>
            <a:r>
              <a:rPr lang="en-US" altLang="zh-CN"/>
              <a:t>deleted </a:t>
            </a:r>
            <a:r>
              <a:rPr lang="zh-CN" altLang="en-US" smtClean="0"/>
              <a:t>表</a:t>
            </a:r>
            <a:endParaRPr lang="en-US" altLang="zh-CN" dirty="0"/>
          </a:p>
        </p:txBody>
      </p:sp>
      <p:graphicFrame>
        <p:nvGraphicFramePr>
          <p:cNvPr id="449581" name="Group 45"/>
          <p:cNvGraphicFramePr>
            <a:graphicFrameLocks noGrp="1"/>
          </p:cNvGraphicFramePr>
          <p:nvPr>
            <p:extLst>
              <p:ext uri="{D42A27DB-BD31-4B8C-83A1-F6EECF244321}">
                <p14:modId xmlns:p14="http://schemas.microsoft.com/office/powerpoint/2010/main" val="2883030621"/>
              </p:ext>
            </p:extLst>
          </p:nvPr>
        </p:nvGraphicFramePr>
        <p:xfrm>
          <a:off x="597159" y="1628800"/>
          <a:ext cx="8208962" cy="2317116"/>
        </p:xfrm>
        <a:graphic>
          <a:graphicData uri="http://schemas.openxmlformats.org/drawingml/2006/table">
            <a:tbl>
              <a:tblPr/>
              <a:tblGrid>
                <a:gridCol w="2773362"/>
                <a:gridCol w="2714625"/>
                <a:gridCol w="2720975"/>
              </a:tblGrid>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bg1"/>
                          </a:solidFill>
                          <a:effectLst/>
                          <a:latin typeface="Arial" charset="0"/>
                          <a:ea typeface="黑体" pitchFamily="2" charset="-122"/>
                          <a:cs typeface="Times New Roman" pitchFamily="18" charset="0"/>
                        </a:rPr>
                        <a:t>修改操作</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58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bg1"/>
                          </a:solidFill>
                          <a:effectLst/>
                          <a:latin typeface="Arial" charset="0"/>
                          <a:ea typeface="黑体" pitchFamily="2" charset="-122"/>
                          <a:cs typeface="Times New Roman" pitchFamily="18" charset="0"/>
                        </a:rPr>
                        <a:t>inserted</a:t>
                      </a:r>
                      <a:r>
                        <a:rPr kumimoji="0" lang="zh-CN" altLang="en-US" sz="2000" b="1" i="0" u="none" strike="noStrike" cap="none" normalizeH="0" baseline="0" smtClean="0">
                          <a:ln>
                            <a:noFill/>
                          </a:ln>
                          <a:solidFill>
                            <a:schemeClr val="bg1"/>
                          </a:solidFill>
                          <a:effectLst/>
                          <a:latin typeface="Arial" charset="0"/>
                          <a:ea typeface="黑体" pitchFamily="2" charset="-122"/>
                          <a:cs typeface="Times New Roman" pitchFamily="18" charset="0"/>
                        </a:rPr>
                        <a:t>表</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58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bg1"/>
                          </a:solidFill>
                          <a:effectLst/>
                          <a:latin typeface="Arial" charset="0"/>
                          <a:ea typeface="黑体" pitchFamily="2" charset="-122"/>
                          <a:cs typeface="Times New Roman" pitchFamily="18" charset="0"/>
                        </a:rPr>
                        <a:t>deleted</a:t>
                      </a:r>
                      <a:r>
                        <a:rPr kumimoji="0" lang="zh-CN" altLang="en-US" sz="2000" b="1" i="0" u="none" strike="noStrike" cap="none" normalizeH="0" baseline="0" smtClean="0">
                          <a:ln>
                            <a:noFill/>
                          </a:ln>
                          <a:solidFill>
                            <a:schemeClr val="bg1"/>
                          </a:solidFill>
                          <a:effectLst/>
                          <a:latin typeface="Arial" charset="0"/>
                          <a:ea typeface="黑体" pitchFamily="2" charset="-122"/>
                          <a:cs typeface="Times New Roman" pitchFamily="18" charset="0"/>
                        </a:rPr>
                        <a:t>表</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58DCF"/>
                    </a:solidFill>
                  </a:tcPr>
                </a:tc>
              </a:tr>
              <a:tr h="623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增加</a:t>
                      </a:r>
                      <a:r>
                        <a:rPr kumimoji="0" lang="en-US" altLang="zh-CN" sz="2000" b="0" i="0" u="none" strike="noStrike" cap="none" normalizeH="0" baseline="0" smtClean="0">
                          <a:ln>
                            <a:noFill/>
                          </a:ln>
                          <a:solidFill>
                            <a:schemeClr val="tx1"/>
                          </a:solidFill>
                          <a:effectLst/>
                          <a:latin typeface="Arial" charset="0"/>
                          <a:ea typeface="黑体" pitchFamily="2" charset="-122"/>
                          <a:cs typeface="Times New Roman" pitchFamily="18" charset="0"/>
                        </a:rPr>
                        <a:t>(INSERT)</a:t>
                      </a: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记录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存放新增的记录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Arial" charset="0"/>
                          <a:ea typeface="黑体" pitchFamily="2" charset="-122"/>
                          <a:cs typeface="Times New Roman" pitchFamily="18" charset="0"/>
                        </a:rPr>
                        <a: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删除</a:t>
                      </a:r>
                      <a:r>
                        <a:rPr kumimoji="0" lang="en-US" altLang="zh-CN" sz="2000" b="0" i="0" u="none" strike="noStrike" cap="none" normalizeH="0" baseline="0" smtClean="0">
                          <a:ln>
                            <a:noFill/>
                          </a:ln>
                          <a:solidFill>
                            <a:schemeClr val="tx1"/>
                          </a:solidFill>
                          <a:effectLst/>
                          <a:latin typeface="Arial" charset="0"/>
                          <a:ea typeface="黑体" pitchFamily="2" charset="-122"/>
                          <a:cs typeface="Times New Roman" pitchFamily="18" charset="0"/>
                        </a:rPr>
                        <a:t>(DELETE)</a:t>
                      </a: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记录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charset="0"/>
                          <a:ea typeface="黑体" pitchFamily="2" charset="-122"/>
                          <a:cs typeface="Times New Roman" pitchFamily="18" charset="0"/>
                        </a:rPr>
                        <a: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存放被删除的记录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92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修改</a:t>
                      </a:r>
                      <a:r>
                        <a:rPr kumimoji="0" lang="en-US" altLang="zh-CN" sz="2000" b="0" i="0" u="none" strike="noStrike" cap="none" normalizeH="0" baseline="0" smtClean="0">
                          <a:ln>
                            <a:noFill/>
                          </a:ln>
                          <a:solidFill>
                            <a:schemeClr val="tx1"/>
                          </a:solidFill>
                          <a:effectLst/>
                          <a:latin typeface="Arial" charset="0"/>
                          <a:ea typeface="黑体" pitchFamily="2" charset="-122"/>
                          <a:cs typeface="Times New Roman" pitchFamily="18" charset="0"/>
                        </a:rPr>
                        <a:t>(UPDATE)</a:t>
                      </a: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记录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charset="0"/>
                          <a:ea typeface="黑体" pitchFamily="2" charset="-122"/>
                          <a:cs typeface="Times New Roman" pitchFamily="18" charset="0"/>
                        </a:rPr>
                        <a:t>存放更新后的记录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Arial" charset="0"/>
                          <a:ea typeface="黑体" pitchFamily="2" charset="-122"/>
                          <a:cs typeface="Times New Roman" pitchFamily="18" charset="0"/>
                        </a:rPr>
                        <a:t>存放更新前的记录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49567" name="Text Box 31"/>
          <p:cNvSpPr txBox="1">
            <a:spLocks noChangeArrowheads="1"/>
          </p:cNvSpPr>
          <p:nvPr/>
        </p:nvSpPr>
        <p:spPr bwMode="auto">
          <a:xfrm>
            <a:off x="1907704" y="1066800"/>
            <a:ext cx="5616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0" dirty="0">
                <a:ea typeface="黑体" pitchFamily="2" charset="-122"/>
              </a:rPr>
              <a:t>inserted</a:t>
            </a:r>
            <a:r>
              <a:rPr lang="zh-CN" altLang="en-US" sz="2400" b="0" dirty="0">
                <a:ea typeface="黑体" pitchFamily="2" charset="-122"/>
              </a:rPr>
              <a:t>表和</a:t>
            </a:r>
            <a:r>
              <a:rPr lang="en-US" altLang="zh-CN" sz="2400" b="0" dirty="0">
                <a:ea typeface="黑体" pitchFamily="2" charset="-122"/>
              </a:rPr>
              <a:t>deleted</a:t>
            </a:r>
            <a:r>
              <a:rPr lang="zh-CN" altLang="en-US" sz="2400" b="0" dirty="0">
                <a:ea typeface="黑体" pitchFamily="2" charset="-122"/>
              </a:rPr>
              <a:t>表存放的信息</a:t>
            </a:r>
          </a:p>
        </p:txBody>
      </p:sp>
      <p:graphicFrame>
        <p:nvGraphicFramePr>
          <p:cNvPr id="3" name="图示 2"/>
          <p:cNvGraphicFramePr/>
          <p:nvPr>
            <p:extLst>
              <p:ext uri="{D42A27DB-BD31-4B8C-83A1-F6EECF244321}">
                <p14:modId xmlns:p14="http://schemas.microsoft.com/office/powerpoint/2010/main" val="3736271445"/>
              </p:ext>
            </p:extLst>
          </p:nvPr>
        </p:nvGraphicFramePr>
        <p:xfrm>
          <a:off x="605409" y="4149080"/>
          <a:ext cx="8064896" cy="1440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13383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灯片编号占位符 1"/>
          <p:cNvSpPr>
            <a:spLocks noGrp="1"/>
          </p:cNvSpPr>
          <p:nvPr>
            <p:ph type="sldNum" sz="quarter" idx="4294967295"/>
          </p:nvPr>
        </p:nvSpPr>
        <p:spPr>
          <a:xfrm>
            <a:off x="0" y="6400800"/>
            <a:ext cx="2895600" cy="320675"/>
          </a:xfrm>
          <a:prstGeom prst="rect">
            <a:avLst/>
          </a:prstGeom>
        </p:spPr>
        <p:txBody>
          <a:bodyPr/>
          <a:lstStyle/>
          <a:p>
            <a:fld id="{B473DDE5-CCF3-4A21-940A-5AA3D861D31C}" type="slidenum">
              <a:rPr lang="en-US" altLang="zh-CN"/>
              <a:pPr/>
              <a:t>24</a:t>
            </a:fld>
            <a:endParaRPr lang="en-US" altLang="zh-CN"/>
          </a:p>
        </p:txBody>
      </p:sp>
      <p:sp>
        <p:nvSpPr>
          <p:cNvPr id="335876" name="Rectangle 4"/>
          <p:cNvSpPr>
            <a:spLocks noGrp="1" noChangeArrowheads="1"/>
          </p:cNvSpPr>
          <p:nvPr>
            <p:ph type="title" idx="4294967295"/>
          </p:nvPr>
        </p:nvSpPr>
        <p:spPr>
          <a:xfrm>
            <a:off x="529275" y="188640"/>
            <a:ext cx="8229600" cy="792163"/>
          </a:xfrm>
          <a:prstGeom prst="rect">
            <a:avLst/>
          </a:prstGeom>
        </p:spPr>
        <p:txBody>
          <a:bodyPr/>
          <a:lstStyle/>
          <a:p>
            <a:pPr marL="838200" indent="-838200"/>
            <a:r>
              <a:rPr lang="zh-CN" altLang="en-US" sz="3200" dirty="0" smtClean="0"/>
              <a:t>学习</a:t>
            </a:r>
            <a:r>
              <a:rPr lang="zh-CN" altLang="zh-CN" sz="3200" dirty="0" smtClean="0"/>
              <a:t>任务</a:t>
            </a:r>
            <a:r>
              <a:rPr lang="zh-CN" altLang="en-US" sz="3200" dirty="0" smtClean="0"/>
              <a:t>一</a:t>
            </a:r>
            <a:r>
              <a:rPr lang="zh-CN" altLang="zh-CN" sz="3200" dirty="0" smtClean="0"/>
              <a:t>：</a:t>
            </a:r>
            <a:r>
              <a:rPr lang="zh-CN" altLang="en-US" sz="3200" dirty="0" smtClean="0"/>
              <a:t>存储</a:t>
            </a:r>
            <a:r>
              <a:rPr lang="zh-CN" altLang="en-US" sz="3200" dirty="0"/>
              <a:t>过程创建及应用</a:t>
            </a:r>
            <a:endParaRPr lang="en-US" altLang="zh-CN" sz="32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2" name="矩形 1"/>
          <p:cNvSpPr/>
          <p:nvPr/>
        </p:nvSpPr>
        <p:spPr>
          <a:xfrm>
            <a:off x="251520" y="796137"/>
            <a:ext cx="8136904" cy="369332"/>
          </a:xfrm>
          <a:prstGeom prst="rect">
            <a:avLst/>
          </a:prstGeom>
        </p:spPr>
        <p:txBody>
          <a:bodyPr wrap="square">
            <a:spAutoFit/>
          </a:bodyPr>
          <a:lstStyle/>
          <a:p>
            <a:pPr algn="l"/>
            <a:r>
              <a:rPr lang="zh-CN" altLang="zh-CN" b="1" dirty="0">
                <a:solidFill>
                  <a:srgbClr val="0000FF"/>
                </a:solidFill>
              </a:rPr>
              <a:t>子任务</a:t>
            </a:r>
            <a:r>
              <a:rPr lang="en-US" altLang="zh-CN" b="1" dirty="0">
                <a:solidFill>
                  <a:srgbClr val="0000FF"/>
                </a:solidFill>
              </a:rPr>
              <a:t>1</a:t>
            </a:r>
            <a:r>
              <a:rPr lang="zh-CN" altLang="zh-CN" b="1" dirty="0" smtClean="0">
                <a:solidFill>
                  <a:srgbClr val="0000FF"/>
                </a:solidFill>
              </a:rPr>
              <a:t>：</a:t>
            </a:r>
            <a:r>
              <a:rPr lang="zh-CN" altLang="en-US" b="1" dirty="0">
                <a:solidFill>
                  <a:srgbClr val="0000FF"/>
                </a:solidFill>
              </a:rPr>
              <a:t>使用</a:t>
            </a:r>
            <a:r>
              <a:rPr lang="zh-CN" altLang="en-US" b="1" dirty="0">
                <a:solidFill>
                  <a:srgbClr val="0000FF"/>
                </a:solidFill>
              </a:rPr>
              <a:t>模板创建存储过程</a:t>
            </a:r>
          </a:p>
        </p:txBody>
      </p:sp>
      <p:sp>
        <p:nvSpPr>
          <p:cNvPr id="3" name="矩形 2"/>
          <p:cNvSpPr/>
          <p:nvPr/>
        </p:nvSpPr>
        <p:spPr>
          <a:xfrm>
            <a:off x="179512" y="1165469"/>
            <a:ext cx="8812088" cy="2585323"/>
          </a:xfrm>
          <a:prstGeom prst="rect">
            <a:avLst/>
          </a:prstGeom>
        </p:spPr>
        <p:txBody>
          <a:bodyPr wrap="square">
            <a:spAutoFit/>
          </a:bodyPr>
          <a:lstStyle/>
          <a:p>
            <a:pPr algn="l"/>
            <a:r>
              <a:rPr lang="zh-CN" altLang="en-US" dirty="0">
                <a:latin typeface="FZSSJW--GB1-0"/>
              </a:rPr>
              <a:t>需求：创建存储过程</a:t>
            </a:r>
            <a:r>
              <a:rPr lang="en-US" altLang="zh-CN" dirty="0" err="1">
                <a:latin typeface="TimesNewRomanPSMT"/>
              </a:rPr>
              <a:t>myProce_xh_cj</a:t>
            </a:r>
            <a:r>
              <a:rPr lang="zh-CN" altLang="en-US" dirty="0">
                <a:latin typeface="FZSSJW--GB1-0"/>
              </a:rPr>
              <a:t>，显示</a:t>
            </a:r>
            <a:r>
              <a:rPr lang="en-US" altLang="zh-CN" dirty="0" err="1">
                <a:latin typeface="TimesNewRomanPSMT"/>
              </a:rPr>
              <a:t>xjglxt</a:t>
            </a:r>
            <a:r>
              <a:rPr lang="en-US" altLang="zh-CN" dirty="0">
                <a:latin typeface="TimesNewRomanPSMT"/>
              </a:rPr>
              <a:t> </a:t>
            </a:r>
            <a:r>
              <a:rPr lang="zh-CN" altLang="en-US" dirty="0">
                <a:latin typeface="FZSSJW--GB1-0"/>
              </a:rPr>
              <a:t>数据中存放的学号、姓名、课程</a:t>
            </a:r>
          </a:p>
          <a:p>
            <a:pPr algn="l"/>
            <a:r>
              <a:rPr lang="zh-CN" altLang="en-US" dirty="0">
                <a:latin typeface="FZSSJW--GB1-0"/>
              </a:rPr>
              <a:t>名称和成绩。</a:t>
            </a:r>
          </a:p>
          <a:p>
            <a:pPr algn="l"/>
            <a:r>
              <a:rPr lang="zh-CN" altLang="en-US" dirty="0">
                <a:latin typeface="FZSSJW--GB1-0"/>
              </a:rPr>
              <a:t>实施步骤如下</a:t>
            </a:r>
            <a:r>
              <a:rPr lang="zh-CN" altLang="en-US" dirty="0" smtClean="0">
                <a:latin typeface="FZSSJW--GB1-0"/>
              </a:rPr>
              <a:t>：</a:t>
            </a:r>
            <a:endParaRPr lang="en-US" altLang="zh-CN" dirty="0" smtClean="0">
              <a:latin typeface="FZSSJW--GB1-0"/>
            </a:endParaRPr>
          </a:p>
          <a:p>
            <a:pPr algn="l"/>
            <a:r>
              <a:rPr lang="zh-CN" altLang="en-US" dirty="0"/>
              <a:t>（</a:t>
            </a:r>
            <a:r>
              <a:rPr lang="en-US" altLang="zh-CN" dirty="0"/>
              <a:t>1</a:t>
            </a:r>
            <a:r>
              <a:rPr lang="zh-CN" altLang="en-US" dirty="0"/>
              <a:t>）启动</a:t>
            </a:r>
            <a:r>
              <a:rPr lang="en-US" altLang="zh-CN" dirty="0"/>
              <a:t>SQL Server Management Studio</a:t>
            </a:r>
            <a:r>
              <a:rPr lang="zh-CN" altLang="en-US" dirty="0" smtClean="0"/>
              <a:t>，在</a:t>
            </a:r>
            <a:r>
              <a:rPr lang="zh-CN" altLang="en-US" dirty="0"/>
              <a:t>“对象资源管理器”中展开数据库节点，</a:t>
            </a:r>
            <a:r>
              <a:rPr lang="zh-CN" altLang="en-US" dirty="0" smtClean="0"/>
              <a:t>顺序</a:t>
            </a:r>
            <a:r>
              <a:rPr lang="zh-CN" altLang="en-US" dirty="0"/>
              <a:t>展开“</a:t>
            </a:r>
            <a:r>
              <a:rPr lang="en-US" altLang="zh-CN" dirty="0" err="1"/>
              <a:t>xjglxt</a:t>
            </a:r>
            <a:r>
              <a:rPr lang="zh-CN" altLang="en-US" dirty="0"/>
              <a:t>”和“可编程性”节点。</a:t>
            </a:r>
          </a:p>
          <a:p>
            <a:pPr algn="l"/>
            <a:r>
              <a:rPr lang="zh-CN" altLang="en-US" dirty="0"/>
              <a:t>（</a:t>
            </a:r>
            <a:r>
              <a:rPr lang="en-US" altLang="zh-CN" dirty="0"/>
              <a:t>2</a:t>
            </a:r>
            <a:r>
              <a:rPr lang="zh-CN" altLang="en-US" dirty="0"/>
              <a:t>）选中“存储过程”节点，右击在弹</a:t>
            </a:r>
            <a:r>
              <a:rPr lang="zh-CN" altLang="en-US" dirty="0" smtClean="0"/>
              <a:t>出的</a:t>
            </a:r>
            <a:r>
              <a:rPr lang="zh-CN" altLang="en-US" dirty="0"/>
              <a:t>快捷菜单中单击“新建”，选择“存储</a:t>
            </a:r>
            <a:r>
              <a:rPr lang="zh-CN" altLang="en-US" dirty="0" smtClean="0"/>
              <a:t>过程（</a:t>
            </a:r>
            <a:r>
              <a:rPr lang="en-US" altLang="zh-CN" dirty="0"/>
              <a:t>S</a:t>
            </a:r>
            <a:r>
              <a:rPr lang="zh-CN" altLang="en-US" dirty="0"/>
              <a:t>）</a:t>
            </a:r>
            <a:r>
              <a:rPr lang="en-US" altLang="zh-CN" dirty="0"/>
              <a:t>…”</a:t>
            </a:r>
            <a:r>
              <a:rPr lang="zh-CN" altLang="en-US" dirty="0"/>
              <a:t>命令选项，如图</a:t>
            </a:r>
            <a:r>
              <a:rPr lang="en-US" altLang="zh-CN" dirty="0"/>
              <a:t>7.1 </a:t>
            </a:r>
            <a:r>
              <a:rPr lang="zh-CN" altLang="en-US" dirty="0"/>
              <a:t>所示</a:t>
            </a:r>
            <a:r>
              <a:rPr lang="zh-CN" altLang="en-US" dirty="0" smtClean="0"/>
              <a:t>。</a:t>
            </a:r>
            <a:endParaRPr lang="en-US" altLang="zh-CN" dirty="0" smtClean="0"/>
          </a:p>
          <a:p>
            <a:pPr algn="l"/>
            <a:r>
              <a:rPr lang="zh-CN" altLang="en-US" dirty="0"/>
              <a:t>（</a:t>
            </a:r>
            <a:r>
              <a:rPr lang="en-US" altLang="zh-CN" dirty="0"/>
              <a:t>3</a:t>
            </a:r>
            <a:r>
              <a:rPr lang="zh-CN" altLang="en-US" dirty="0"/>
              <a:t>）右边窗格显示存储过程的创建模板，如图</a:t>
            </a:r>
            <a:r>
              <a:rPr lang="en-US" altLang="zh-CN" dirty="0"/>
              <a:t>7.2 </a:t>
            </a:r>
            <a:r>
              <a:rPr lang="zh-CN" altLang="en-US" dirty="0"/>
              <a:t>所示。</a:t>
            </a:r>
          </a:p>
          <a:p>
            <a:endParaRPr lang="zh-CN" altLang="en-US" dirty="0"/>
          </a:p>
        </p:txBody>
      </p:sp>
      <p:pic>
        <p:nvPicPr>
          <p:cNvPr id="4" name="图片 3"/>
          <p:cNvPicPr>
            <a:picLocks noChangeAspect="1"/>
          </p:cNvPicPr>
          <p:nvPr/>
        </p:nvPicPr>
        <p:blipFill>
          <a:blip r:embed="rId3"/>
          <a:stretch>
            <a:fillRect/>
          </a:stretch>
        </p:blipFill>
        <p:spPr>
          <a:xfrm>
            <a:off x="179512" y="2125851"/>
            <a:ext cx="6196501" cy="3731000"/>
          </a:xfrm>
          <a:prstGeom prst="rect">
            <a:avLst/>
          </a:prstGeom>
        </p:spPr>
      </p:pic>
      <p:pic>
        <p:nvPicPr>
          <p:cNvPr id="5" name="图片 4"/>
          <p:cNvPicPr>
            <a:picLocks noChangeAspect="1"/>
          </p:cNvPicPr>
          <p:nvPr/>
        </p:nvPicPr>
        <p:blipFill>
          <a:blip r:embed="rId4"/>
          <a:stretch>
            <a:fillRect/>
          </a:stretch>
        </p:blipFill>
        <p:spPr>
          <a:xfrm>
            <a:off x="3635896" y="340275"/>
            <a:ext cx="7879501" cy="6821034"/>
          </a:xfrm>
          <a:prstGeom prst="rect">
            <a:avLst/>
          </a:prstGeom>
        </p:spPr>
      </p:pic>
    </p:spTree>
    <p:extLst>
      <p:ext uri="{BB962C8B-B14F-4D97-AF65-F5344CB8AC3E}">
        <p14:creationId xmlns:p14="http://schemas.microsoft.com/office/powerpoint/2010/main" val="219561003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txBox="1">
            <a:spLocks noChangeArrowheads="1"/>
          </p:cNvSpPr>
          <p:nvPr/>
        </p:nvSpPr>
        <p:spPr>
          <a:xfrm>
            <a:off x="529275" y="188640"/>
            <a:ext cx="8229600" cy="792163"/>
          </a:xfrm>
          <a:prstGeom prst="rect">
            <a:avLst/>
          </a:prstGeom>
        </p:spPr>
        <p:txBody>
          <a:bodyPr/>
          <a:lst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a:lstStyle>
          <a:p>
            <a:pPr marL="838200" indent="-838200"/>
            <a:r>
              <a:rPr lang="zh-CN" altLang="en-US" sz="3200" kern="0" smtClean="0"/>
              <a:t>学习</a:t>
            </a:r>
            <a:r>
              <a:rPr lang="zh-CN" altLang="zh-CN" sz="3200" kern="0" smtClean="0"/>
              <a:t>任务</a:t>
            </a:r>
            <a:r>
              <a:rPr lang="zh-CN" altLang="en-US" sz="3200" kern="0" smtClean="0"/>
              <a:t>一</a:t>
            </a:r>
            <a:r>
              <a:rPr lang="zh-CN" altLang="zh-CN" sz="3200" kern="0" smtClean="0"/>
              <a:t>：</a:t>
            </a:r>
            <a:r>
              <a:rPr lang="zh-CN" altLang="en-US" sz="3200" kern="0" smtClean="0"/>
              <a:t>存储过程创建及应用</a:t>
            </a:r>
            <a:endParaRPr lang="en-US" altLang="zh-CN" sz="3200" kern="0" dirty="0"/>
          </a:p>
        </p:txBody>
      </p:sp>
      <p:sp>
        <p:nvSpPr>
          <p:cNvPr id="4" name="矩形 3"/>
          <p:cNvSpPr/>
          <p:nvPr/>
        </p:nvSpPr>
        <p:spPr>
          <a:xfrm>
            <a:off x="323528" y="908720"/>
            <a:ext cx="8640960" cy="5078313"/>
          </a:xfrm>
          <a:prstGeom prst="rect">
            <a:avLst/>
          </a:prstGeom>
        </p:spPr>
        <p:txBody>
          <a:bodyPr wrap="square">
            <a:spAutoFit/>
          </a:bodyPr>
          <a:lstStyle/>
          <a:p>
            <a:pPr algn="l"/>
            <a:r>
              <a:rPr lang="zh-CN" altLang="en-US" dirty="0">
                <a:latin typeface="FZSSJW--GB1-0"/>
              </a:rPr>
              <a:t>（</a:t>
            </a:r>
            <a:r>
              <a:rPr lang="en-US" altLang="zh-CN" dirty="0">
                <a:latin typeface="TimesNewRomanPSMT"/>
              </a:rPr>
              <a:t>4</a:t>
            </a:r>
            <a:r>
              <a:rPr lang="zh-CN" altLang="en-US" dirty="0">
                <a:latin typeface="FZSSJW--GB1-0"/>
              </a:rPr>
              <a:t>）根据需要修改编辑模板，加入如下代码，完成编辑后，单击“执行”按钮，出</a:t>
            </a:r>
          </a:p>
          <a:p>
            <a:pPr algn="l"/>
            <a:r>
              <a:rPr lang="zh-CN" altLang="en-US" dirty="0">
                <a:latin typeface="FZSSJW--GB1-0"/>
              </a:rPr>
              <a:t>现“命令已成功完成”，在“对象资源管理器”可以刷新查看新建的存储过程，如图</a:t>
            </a:r>
            <a:r>
              <a:rPr lang="en-US" altLang="zh-CN" dirty="0" smtClean="0">
                <a:latin typeface="TimesNewRomanPSMT"/>
              </a:rPr>
              <a:t>7.3</a:t>
            </a:r>
            <a:r>
              <a:rPr lang="zh-CN" altLang="en-US" dirty="0" smtClean="0">
                <a:latin typeface="FZSSJW--GB1-0"/>
              </a:rPr>
              <a:t>所</a:t>
            </a:r>
            <a:r>
              <a:rPr lang="zh-CN" altLang="en-US" dirty="0">
                <a:latin typeface="FZSSJW--GB1-0"/>
              </a:rPr>
              <a:t>示</a:t>
            </a:r>
            <a:r>
              <a:rPr lang="zh-CN" altLang="en-US" dirty="0" smtClean="0">
                <a:latin typeface="FZSSJW--GB1-0"/>
              </a:rPr>
              <a:t>。</a:t>
            </a:r>
            <a:endParaRPr lang="en-US" altLang="zh-CN" dirty="0" smtClean="0">
              <a:latin typeface="FZSSJW--GB1-0"/>
            </a:endParaRPr>
          </a:p>
          <a:p>
            <a:pPr algn="l"/>
            <a:r>
              <a:rPr lang="en-US" altLang="zh-CN" dirty="0"/>
              <a:t>CREATE PROCEDURE </a:t>
            </a:r>
            <a:r>
              <a:rPr lang="en-US" altLang="zh-CN" dirty="0" err="1"/>
              <a:t>myProce_xh_cj</a:t>
            </a:r>
            <a:endParaRPr lang="en-US" altLang="zh-CN" dirty="0"/>
          </a:p>
          <a:p>
            <a:pPr algn="l"/>
            <a:r>
              <a:rPr lang="en-US" altLang="zh-CN" dirty="0"/>
              <a:t>AS</a:t>
            </a:r>
          </a:p>
          <a:p>
            <a:pPr algn="l"/>
            <a:r>
              <a:rPr lang="en-US" altLang="zh-CN" dirty="0"/>
              <a:t>BEGIN</a:t>
            </a:r>
          </a:p>
          <a:p>
            <a:pPr algn="l"/>
            <a:r>
              <a:rPr lang="en-US" altLang="zh-CN" dirty="0"/>
              <a:t>SELECT </a:t>
            </a:r>
            <a:r>
              <a:rPr lang="en-US" altLang="zh-CN" dirty="0" err="1"/>
              <a:t>xsxxb.xh</a:t>
            </a:r>
            <a:r>
              <a:rPr lang="en-US" altLang="zh-CN" dirty="0"/>
              <a:t> AS </a:t>
            </a:r>
            <a:r>
              <a:rPr lang="zh-CN" altLang="en-US" dirty="0"/>
              <a:t>学号</a:t>
            </a:r>
            <a:r>
              <a:rPr lang="en-US" altLang="zh-CN" dirty="0"/>
              <a:t>,</a:t>
            </a:r>
            <a:r>
              <a:rPr lang="en-US" altLang="zh-CN" dirty="0" err="1"/>
              <a:t>xsxxb.xm</a:t>
            </a:r>
            <a:r>
              <a:rPr lang="en-US" altLang="zh-CN" dirty="0"/>
              <a:t> AS </a:t>
            </a:r>
            <a:r>
              <a:rPr lang="zh-CN" altLang="en-US" dirty="0"/>
              <a:t>姓名</a:t>
            </a:r>
            <a:r>
              <a:rPr lang="en-US" altLang="zh-CN" dirty="0"/>
              <a:t>,</a:t>
            </a:r>
            <a:r>
              <a:rPr lang="en-US" altLang="zh-CN" dirty="0" err="1"/>
              <a:t>kcxxb.kcmc</a:t>
            </a:r>
            <a:r>
              <a:rPr lang="en-US" altLang="zh-CN" dirty="0"/>
              <a:t> AS </a:t>
            </a:r>
            <a:r>
              <a:rPr lang="zh-CN" altLang="en-US" dirty="0"/>
              <a:t>课程名称</a:t>
            </a:r>
            <a:r>
              <a:rPr lang="en-US" altLang="zh-CN" dirty="0"/>
              <a:t>,</a:t>
            </a:r>
            <a:r>
              <a:rPr lang="en-US" altLang="zh-CN" dirty="0" err="1"/>
              <a:t>cjb</a:t>
            </a:r>
            <a:r>
              <a:rPr lang="en-US" altLang="zh-CN" dirty="0"/>
              <a:t>.</a:t>
            </a:r>
          </a:p>
          <a:p>
            <a:pPr algn="l"/>
            <a:r>
              <a:rPr lang="en-US" altLang="zh-CN" dirty="0" err="1"/>
              <a:t>cj</a:t>
            </a:r>
            <a:r>
              <a:rPr lang="en-US" altLang="zh-CN" dirty="0"/>
              <a:t> AS </a:t>
            </a:r>
            <a:r>
              <a:rPr lang="zh-CN" altLang="en-US" dirty="0"/>
              <a:t>成绩</a:t>
            </a:r>
          </a:p>
          <a:p>
            <a:pPr algn="l"/>
            <a:r>
              <a:rPr lang="en-US" altLang="zh-CN" dirty="0"/>
              <a:t>FROM </a:t>
            </a:r>
            <a:r>
              <a:rPr lang="en-US" altLang="zh-CN" dirty="0" err="1"/>
              <a:t>xsxxb,kcxxb,cjb</a:t>
            </a:r>
            <a:endParaRPr lang="en-US" altLang="zh-CN" dirty="0"/>
          </a:p>
          <a:p>
            <a:pPr algn="l"/>
            <a:r>
              <a:rPr lang="en-US" altLang="zh-CN" dirty="0"/>
              <a:t>WHERE </a:t>
            </a:r>
            <a:r>
              <a:rPr lang="en-US" altLang="zh-CN" dirty="0" err="1"/>
              <a:t>xsxxb.xh</a:t>
            </a:r>
            <a:r>
              <a:rPr lang="en-US" altLang="zh-CN" dirty="0"/>
              <a:t> =</a:t>
            </a:r>
          </a:p>
          <a:p>
            <a:pPr algn="l"/>
            <a:r>
              <a:rPr lang="en-US" altLang="zh-CN" dirty="0" err="1"/>
              <a:t>cjb.xh</a:t>
            </a:r>
            <a:r>
              <a:rPr lang="en-US" altLang="zh-CN" dirty="0"/>
              <a:t> AND </a:t>
            </a:r>
            <a:r>
              <a:rPr lang="en-US" altLang="zh-CN" dirty="0" err="1"/>
              <a:t>cjb.kcbh</a:t>
            </a:r>
            <a:r>
              <a:rPr lang="en-US" altLang="zh-CN" dirty="0"/>
              <a:t> = </a:t>
            </a:r>
            <a:r>
              <a:rPr lang="en-US" altLang="zh-CN" dirty="0" err="1"/>
              <a:t>kcxxb</a:t>
            </a:r>
            <a:r>
              <a:rPr lang="en-US" altLang="zh-CN" dirty="0"/>
              <a:t>.</a:t>
            </a:r>
          </a:p>
          <a:p>
            <a:pPr algn="l"/>
            <a:r>
              <a:rPr lang="en-US" altLang="zh-CN" dirty="0" err="1"/>
              <a:t>kcbh</a:t>
            </a:r>
            <a:endParaRPr lang="en-US" altLang="zh-CN" dirty="0"/>
          </a:p>
          <a:p>
            <a:pPr algn="l"/>
            <a:r>
              <a:rPr lang="en-US" altLang="zh-CN" dirty="0"/>
              <a:t>END</a:t>
            </a:r>
          </a:p>
          <a:p>
            <a:pPr algn="l"/>
            <a:r>
              <a:rPr lang="en-US" altLang="zh-CN" dirty="0" smtClean="0"/>
              <a:t>GO</a:t>
            </a:r>
          </a:p>
          <a:p>
            <a:pPr algn="l"/>
            <a:r>
              <a:rPr lang="zh-CN" altLang="en-US" dirty="0"/>
              <a:t>在“对象资源管理器”中找到</a:t>
            </a:r>
            <a:r>
              <a:rPr lang="zh-CN" altLang="en-US" dirty="0" smtClean="0"/>
              <a:t>目标</a:t>
            </a:r>
            <a:r>
              <a:rPr lang="zh-CN" altLang="en-US" dirty="0"/>
              <a:t>存储过程</a:t>
            </a:r>
            <a:r>
              <a:rPr lang="en-US" altLang="zh-CN" dirty="0" err="1"/>
              <a:t>myProce_xh_cj</a:t>
            </a:r>
            <a:r>
              <a:rPr lang="zh-CN" altLang="en-US" dirty="0"/>
              <a:t>，单</a:t>
            </a:r>
          </a:p>
          <a:p>
            <a:pPr algn="l"/>
            <a:r>
              <a:rPr lang="zh-CN" altLang="en-US" dirty="0"/>
              <a:t>击鼠标右键，选择“执行存储</a:t>
            </a:r>
            <a:r>
              <a:rPr lang="zh-CN" altLang="en-US" dirty="0" smtClean="0"/>
              <a:t>过程</a:t>
            </a:r>
            <a:r>
              <a:rPr lang="zh-CN" altLang="en-US" dirty="0"/>
              <a:t>（</a:t>
            </a:r>
            <a:r>
              <a:rPr lang="en-US" altLang="zh-CN" dirty="0"/>
              <a:t>E</a:t>
            </a:r>
            <a:r>
              <a:rPr lang="zh-CN" altLang="en-US" dirty="0"/>
              <a:t>）</a:t>
            </a:r>
            <a:r>
              <a:rPr lang="en-US" altLang="zh-CN" dirty="0"/>
              <a:t>…”</a:t>
            </a:r>
            <a:r>
              <a:rPr lang="zh-CN" altLang="en-US" dirty="0"/>
              <a:t>菜单命令，在弹出</a:t>
            </a:r>
          </a:p>
          <a:p>
            <a:pPr algn="l"/>
            <a:r>
              <a:rPr lang="zh-CN" altLang="en-US" dirty="0"/>
              <a:t>的“执行过程”对话框中单击</a:t>
            </a:r>
            <a:r>
              <a:rPr lang="zh-CN" altLang="en-US" dirty="0" smtClean="0"/>
              <a:t>“确定” </a:t>
            </a:r>
            <a:r>
              <a:rPr lang="zh-CN" altLang="en-US" dirty="0"/>
              <a:t>按钮， 即可在</a:t>
            </a:r>
            <a:r>
              <a:rPr lang="en-US" altLang="zh-CN" dirty="0"/>
              <a:t>SQL Server</a:t>
            </a:r>
          </a:p>
          <a:p>
            <a:pPr algn="l"/>
            <a:r>
              <a:rPr lang="en-US" altLang="zh-CN" dirty="0"/>
              <a:t>Management Studio </a:t>
            </a:r>
            <a:r>
              <a:rPr lang="zh-CN" altLang="en-US" dirty="0"/>
              <a:t>右侧窗格</a:t>
            </a:r>
            <a:r>
              <a:rPr lang="zh-CN" altLang="en-US" dirty="0" smtClean="0"/>
              <a:t>看到</a:t>
            </a:r>
            <a:r>
              <a:rPr lang="zh-CN" altLang="en-US" dirty="0"/>
              <a:t>执行结果，如图</a:t>
            </a:r>
            <a:r>
              <a:rPr lang="en-US" altLang="zh-CN" dirty="0"/>
              <a:t>7.4 </a:t>
            </a:r>
            <a:r>
              <a:rPr lang="zh-CN" altLang="en-US" dirty="0"/>
              <a:t>所示。</a:t>
            </a:r>
            <a:endParaRPr lang="zh-CN" altLang="en-US" dirty="0"/>
          </a:p>
        </p:txBody>
      </p:sp>
      <p:pic>
        <p:nvPicPr>
          <p:cNvPr id="5" name="图片 4"/>
          <p:cNvPicPr>
            <a:picLocks noChangeAspect="1"/>
          </p:cNvPicPr>
          <p:nvPr/>
        </p:nvPicPr>
        <p:blipFill>
          <a:blip r:embed="rId2"/>
          <a:stretch>
            <a:fillRect/>
          </a:stretch>
        </p:blipFill>
        <p:spPr>
          <a:xfrm>
            <a:off x="323528" y="0"/>
            <a:ext cx="8579363" cy="6021288"/>
          </a:xfrm>
          <a:prstGeom prst="rect">
            <a:avLst/>
          </a:prstGeom>
        </p:spPr>
      </p:pic>
      <p:pic>
        <p:nvPicPr>
          <p:cNvPr id="6" name="图片 5"/>
          <p:cNvPicPr>
            <a:picLocks noChangeAspect="1"/>
          </p:cNvPicPr>
          <p:nvPr/>
        </p:nvPicPr>
        <p:blipFill>
          <a:blip r:embed="rId3"/>
          <a:stretch>
            <a:fillRect/>
          </a:stretch>
        </p:blipFill>
        <p:spPr>
          <a:xfrm>
            <a:off x="323528" y="6014574"/>
            <a:ext cx="8568952" cy="1425433"/>
          </a:xfrm>
          <a:prstGeom prst="rect">
            <a:avLst/>
          </a:prstGeom>
        </p:spPr>
      </p:pic>
      <p:pic>
        <p:nvPicPr>
          <p:cNvPr id="7" name="图片 6"/>
          <p:cNvPicPr>
            <a:picLocks noChangeAspect="1"/>
          </p:cNvPicPr>
          <p:nvPr/>
        </p:nvPicPr>
        <p:blipFill>
          <a:blip r:embed="rId4"/>
          <a:stretch>
            <a:fillRect/>
          </a:stretch>
        </p:blipFill>
        <p:spPr>
          <a:xfrm>
            <a:off x="108591" y="166802"/>
            <a:ext cx="8855897" cy="6376602"/>
          </a:xfrm>
          <a:prstGeom prst="rect">
            <a:avLst/>
          </a:prstGeom>
        </p:spPr>
      </p:pic>
    </p:spTree>
    <p:extLst>
      <p:ext uri="{BB962C8B-B14F-4D97-AF65-F5344CB8AC3E}">
        <p14:creationId xmlns:p14="http://schemas.microsoft.com/office/powerpoint/2010/main" val="127405862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5"/>
                                        </p:tgtEl>
                                        <p:attrNameLst>
                                          <p:attrName>style.visibility</p:attrName>
                                        </p:attrNameLst>
                                      </p:cBhvr>
                                      <p:to>
                                        <p:strVal val="hidden"/>
                                      </p:to>
                                    </p:set>
                                  </p:sub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529275" y="188640"/>
            <a:ext cx="8229600" cy="792163"/>
          </a:xfrm>
          <a:prstGeom prst="rect">
            <a:avLst/>
          </a:prstGeom>
        </p:spPr>
        <p:txBody>
          <a:bodyPr/>
          <a:lstStyle/>
          <a:p>
            <a:pPr marL="838200" indent="-838200"/>
            <a:r>
              <a:rPr lang="zh-CN" altLang="zh-CN" sz="2800"/>
              <a:t>子任务</a:t>
            </a:r>
            <a:r>
              <a:rPr lang="en-US" altLang="zh-CN" sz="2800"/>
              <a:t>2</a:t>
            </a:r>
            <a:r>
              <a:rPr lang="zh-CN" altLang="zh-CN" sz="2800"/>
              <a:t>：使用</a:t>
            </a:r>
            <a:r>
              <a:rPr lang="en-US" altLang="zh-CN" sz="2800"/>
              <a:t>T-SQL</a:t>
            </a:r>
            <a:r>
              <a:rPr lang="zh-CN" altLang="zh-CN" sz="2800"/>
              <a:t>创建不带参数的存储过程</a:t>
            </a:r>
            <a:endParaRPr lang="en-US" altLang="zh-CN" sz="28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5" name="矩形 4"/>
          <p:cNvSpPr/>
          <p:nvPr/>
        </p:nvSpPr>
        <p:spPr>
          <a:xfrm>
            <a:off x="323528" y="908720"/>
            <a:ext cx="8820472" cy="498598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l"/>
            <a:r>
              <a:rPr lang="zh-CN" altLang="zh-CN" sz="1600" dirty="0"/>
              <a:t>【实例</a:t>
            </a:r>
            <a:r>
              <a:rPr lang="en-US" altLang="zh-CN" sz="1600" dirty="0"/>
              <a:t>1</a:t>
            </a:r>
            <a:r>
              <a:rPr lang="zh-CN" altLang="zh-CN" sz="1600" dirty="0"/>
              <a:t>】</a:t>
            </a:r>
            <a:r>
              <a:rPr lang="zh-CN" altLang="zh-CN" sz="1600" dirty="0" smtClean="0"/>
              <a:t>：</a:t>
            </a:r>
            <a:r>
              <a:rPr lang="zh-CN" altLang="en-US" sz="1600" dirty="0" smtClean="0"/>
              <a:t>查看</a:t>
            </a:r>
            <a:r>
              <a:rPr lang="zh-CN" altLang="en-US" sz="1600" dirty="0"/>
              <a:t>“数据库技术”课程考试平均成绩以及所有课程未通过考试的学生信息。</a:t>
            </a:r>
            <a:r>
              <a:rPr lang="zh-CN" altLang="zh-CN" sz="1600" dirty="0" smtClean="0"/>
              <a:t>完成</a:t>
            </a:r>
            <a:r>
              <a:rPr lang="zh-CN" altLang="zh-CN" sz="1600" dirty="0"/>
              <a:t>以上任务，需要先创建存储过程，然后再调用存储过程执行。</a:t>
            </a:r>
          </a:p>
          <a:p>
            <a:r>
              <a:rPr lang="zh-CN" altLang="en-US" sz="1600" dirty="0"/>
              <a:t>在查询编辑器中输入如下代码：</a:t>
            </a:r>
          </a:p>
          <a:p>
            <a:pPr algn="l"/>
            <a:r>
              <a:rPr lang="en-US" altLang="zh-CN" sz="1200" dirty="0"/>
              <a:t>USE </a:t>
            </a:r>
            <a:r>
              <a:rPr lang="en-US" altLang="zh-CN" sz="1200" dirty="0" err="1"/>
              <a:t>xjglxt</a:t>
            </a:r>
            <a:endParaRPr lang="en-US" altLang="zh-CN" sz="1200" dirty="0"/>
          </a:p>
          <a:p>
            <a:pPr algn="l"/>
            <a:r>
              <a:rPr lang="en-US" altLang="zh-CN" sz="1200" dirty="0"/>
              <a:t>GO</a:t>
            </a:r>
          </a:p>
          <a:p>
            <a:pPr algn="l"/>
            <a:r>
              <a:rPr lang="en-US" altLang="zh-CN" sz="1200" dirty="0" smtClean="0"/>
              <a:t>IF </a:t>
            </a:r>
            <a:r>
              <a:rPr lang="en-US" altLang="zh-CN" sz="1200" dirty="0"/>
              <a:t>EXISTS (SELECT * FROM </a:t>
            </a:r>
            <a:r>
              <a:rPr lang="en-US" altLang="zh-CN" sz="1200" dirty="0" err="1"/>
              <a:t>sysobjects</a:t>
            </a:r>
            <a:r>
              <a:rPr lang="en-US" altLang="zh-CN" sz="1200" dirty="0"/>
              <a:t> WHERE name = '</a:t>
            </a:r>
            <a:r>
              <a:rPr lang="en-US" altLang="zh-CN" sz="1200" dirty="0" err="1"/>
              <a:t>proc_stu</a:t>
            </a:r>
            <a:r>
              <a:rPr lang="en-US" altLang="zh-CN" sz="1200" dirty="0" smtClean="0"/>
              <a:t>')</a:t>
            </a:r>
            <a:r>
              <a:rPr lang="en-US" altLang="zh-CN" sz="1200" dirty="0"/>
              <a:t> /* </a:t>
            </a:r>
            <a:r>
              <a:rPr lang="zh-CN" altLang="en-US" sz="1200" dirty="0"/>
              <a:t>检测是否存在存储过程</a:t>
            </a:r>
            <a:r>
              <a:rPr lang="en-US" altLang="zh-CN" sz="1200" dirty="0" err="1"/>
              <a:t>proc_stu</a:t>
            </a:r>
            <a:r>
              <a:rPr lang="en-US" altLang="zh-CN" sz="1200" dirty="0"/>
              <a:t>, </a:t>
            </a:r>
            <a:r>
              <a:rPr lang="zh-CN" altLang="en-US" sz="1200" dirty="0"/>
              <a:t>如果存在则删除*</a:t>
            </a:r>
            <a:r>
              <a:rPr lang="en-US" altLang="zh-CN" sz="1200" dirty="0"/>
              <a:t>/</a:t>
            </a:r>
          </a:p>
          <a:p>
            <a:pPr algn="l"/>
            <a:r>
              <a:rPr lang="en-US" altLang="zh-CN" sz="1200" dirty="0" smtClean="0"/>
              <a:t>DROP </a:t>
            </a:r>
            <a:r>
              <a:rPr lang="en-US" altLang="zh-CN" sz="1200" dirty="0"/>
              <a:t>PROCEDURE </a:t>
            </a:r>
            <a:r>
              <a:rPr lang="en-US" altLang="zh-CN" sz="1200" dirty="0" err="1"/>
              <a:t>proc_stu</a:t>
            </a:r>
            <a:endParaRPr lang="en-US" altLang="zh-CN" sz="1200" dirty="0"/>
          </a:p>
          <a:p>
            <a:pPr algn="l"/>
            <a:r>
              <a:rPr lang="en-US" altLang="zh-CN" sz="1200" dirty="0"/>
              <a:t>GO</a:t>
            </a:r>
          </a:p>
          <a:p>
            <a:pPr algn="l"/>
            <a:r>
              <a:rPr lang="en-US" altLang="zh-CN" sz="1200" dirty="0" smtClean="0"/>
              <a:t>CREATE </a:t>
            </a:r>
            <a:r>
              <a:rPr lang="en-US" altLang="zh-CN" sz="1200" dirty="0"/>
              <a:t>PROCEDURE </a:t>
            </a:r>
            <a:r>
              <a:rPr lang="en-US" altLang="zh-CN" sz="1200" dirty="0" err="1" smtClean="0"/>
              <a:t>proc_stu</a:t>
            </a:r>
            <a:r>
              <a:rPr lang="en-US" altLang="zh-CN" sz="1200" dirty="0" smtClean="0"/>
              <a:t>   /*--- </a:t>
            </a:r>
            <a:r>
              <a:rPr lang="zh-CN" altLang="en-US" sz="1200" dirty="0"/>
              <a:t>创建存储过程</a:t>
            </a:r>
            <a:r>
              <a:rPr lang="en-US" altLang="zh-CN" sz="1200" dirty="0"/>
              <a:t>----*/</a:t>
            </a:r>
          </a:p>
          <a:p>
            <a:pPr algn="l"/>
            <a:r>
              <a:rPr lang="en-US" altLang="zh-CN" sz="1200" dirty="0" smtClean="0"/>
              <a:t>AS</a:t>
            </a:r>
            <a:endParaRPr lang="en-US" altLang="zh-CN" sz="1200" dirty="0"/>
          </a:p>
          <a:p>
            <a:pPr algn="l"/>
            <a:r>
              <a:rPr lang="en-US" altLang="zh-CN" sz="1200" dirty="0"/>
              <a:t>DECLARE @</a:t>
            </a:r>
            <a:r>
              <a:rPr lang="en-US" altLang="zh-CN" sz="1200" dirty="0" err="1"/>
              <a:t>Avg</a:t>
            </a:r>
            <a:r>
              <a:rPr lang="en-US" altLang="zh-CN" sz="1200" dirty="0"/>
              <a:t> </a:t>
            </a:r>
            <a:r>
              <a:rPr lang="en-US" altLang="zh-CN" sz="1200" dirty="0" err="1"/>
              <a:t>fl</a:t>
            </a:r>
            <a:r>
              <a:rPr lang="en-US" altLang="zh-CN" sz="1200" dirty="0"/>
              <a:t> oat </a:t>
            </a:r>
            <a:r>
              <a:rPr lang="en-US" altLang="zh-CN" sz="1200" dirty="0" smtClean="0"/>
              <a:t>SELECT </a:t>
            </a:r>
            <a:r>
              <a:rPr lang="en-US" altLang="zh-CN" sz="1200" dirty="0"/>
              <a:t>@</a:t>
            </a:r>
            <a:r>
              <a:rPr lang="en-US" altLang="zh-CN" sz="1200" dirty="0" err="1"/>
              <a:t>Avg</a:t>
            </a:r>
            <a:r>
              <a:rPr lang="en-US" altLang="zh-CN" sz="1200" dirty="0"/>
              <a:t> = </a:t>
            </a:r>
            <a:r>
              <a:rPr lang="en-US" altLang="zh-CN" sz="1200" dirty="0" err="1"/>
              <a:t>avg</a:t>
            </a:r>
            <a:r>
              <a:rPr lang="en-US" altLang="zh-CN" sz="1200" dirty="0"/>
              <a:t>(</a:t>
            </a:r>
            <a:r>
              <a:rPr lang="en-US" altLang="zh-CN" sz="1200" dirty="0" err="1"/>
              <a:t>cj</a:t>
            </a:r>
            <a:r>
              <a:rPr lang="en-US" altLang="zh-CN" sz="1200" dirty="0"/>
              <a:t>) FROM </a:t>
            </a:r>
            <a:r>
              <a:rPr lang="en-US" altLang="zh-CN" sz="1200" dirty="0" err="1" smtClean="0"/>
              <a:t>cjb</a:t>
            </a:r>
            <a:r>
              <a:rPr lang="en-US" altLang="zh-CN" sz="1200" dirty="0" smtClean="0"/>
              <a:t>    – </a:t>
            </a:r>
            <a:r>
              <a:rPr lang="zh-CN" altLang="en-US" sz="1200" dirty="0"/>
              <a:t>存放平均成绩变量</a:t>
            </a:r>
          </a:p>
          <a:p>
            <a:pPr algn="l"/>
            <a:endParaRPr lang="en-US" altLang="zh-CN" sz="1200" dirty="0"/>
          </a:p>
          <a:p>
            <a:pPr algn="l"/>
            <a:r>
              <a:rPr lang="en-US" altLang="zh-CN" sz="1200" dirty="0"/>
              <a:t>WHERE </a:t>
            </a:r>
            <a:r>
              <a:rPr lang="en-US" altLang="zh-CN" sz="1200" dirty="0" err="1"/>
              <a:t>kcbh</a:t>
            </a:r>
            <a:r>
              <a:rPr lang="en-US" altLang="zh-CN" sz="1200" dirty="0"/>
              <a:t> = (SELECT </a:t>
            </a:r>
            <a:r>
              <a:rPr lang="en-US" altLang="zh-CN" sz="1200" dirty="0" err="1"/>
              <a:t>kcbh</a:t>
            </a:r>
            <a:r>
              <a:rPr lang="en-US" altLang="zh-CN" sz="1200" dirty="0"/>
              <a:t> FROM </a:t>
            </a:r>
            <a:r>
              <a:rPr lang="en-US" altLang="zh-CN" sz="1200" dirty="0" err="1"/>
              <a:t>kcxxb</a:t>
            </a:r>
            <a:r>
              <a:rPr lang="en-US" altLang="zh-CN" sz="1200" dirty="0"/>
              <a:t> WHERE </a:t>
            </a:r>
            <a:r>
              <a:rPr lang="en-US" altLang="zh-CN" sz="1200" dirty="0" err="1"/>
              <a:t>kcmc</a:t>
            </a:r>
            <a:r>
              <a:rPr lang="en-US" altLang="zh-CN" sz="1200" dirty="0"/>
              <a:t> = ' </a:t>
            </a:r>
            <a:r>
              <a:rPr lang="zh-CN" altLang="en-US" sz="1200" dirty="0" smtClean="0"/>
              <a:t>数据库技术</a:t>
            </a:r>
            <a:r>
              <a:rPr lang="en-US" altLang="zh-CN" sz="1200" dirty="0"/>
              <a:t>')</a:t>
            </a:r>
          </a:p>
          <a:p>
            <a:pPr algn="l"/>
            <a:r>
              <a:rPr lang="en-US" altLang="zh-CN" sz="1200" dirty="0"/>
              <a:t>IF (@</a:t>
            </a:r>
            <a:r>
              <a:rPr lang="en-US" altLang="zh-CN" sz="1200" dirty="0" err="1"/>
              <a:t>Avg</a:t>
            </a:r>
            <a:r>
              <a:rPr lang="en-US" altLang="zh-CN" sz="1200" dirty="0"/>
              <a:t> &gt;= 80)</a:t>
            </a:r>
          </a:p>
          <a:p>
            <a:pPr algn="l"/>
            <a:r>
              <a:rPr lang="en-US" altLang="zh-CN" sz="1200" dirty="0"/>
              <a:t>SELECT </a:t>
            </a:r>
            <a:r>
              <a:rPr lang="zh-CN" altLang="en-US" sz="1200" dirty="0"/>
              <a:t>考试情况 </a:t>
            </a:r>
            <a:r>
              <a:rPr lang="en-US" altLang="zh-CN" sz="1200" dirty="0"/>
              <a:t>= ' </a:t>
            </a:r>
            <a:r>
              <a:rPr lang="zh-CN" altLang="en-US" sz="1200" dirty="0"/>
              <a:t>本次考试比较理想</a:t>
            </a:r>
            <a:r>
              <a:rPr lang="en-US" altLang="zh-CN" sz="1200" dirty="0"/>
              <a:t>'</a:t>
            </a:r>
          </a:p>
          <a:p>
            <a:pPr algn="l"/>
            <a:r>
              <a:rPr lang="en-US" altLang="zh-CN" sz="1200" dirty="0"/>
              <a:t>ELSE</a:t>
            </a:r>
          </a:p>
          <a:p>
            <a:pPr algn="l"/>
            <a:r>
              <a:rPr lang="en-US" altLang="zh-CN" sz="1200" dirty="0"/>
              <a:t>SELECT </a:t>
            </a:r>
            <a:r>
              <a:rPr lang="zh-CN" altLang="en-US" sz="1200" dirty="0"/>
              <a:t>考试情况 </a:t>
            </a:r>
            <a:r>
              <a:rPr lang="en-US" altLang="zh-CN" sz="1200" dirty="0"/>
              <a:t>= ' </a:t>
            </a:r>
            <a:r>
              <a:rPr lang="zh-CN" altLang="en-US" sz="1200" dirty="0"/>
              <a:t>本次考试成绩一般</a:t>
            </a:r>
            <a:r>
              <a:rPr lang="en-US" altLang="zh-CN" sz="1200" dirty="0"/>
              <a:t>'</a:t>
            </a:r>
          </a:p>
          <a:p>
            <a:pPr algn="l"/>
            <a:r>
              <a:rPr lang="en-US" altLang="zh-CN" sz="1200" dirty="0"/>
              <a:t>SELECT ' </a:t>
            </a:r>
            <a:r>
              <a:rPr lang="zh-CN" altLang="en-US" sz="1200" dirty="0"/>
              <a:t>本次考试没有通过的学生信息为： </a:t>
            </a:r>
            <a:r>
              <a:rPr lang="en-US" altLang="zh-CN" sz="1200" dirty="0"/>
              <a:t>'</a:t>
            </a:r>
          </a:p>
          <a:p>
            <a:pPr algn="l"/>
            <a:r>
              <a:rPr lang="en-US" altLang="zh-CN" sz="1200" dirty="0"/>
              <a:t>SELECT </a:t>
            </a:r>
            <a:r>
              <a:rPr lang="en-US" altLang="zh-CN" sz="1200" dirty="0" err="1"/>
              <a:t>xm</a:t>
            </a:r>
            <a:r>
              <a:rPr lang="en-US" altLang="zh-CN" sz="1200" dirty="0"/>
              <a:t> </a:t>
            </a:r>
            <a:r>
              <a:rPr lang="zh-CN" altLang="en-US" sz="1200" dirty="0"/>
              <a:t>姓名</a:t>
            </a:r>
            <a:r>
              <a:rPr lang="en-US" altLang="zh-CN" sz="1200" dirty="0"/>
              <a:t>,</a:t>
            </a:r>
            <a:r>
              <a:rPr lang="en-US" altLang="zh-CN" sz="1200" dirty="0" err="1"/>
              <a:t>kcmc</a:t>
            </a:r>
            <a:r>
              <a:rPr lang="en-US" altLang="zh-CN" sz="1200" dirty="0"/>
              <a:t> </a:t>
            </a:r>
            <a:r>
              <a:rPr lang="zh-CN" altLang="en-US" sz="1200" dirty="0"/>
              <a:t>课程名</a:t>
            </a:r>
            <a:r>
              <a:rPr lang="en-US" altLang="zh-CN" sz="1200" dirty="0"/>
              <a:t>,</a:t>
            </a:r>
            <a:r>
              <a:rPr lang="en-US" altLang="zh-CN" sz="1200" dirty="0" err="1"/>
              <a:t>cj</a:t>
            </a:r>
            <a:r>
              <a:rPr lang="en-US" altLang="zh-CN" sz="1200" dirty="0"/>
              <a:t> </a:t>
            </a:r>
            <a:r>
              <a:rPr lang="zh-CN" altLang="en-US" sz="1200" dirty="0"/>
              <a:t>成绩 </a:t>
            </a:r>
            <a:r>
              <a:rPr lang="en-US" altLang="zh-CN" sz="1200" dirty="0"/>
              <a:t>FROM </a:t>
            </a:r>
            <a:r>
              <a:rPr lang="en-US" altLang="zh-CN" sz="1200" dirty="0" err="1"/>
              <a:t>xsxxb</a:t>
            </a:r>
            <a:endParaRPr lang="en-US" altLang="zh-CN" sz="1200" dirty="0"/>
          </a:p>
          <a:p>
            <a:pPr algn="l"/>
            <a:r>
              <a:rPr lang="en-US" altLang="zh-CN" sz="1200" dirty="0"/>
              <a:t>INNER JOIN </a:t>
            </a:r>
            <a:r>
              <a:rPr lang="en-US" altLang="zh-CN" sz="1200" dirty="0" err="1"/>
              <a:t>cjb</a:t>
            </a:r>
            <a:r>
              <a:rPr lang="en-US" altLang="zh-CN" sz="1200" dirty="0"/>
              <a:t> </a:t>
            </a:r>
            <a:r>
              <a:rPr lang="en-US" altLang="zh-CN" sz="1200" dirty="0" smtClean="0"/>
              <a:t>ON </a:t>
            </a:r>
            <a:r>
              <a:rPr lang="en-US" altLang="zh-CN" sz="1200" dirty="0" err="1"/>
              <a:t>xsxxb.xh</a:t>
            </a:r>
            <a:r>
              <a:rPr lang="en-US" altLang="zh-CN" sz="1200" dirty="0"/>
              <a:t> = </a:t>
            </a:r>
            <a:r>
              <a:rPr lang="en-US" altLang="zh-CN" sz="1200" dirty="0" err="1"/>
              <a:t>cjb.Xh</a:t>
            </a:r>
            <a:endParaRPr lang="en-US" altLang="zh-CN" sz="1200" dirty="0"/>
          </a:p>
          <a:p>
            <a:pPr algn="l"/>
            <a:r>
              <a:rPr lang="en-US" altLang="zh-CN" sz="1200" dirty="0"/>
              <a:t>INNER JOIN </a:t>
            </a:r>
            <a:r>
              <a:rPr lang="en-US" altLang="zh-CN" sz="1200" dirty="0" err="1"/>
              <a:t>kcxxb</a:t>
            </a:r>
            <a:r>
              <a:rPr lang="en-US" altLang="zh-CN" sz="1200" dirty="0"/>
              <a:t> ON </a:t>
            </a:r>
            <a:r>
              <a:rPr lang="en-US" altLang="zh-CN" sz="1200" dirty="0" err="1"/>
              <a:t>cjb.kcbh</a:t>
            </a:r>
            <a:r>
              <a:rPr lang="en-US" altLang="zh-CN" sz="1200" dirty="0"/>
              <a:t> = </a:t>
            </a:r>
            <a:r>
              <a:rPr lang="en-US" altLang="zh-CN" sz="1200" dirty="0" err="1"/>
              <a:t>kcxxb.kcbh</a:t>
            </a:r>
            <a:endParaRPr lang="en-US" altLang="zh-CN" sz="1200" dirty="0"/>
          </a:p>
          <a:p>
            <a:pPr algn="l"/>
            <a:r>
              <a:rPr lang="en-US" altLang="zh-CN" sz="1200" dirty="0"/>
              <a:t>WHERE </a:t>
            </a:r>
            <a:r>
              <a:rPr lang="en-US" altLang="zh-CN" sz="1200" dirty="0" err="1"/>
              <a:t>cjb.cj</a:t>
            </a:r>
            <a:r>
              <a:rPr lang="en-US" altLang="zh-CN" sz="1200" dirty="0"/>
              <a:t> &lt; 60 AND </a:t>
            </a:r>
            <a:r>
              <a:rPr lang="en-US" altLang="zh-CN" sz="1200" dirty="0" err="1"/>
              <a:t>kcxxb.kcmc</a:t>
            </a:r>
            <a:r>
              <a:rPr lang="en-US" altLang="zh-CN" sz="1200" dirty="0"/>
              <a:t> = ' </a:t>
            </a:r>
            <a:r>
              <a:rPr lang="zh-CN" altLang="en-US" sz="1200" dirty="0"/>
              <a:t>数据库</a:t>
            </a:r>
            <a:r>
              <a:rPr lang="zh-CN" altLang="en-US" sz="1200" dirty="0" smtClean="0"/>
              <a:t>技术</a:t>
            </a:r>
            <a:r>
              <a:rPr lang="en-US" altLang="zh-CN" sz="1200" dirty="0" smtClean="0"/>
              <a:t>‘</a:t>
            </a:r>
          </a:p>
          <a:p>
            <a:pPr algn="l"/>
            <a:r>
              <a:rPr lang="en-US" altLang="zh-CN" sz="1200" dirty="0"/>
              <a:t>/*--- </a:t>
            </a:r>
            <a:r>
              <a:rPr lang="zh-CN" altLang="en-US" sz="1200" dirty="0"/>
              <a:t>调用存储过程</a:t>
            </a:r>
            <a:r>
              <a:rPr lang="en-US" altLang="zh-CN" sz="1200" dirty="0"/>
              <a:t>----*/</a:t>
            </a:r>
          </a:p>
          <a:p>
            <a:pPr algn="l"/>
            <a:r>
              <a:rPr lang="en-US" altLang="zh-CN" sz="1200" dirty="0"/>
              <a:t>EXEC </a:t>
            </a:r>
            <a:r>
              <a:rPr lang="en-US" altLang="zh-CN" sz="1200" dirty="0" err="1" smtClean="0"/>
              <a:t>proc_stu</a:t>
            </a:r>
            <a:endParaRPr lang="en-US" altLang="zh-CN" sz="1200" dirty="0" smtClean="0"/>
          </a:p>
          <a:p>
            <a:pPr algn="l"/>
            <a:r>
              <a:rPr lang="zh-CN" altLang="en-US" sz="1200" dirty="0" smtClean="0"/>
              <a:t>运行</a:t>
            </a:r>
            <a:r>
              <a:rPr lang="zh-CN" altLang="en-US" sz="1200" dirty="0"/>
              <a:t>结果如图</a:t>
            </a:r>
            <a:r>
              <a:rPr lang="en-US" altLang="zh-CN" sz="1200" dirty="0"/>
              <a:t>7.5 </a:t>
            </a:r>
            <a:r>
              <a:rPr lang="zh-CN" altLang="en-US" sz="1200" dirty="0"/>
              <a:t>所示。</a:t>
            </a:r>
            <a:endParaRPr lang="zh-CN" altLang="zh-CN" sz="1200" dirty="0"/>
          </a:p>
        </p:txBody>
      </p:sp>
      <p:pic>
        <p:nvPicPr>
          <p:cNvPr id="2" name="图片 1"/>
          <p:cNvPicPr>
            <a:picLocks noChangeAspect="1"/>
          </p:cNvPicPr>
          <p:nvPr/>
        </p:nvPicPr>
        <p:blipFill>
          <a:blip r:embed="rId3"/>
          <a:stretch>
            <a:fillRect/>
          </a:stretch>
        </p:blipFill>
        <p:spPr>
          <a:xfrm>
            <a:off x="529275" y="1668331"/>
            <a:ext cx="7420501" cy="3587500"/>
          </a:xfrm>
          <a:prstGeom prst="rect">
            <a:avLst/>
          </a:prstGeom>
        </p:spPr>
      </p:pic>
    </p:spTree>
    <p:extLst>
      <p:ext uri="{BB962C8B-B14F-4D97-AF65-F5344CB8AC3E}">
        <p14:creationId xmlns:p14="http://schemas.microsoft.com/office/powerpoint/2010/main" val="226823034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467544" y="116632"/>
            <a:ext cx="8229600" cy="792163"/>
          </a:xfrm>
          <a:prstGeom prst="rect">
            <a:avLst/>
          </a:prstGeom>
        </p:spPr>
        <p:txBody>
          <a:bodyPr/>
          <a:lstStyle/>
          <a:p>
            <a:pPr marL="838200" indent="-838200"/>
            <a:r>
              <a:rPr lang="zh-CN" altLang="zh-CN" sz="3200" dirty="0"/>
              <a:t>子任务</a:t>
            </a:r>
            <a:r>
              <a:rPr lang="en-US" altLang="zh-CN" sz="3200" dirty="0"/>
              <a:t>3</a:t>
            </a:r>
            <a:r>
              <a:rPr lang="zh-CN" altLang="zh-CN" sz="3200" dirty="0" smtClean="0"/>
              <a:t>：</a:t>
            </a:r>
            <a:r>
              <a:rPr lang="zh-CN" altLang="en-US" sz="3200" dirty="0"/>
              <a:t>使用</a:t>
            </a:r>
            <a:r>
              <a:rPr lang="en-US" altLang="zh-CN" sz="3200" dirty="0"/>
              <a:t>T-SQL </a:t>
            </a:r>
            <a:r>
              <a:rPr lang="zh-CN" altLang="en-US" sz="3200" dirty="0"/>
              <a:t>创建带参数的存储过程</a:t>
            </a:r>
            <a:endParaRPr lang="en-US" altLang="zh-CN" sz="32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5" name="矩形 4"/>
          <p:cNvSpPr/>
          <p:nvPr/>
        </p:nvSpPr>
        <p:spPr>
          <a:xfrm>
            <a:off x="307193" y="1628800"/>
            <a:ext cx="8812088" cy="3046988"/>
          </a:xfrm>
          <a:prstGeom prst="rect">
            <a:avLst/>
          </a:prstGeom>
        </p:spPr>
        <p:txBody>
          <a:bodyPr wrap="square">
            <a:spAutoFit/>
          </a:bodyPr>
          <a:lstStyle/>
          <a:p>
            <a:pPr algn="l"/>
            <a:r>
              <a:rPr lang="zh-CN" altLang="zh-CN" sz="2400"/>
              <a:t>带参数的存储过程</a:t>
            </a:r>
            <a:r>
              <a:rPr lang="en-US" altLang="zh-CN" sz="2400"/>
              <a:t>T-SQL</a:t>
            </a:r>
            <a:r>
              <a:rPr lang="zh-CN" altLang="zh-CN" sz="2400"/>
              <a:t>语法为：</a:t>
            </a:r>
          </a:p>
          <a:p>
            <a:pPr algn="l"/>
            <a:r>
              <a:rPr lang="en-US" altLang="zh-CN" sz="2400"/>
              <a:t>    CREATE  PROC[EDURE]  </a:t>
            </a:r>
            <a:r>
              <a:rPr lang="zh-CN" altLang="zh-CN" sz="2400"/>
              <a:t>存储过程名</a:t>
            </a:r>
            <a:r>
              <a:rPr lang="en-US" altLang="zh-CN" sz="2400"/>
              <a:t> </a:t>
            </a:r>
            <a:endParaRPr lang="zh-CN" altLang="zh-CN" sz="2400"/>
          </a:p>
          <a:p>
            <a:pPr algn="l"/>
            <a:r>
              <a:rPr lang="en-US" altLang="zh-CN" sz="2400"/>
              <a:t>              @</a:t>
            </a:r>
            <a:r>
              <a:rPr lang="zh-CN" altLang="zh-CN" sz="2400"/>
              <a:t>参数</a:t>
            </a:r>
            <a:r>
              <a:rPr lang="en-US" altLang="zh-CN" sz="2400"/>
              <a:t>1  </a:t>
            </a:r>
            <a:r>
              <a:rPr lang="zh-CN" altLang="zh-CN" sz="2400"/>
              <a:t>数据类型</a:t>
            </a:r>
            <a:r>
              <a:rPr lang="en-US" altLang="zh-CN" sz="2400"/>
              <a:t> [= </a:t>
            </a:r>
            <a:r>
              <a:rPr lang="zh-CN" altLang="zh-CN" sz="2400"/>
              <a:t>默认值</a:t>
            </a:r>
            <a:r>
              <a:rPr lang="en-US" altLang="zh-CN" sz="2400"/>
              <a:t>] [OUTPUT],</a:t>
            </a:r>
            <a:endParaRPr lang="zh-CN" altLang="zh-CN" sz="2400"/>
          </a:p>
          <a:p>
            <a:pPr algn="l"/>
            <a:r>
              <a:rPr lang="en-US" altLang="zh-CN" sz="2400"/>
              <a:t>               …… ,</a:t>
            </a:r>
            <a:endParaRPr lang="zh-CN" altLang="zh-CN" sz="2400"/>
          </a:p>
          <a:p>
            <a:pPr algn="l"/>
            <a:r>
              <a:rPr lang="en-US" altLang="zh-CN" sz="2400"/>
              <a:t>              @</a:t>
            </a:r>
            <a:r>
              <a:rPr lang="zh-CN" altLang="zh-CN" sz="2400"/>
              <a:t>参数</a:t>
            </a:r>
            <a:r>
              <a:rPr lang="en-US" altLang="zh-CN" sz="2400"/>
              <a:t>n  </a:t>
            </a:r>
            <a:r>
              <a:rPr lang="zh-CN" altLang="zh-CN" sz="2400"/>
              <a:t>数据类型</a:t>
            </a:r>
            <a:r>
              <a:rPr lang="en-US" altLang="zh-CN" sz="2400"/>
              <a:t> [= </a:t>
            </a:r>
            <a:r>
              <a:rPr lang="zh-CN" altLang="zh-CN" sz="2400"/>
              <a:t>默认值</a:t>
            </a:r>
            <a:r>
              <a:rPr lang="en-US" altLang="zh-CN" sz="2400"/>
              <a:t>] [OUTPUT]</a:t>
            </a:r>
            <a:endParaRPr lang="zh-CN" altLang="zh-CN" sz="2400"/>
          </a:p>
          <a:p>
            <a:pPr algn="l"/>
            <a:r>
              <a:rPr lang="en-US" altLang="zh-CN" sz="2400"/>
              <a:t>            AS</a:t>
            </a:r>
            <a:endParaRPr lang="zh-CN" altLang="zh-CN" sz="2400"/>
          </a:p>
          <a:p>
            <a:pPr algn="l"/>
            <a:r>
              <a:rPr lang="en-US" altLang="zh-CN" sz="2400"/>
              <a:t>            SQL</a:t>
            </a:r>
            <a:r>
              <a:rPr lang="zh-CN" altLang="zh-CN" sz="2400"/>
              <a:t>语句</a:t>
            </a:r>
          </a:p>
          <a:p>
            <a:pPr algn="l"/>
            <a:endParaRPr lang="zh-CN" altLang="zh-CN" sz="2400"/>
          </a:p>
        </p:txBody>
      </p:sp>
    </p:spTree>
    <p:extLst>
      <p:ext uri="{BB962C8B-B14F-4D97-AF65-F5344CB8AC3E}">
        <p14:creationId xmlns:p14="http://schemas.microsoft.com/office/powerpoint/2010/main" val="4749732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539552" y="116632"/>
            <a:ext cx="8229600" cy="792163"/>
          </a:xfrm>
          <a:prstGeom prst="rect">
            <a:avLst/>
          </a:prstGeom>
        </p:spPr>
        <p:txBody>
          <a:bodyPr/>
          <a:lstStyle/>
          <a:p>
            <a:pPr marL="838200" indent="-838200"/>
            <a:r>
              <a:rPr lang="zh-CN" altLang="zh-CN" sz="3200" dirty="0"/>
              <a:t>子任务</a:t>
            </a:r>
            <a:r>
              <a:rPr lang="en-US" altLang="zh-CN" sz="3200" dirty="0"/>
              <a:t>3</a:t>
            </a:r>
            <a:r>
              <a:rPr lang="zh-CN" altLang="zh-CN" sz="3200" dirty="0"/>
              <a:t>：</a:t>
            </a:r>
            <a:r>
              <a:rPr lang="zh-CN" altLang="en-US" sz="3200" dirty="0"/>
              <a:t>使用</a:t>
            </a:r>
            <a:r>
              <a:rPr lang="en-US" altLang="zh-CN" sz="3200" dirty="0"/>
              <a:t>T-SQL </a:t>
            </a:r>
            <a:r>
              <a:rPr lang="zh-CN" altLang="en-US" sz="3200" dirty="0"/>
              <a:t>创建带参数的存储过程</a:t>
            </a:r>
            <a:endParaRPr lang="en-US" altLang="zh-CN" sz="32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5" name="矩形 4"/>
          <p:cNvSpPr/>
          <p:nvPr/>
        </p:nvSpPr>
        <p:spPr>
          <a:xfrm>
            <a:off x="179512" y="903190"/>
            <a:ext cx="8208912" cy="569386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l"/>
            <a:r>
              <a:rPr lang="zh-CN" altLang="zh-CN" sz="1400" b="1" dirty="0"/>
              <a:t>实例</a:t>
            </a:r>
            <a:r>
              <a:rPr lang="en-US" altLang="zh-CN" sz="1400" b="1" dirty="0"/>
              <a:t>1</a:t>
            </a:r>
            <a:r>
              <a:rPr lang="zh-CN" altLang="zh-CN" sz="1400" b="1" dirty="0" smtClean="0"/>
              <a:t>：</a:t>
            </a:r>
            <a:r>
              <a:rPr lang="zh-CN" altLang="en-US" sz="1400" dirty="0"/>
              <a:t>：新建存储过程，查看某门课程考试平均分及该课程不及格学员</a:t>
            </a:r>
            <a:r>
              <a:rPr lang="zh-CN" altLang="en-US" sz="1400" dirty="0" smtClean="0"/>
              <a:t>信息</a:t>
            </a:r>
            <a:endParaRPr lang="en-US" altLang="zh-CN" sz="1400" dirty="0" smtClean="0"/>
          </a:p>
          <a:p>
            <a:pPr algn="l"/>
            <a:r>
              <a:rPr lang="en-US" altLang="zh-CN" sz="1400" dirty="0" smtClean="0"/>
              <a:t>USE </a:t>
            </a:r>
            <a:r>
              <a:rPr lang="en-US" altLang="zh-CN" sz="1400" dirty="0" err="1"/>
              <a:t>xjglxt</a:t>
            </a:r>
            <a:endParaRPr lang="en-US" altLang="zh-CN" sz="1400" dirty="0"/>
          </a:p>
          <a:p>
            <a:pPr algn="l"/>
            <a:r>
              <a:rPr lang="en-US" altLang="zh-CN" sz="1400" dirty="0"/>
              <a:t>GO</a:t>
            </a:r>
          </a:p>
          <a:p>
            <a:pPr algn="l"/>
            <a:r>
              <a:rPr lang="en-US" altLang="zh-CN" sz="1400" dirty="0"/>
              <a:t>/* </a:t>
            </a:r>
            <a:r>
              <a:rPr lang="zh-CN" altLang="en-US" sz="1400" dirty="0"/>
              <a:t>检测是否存在存储过程</a:t>
            </a:r>
            <a:r>
              <a:rPr lang="en-US" altLang="zh-CN" sz="1400" dirty="0" err="1"/>
              <a:t>proc_withPara</a:t>
            </a:r>
            <a:r>
              <a:rPr lang="en-US" altLang="zh-CN" sz="1400" dirty="0"/>
              <a:t>( </a:t>
            </a:r>
            <a:r>
              <a:rPr lang="zh-CN" altLang="en-US" sz="1400" dirty="0"/>
              <a:t>存储过程存放在系统表</a:t>
            </a:r>
            <a:r>
              <a:rPr lang="en-US" altLang="zh-CN" sz="1400" dirty="0" err="1"/>
              <a:t>sysobjects</a:t>
            </a:r>
            <a:r>
              <a:rPr lang="en-US" altLang="zh-CN" sz="1400" dirty="0"/>
              <a:t> </a:t>
            </a:r>
            <a:r>
              <a:rPr lang="zh-CN" altLang="en-US" sz="1400" dirty="0"/>
              <a:t>中</a:t>
            </a:r>
            <a:r>
              <a:rPr lang="en-US" altLang="zh-CN" sz="1400" dirty="0"/>
              <a:t>)*/</a:t>
            </a:r>
          </a:p>
          <a:p>
            <a:pPr algn="l"/>
            <a:r>
              <a:rPr lang="en-US" altLang="zh-CN" sz="1400" dirty="0"/>
              <a:t>IF EXISTS (SELECT * FROM </a:t>
            </a:r>
            <a:r>
              <a:rPr lang="en-US" altLang="zh-CN" sz="1400" dirty="0" err="1"/>
              <a:t>sysobjects</a:t>
            </a:r>
            <a:r>
              <a:rPr lang="en-US" altLang="zh-CN" sz="1400" dirty="0"/>
              <a:t> WHERE name = '</a:t>
            </a:r>
            <a:r>
              <a:rPr lang="en-US" altLang="zh-CN" sz="1400" dirty="0" err="1"/>
              <a:t>proc_withPara</a:t>
            </a:r>
            <a:r>
              <a:rPr lang="en-US" altLang="zh-CN" sz="1400" dirty="0"/>
              <a:t>')</a:t>
            </a:r>
          </a:p>
          <a:p>
            <a:pPr algn="l"/>
            <a:r>
              <a:rPr lang="en-US" altLang="zh-CN" sz="1400" dirty="0"/>
              <a:t>DROP PROCEDURE </a:t>
            </a:r>
            <a:r>
              <a:rPr lang="en-US" altLang="zh-CN" sz="1400" dirty="0" err="1"/>
              <a:t>proc_withPara</a:t>
            </a:r>
            <a:endParaRPr lang="en-US" altLang="zh-CN" sz="1400" dirty="0"/>
          </a:p>
          <a:p>
            <a:pPr algn="l"/>
            <a:r>
              <a:rPr lang="en-US" altLang="zh-CN" sz="1400" dirty="0"/>
              <a:t>GO</a:t>
            </a:r>
          </a:p>
          <a:p>
            <a:pPr algn="l"/>
            <a:r>
              <a:rPr lang="en-US" altLang="zh-CN" sz="1400" dirty="0" smtClean="0"/>
              <a:t>CREATE </a:t>
            </a:r>
            <a:r>
              <a:rPr lang="en-US" altLang="zh-CN" sz="1400" dirty="0"/>
              <a:t>PROCEDURE </a:t>
            </a:r>
            <a:r>
              <a:rPr lang="en-US" altLang="zh-CN" sz="1400" dirty="0" err="1" smtClean="0"/>
              <a:t>proc_withPara</a:t>
            </a:r>
            <a:r>
              <a:rPr lang="en-US" altLang="zh-CN" sz="1400" dirty="0" smtClean="0"/>
              <a:t> /*--- </a:t>
            </a:r>
            <a:r>
              <a:rPr lang="zh-CN" altLang="en-US" sz="1400" dirty="0"/>
              <a:t>创建存储过程</a:t>
            </a:r>
            <a:r>
              <a:rPr lang="en-US" altLang="zh-CN" sz="1400" dirty="0"/>
              <a:t>----*/</a:t>
            </a:r>
          </a:p>
          <a:p>
            <a:pPr algn="l"/>
            <a:r>
              <a:rPr lang="en-US" altLang="zh-CN" sz="1400" dirty="0" smtClean="0"/>
              <a:t>@</a:t>
            </a:r>
            <a:r>
              <a:rPr lang="en-US" altLang="zh-CN" sz="1400" dirty="0"/>
              <a:t>subject </a:t>
            </a:r>
            <a:r>
              <a:rPr lang="en-US" altLang="zh-CN" sz="1400" dirty="0" err="1"/>
              <a:t>varchar</a:t>
            </a:r>
            <a:r>
              <a:rPr lang="en-US" altLang="zh-CN" sz="1400" dirty="0"/>
              <a:t>(10), /* </a:t>
            </a:r>
            <a:r>
              <a:rPr lang="zh-CN" altLang="en-US" sz="1400" dirty="0"/>
              <a:t>课程名称参数</a:t>
            </a:r>
            <a:r>
              <a:rPr lang="zh-CN" altLang="en-US" sz="1400" dirty="0" smtClean="0"/>
              <a:t>*</a:t>
            </a:r>
            <a:r>
              <a:rPr lang="en-US" altLang="zh-CN" sz="1400" dirty="0" smtClean="0"/>
              <a:t>/</a:t>
            </a:r>
            <a:endParaRPr lang="en-US" altLang="zh-CN" sz="1400" dirty="0"/>
          </a:p>
          <a:p>
            <a:pPr algn="l"/>
            <a:r>
              <a:rPr lang="en-US" altLang="zh-CN" sz="1400" dirty="0"/>
              <a:t>@</a:t>
            </a:r>
            <a:r>
              <a:rPr lang="en-US" altLang="zh-CN" sz="1400" dirty="0" err="1"/>
              <a:t>studentName</a:t>
            </a:r>
            <a:r>
              <a:rPr lang="en-US" altLang="zh-CN" sz="1400" dirty="0"/>
              <a:t> </a:t>
            </a:r>
            <a:r>
              <a:rPr lang="en-US" altLang="zh-CN" sz="1400" dirty="0" err="1"/>
              <a:t>varchar</a:t>
            </a:r>
            <a:r>
              <a:rPr lang="en-US" altLang="zh-CN" sz="1400" dirty="0"/>
              <a:t>(10) /* </a:t>
            </a:r>
            <a:r>
              <a:rPr lang="zh-CN" altLang="en-US" sz="1400" dirty="0"/>
              <a:t>学生参数*</a:t>
            </a:r>
            <a:r>
              <a:rPr lang="en-US" altLang="zh-CN" sz="1400" dirty="0"/>
              <a:t>/</a:t>
            </a:r>
          </a:p>
          <a:p>
            <a:pPr algn="l"/>
            <a:r>
              <a:rPr lang="en-US" altLang="zh-CN" sz="1400" dirty="0"/>
              <a:t>AS</a:t>
            </a:r>
          </a:p>
          <a:p>
            <a:pPr algn="l"/>
            <a:r>
              <a:rPr lang="en-US" altLang="zh-CN" sz="1400" dirty="0"/>
              <a:t>DECLARE @</a:t>
            </a:r>
            <a:r>
              <a:rPr lang="en-US" altLang="zh-CN" sz="1400" dirty="0" err="1"/>
              <a:t>Avg</a:t>
            </a:r>
            <a:r>
              <a:rPr lang="en-US" altLang="zh-CN" sz="1400" dirty="0"/>
              <a:t> </a:t>
            </a:r>
            <a:r>
              <a:rPr lang="en-US" altLang="zh-CN" sz="1400" dirty="0" err="1"/>
              <a:t>fl</a:t>
            </a:r>
            <a:r>
              <a:rPr lang="en-US" altLang="zh-CN" sz="1400" dirty="0"/>
              <a:t> oat /* </a:t>
            </a:r>
            <a:r>
              <a:rPr lang="zh-CN" altLang="en-US" sz="1400" dirty="0"/>
              <a:t>平均分变量*</a:t>
            </a:r>
            <a:r>
              <a:rPr lang="en-US" altLang="zh-CN" sz="1400" dirty="0" smtClean="0"/>
              <a:t>/</a:t>
            </a:r>
          </a:p>
          <a:p>
            <a:pPr algn="l"/>
            <a:r>
              <a:rPr lang="en-US" altLang="zh-CN" sz="1400" dirty="0"/>
              <a:t>SELECT @</a:t>
            </a:r>
            <a:r>
              <a:rPr lang="en-US" altLang="zh-CN" sz="1400" dirty="0" err="1"/>
              <a:t>Avg</a:t>
            </a:r>
            <a:r>
              <a:rPr lang="en-US" altLang="zh-CN" sz="1400" dirty="0"/>
              <a:t> = </a:t>
            </a:r>
            <a:r>
              <a:rPr lang="en-US" altLang="zh-CN" sz="1400" dirty="0" err="1"/>
              <a:t>avg</a:t>
            </a:r>
            <a:r>
              <a:rPr lang="en-US" altLang="zh-CN" sz="1400" dirty="0"/>
              <a:t>(</a:t>
            </a:r>
            <a:r>
              <a:rPr lang="en-US" altLang="zh-CN" sz="1400" dirty="0" err="1"/>
              <a:t>cj</a:t>
            </a:r>
            <a:r>
              <a:rPr lang="en-US" altLang="zh-CN" sz="1400" dirty="0"/>
              <a:t>) FROM </a:t>
            </a:r>
            <a:r>
              <a:rPr lang="en-US" altLang="zh-CN" sz="1400" dirty="0" err="1"/>
              <a:t>cjb</a:t>
            </a:r>
            <a:endParaRPr lang="en-US" altLang="zh-CN" sz="1400" dirty="0"/>
          </a:p>
          <a:p>
            <a:pPr algn="l"/>
            <a:r>
              <a:rPr lang="en-US" altLang="zh-CN" sz="1400" dirty="0"/>
              <a:t>WHERE </a:t>
            </a:r>
            <a:r>
              <a:rPr lang="en-US" altLang="zh-CN" sz="1400" dirty="0" err="1"/>
              <a:t>kcbh</a:t>
            </a:r>
            <a:r>
              <a:rPr lang="en-US" altLang="zh-CN" sz="1400" dirty="0"/>
              <a:t> = (SELECT </a:t>
            </a:r>
            <a:r>
              <a:rPr lang="en-US" altLang="zh-CN" sz="1400" dirty="0" err="1"/>
              <a:t>kcbh</a:t>
            </a:r>
            <a:r>
              <a:rPr lang="en-US" altLang="zh-CN" sz="1400" dirty="0"/>
              <a:t> FROM </a:t>
            </a:r>
            <a:r>
              <a:rPr lang="en-US" altLang="zh-CN" sz="1400" dirty="0" err="1"/>
              <a:t>kcxxb</a:t>
            </a:r>
            <a:r>
              <a:rPr lang="en-US" altLang="zh-CN" sz="1400" dirty="0"/>
              <a:t> WHERE </a:t>
            </a:r>
            <a:r>
              <a:rPr lang="en-US" altLang="zh-CN" sz="1400" dirty="0" err="1"/>
              <a:t>kcmc</a:t>
            </a:r>
            <a:r>
              <a:rPr lang="en-US" altLang="zh-CN" sz="1400" dirty="0"/>
              <a:t> = @subject)</a:t>
            </a:r>
          </a:p>
          <a:p>
            <a:pPr algn="l"/>
            <a:r>
              <a:rPr lang="en-US" altLang="zh-CN" sz="1400" dirty="0"/>
              <a:t>IF (@</a:t>
            </a:r>
            <a:r>
              <a:rPr lang="en-US" altLang="zh-CN" sz="1400" dirty="0" err="1"/>
              <a:t>Avg</a:t>
            </a:r>
            <a:r>
              <a:rPr lang="en-US" altLang="zh-CN" sz="1400" dirty="0"/>
              <a:t> &gt;= 80)</a:t>
            </a:r>
          </a:p>
          <a:p>
            <a:pPr algn="l"/>
            <a:r>
              <a:rPr lang="en-US" altLang="zh-CN" sz="1400" dirty="0"/>
              <a:t>SELECT ' </a:t>
            </a:r>
            <a:r>
              <a:rPr lang="zh-CN" altLang="en-US" sz="1400" dirty="0"/>
              <a:t>本次考试比较理想 </a:t>
            </a:r>
            <a:r>
              <a:rPr lang="en-US" altLang="zh-CN" sz="1400" dirty="0"/>
              <a:t>'</a:t>
            </a:r>
          </a:p>
          <a:p>
            <a:pPr algn="l"/>
            <a:r>
              <a:rPr lang="en-US" altLang="zh-CN" sz="1400" dirty="0"/>
              <a:t>ELSE</a:t>
            </a:r>
          </a:p>
          <a:p>
            <a:pPr algn="l"/>
            <a:r>
              <a:rPr lang="en-US" altLang="zh-CN" sz="1400" dirty="0"/>
              <a:t>SELECT ' </a:t>
            </a:r>
            <a:r>
              <a:rPr lang="zh-CN" altLang="en-US" sz="1400" dirty="0"/>
              <a:t>本次考试成绩一般 </a:t>
            </a:r>
            <a:r>
              <a:rPr lang="en-US" altLang="zh-CN" sz="1400" dirty="0"/>
              <a:t>'</a:t>
            </a:r>
          </a:p>
          <a:p>
            <a:pPr algn="l"/>
            <a:r>
              <a:rPr lang="en-US" altLang="zh-CN" sz="1400" dirty="0"/>
              <a:t>SELECT </a:t>
            </a:r>
            <a:r>
              <a:rPr lang="en-US" altLang="zh-CN" sz="1400" dirty="0" err="1"/>
              <a:t>xm</a:t>
            </a:r>
            <a:r>
              <a:rPr lang="en-US" altLang="zh-CN" sz="1400" dirty="0"/>
              <a:t> </a:t>
            </a:r>
            <a:r>
              <a:rPr lang="zh-CN" altLang="en-US" sz="1400" dirty="0"/>
              <a:t>姓名</a:t>
            </a:r>
            <a:r>
              <a:rPr lang="en-US" altLang="zh-CN" sz="1400" dirty="0"/>
              <a:t>,</a:t>
            </a:r>
            <a:r>
              <a:rPr lang="en-US" altLang="zh-CN" sz="1400" dirty="0" err="1"/>
              <a:t>kcmc</a:t>
            </a:r>
            <a:r>
              <a:rPr lang="en-US" altLang="zh-CN" sz="1400" dirty="0"/>
              <a:t> </a:t>
            </a:r>
            <a:r>
              <a:rPr lang="zh-CN" altLang="en-US" sz="1400" dirty="0"/>
              <a:t>课程名</a:t>
            </a:r>
            <a:r>
              <a:rPr lang="en-US" altLang="zh-CN" sz="1400" dirty="0"/>
              <a:t>,</a:t>
            </a:r>
            <a:r>
              <a:rPr lang="en-US" altLang="zh-CN" sz="1400" dirty="0" err="1"/>
              <a:t>cj</a:t>
            </a:r>
            <a:r>
              <a:rPr lang="en-US" altLang="zh-CN" sz="1400" dirty="0"/>
              <a:t> </a:t>
            </a:r>
            <a:r>
              <a:rPr lang="zh-CN" altLang="en-US" sz="1400" dirty="0"/>
              <a:t>成绩 </a:t>
            </a:r>
            <a:r>
              <a:rPr lang="en-US" altLang="zh-CN" sz="1400" dirty="0"/>
              <a:t>FROM </a:t>
            </a:r>
            <a:r>
              <a:rPr lang="en-US" altLang="zh-CN" sz="1400" dirty="0" err="1"/>
              <a:t>xsxxb</a:t>
            </a:r>
            <a:endParaRPr lang="en-US" altLang="zh-CN" sz="1400" dirty="0"/>
          </a:p>
          <a:p>
            <a:pPr algn="l"/>
            <a:r>
              <a:rPr lang="en-US" altLang="zh-CN" sz="1400" dirty="0"/>
              <a:t>JOIN </a:t>
            </a:r>
            <a:r>
              <a:rPr lang="en-US" altLang="zh-CN" sz="1400" dirty="0" err="1"/>
              <a:t>cjb</a:t>
            </a:r>
            <a:r>
              <a:rPr lang="en-US" altLang="zh-CN" sz="1400" dirty="0"/>
              <a:t> ON </a:t>
            </a:r>
            <a:r>
              <a:rPr lang="en-US" altLang="zh-CN" sz="1400" dirty="0" err="1"/>
              <a:t>xsxxb.xh</a:t>
            </a:r>
            <a:r>
              <a:rPr lang="en-US" altLang="zh-CN" sz="1400" dirty="0"/>
              <a:t> = </a:t>
            </a:r>
            <a:r>
              <a:rPr lang="en-US" altLang="zh-CN" sz="1400" dirty="0" err="1"/>
              <a:t>cjb.xh</a:t>
            </a:r>
            <a:endParaRPr lang="en-US" altLang="zh-CN" sz="1400" dirty="0"/>
          </a:p>
          <a:p>
            <a:pPr algn="l"/>
            <a:r>
              <a:rPr lang="en-US" altLang="zh-CN" sz="1400" dirty="0"/>
              <a:t>JOIN </a:t>
            </a:r>
            <a:r>
              <a:rPr lang="en-US" altLang="zh-CN" sz="1400" dirty="0" err="1"/>
              <a:t>kcxxb</a:t>
            </a:r>
            <a:r>
              <a:rPr lang="en-US" altLang="zh-CN" sz="1400" dirty="0"/>
              <a:t> ON </a:t>
            </a:r>
            <a:r>
              <a:rPr lang="en-US" altLang="zh-CN" sz="1400" dirty="0" err="1"/>
              <a:t>cjb.kcbh</a:t>
            </a:r>
            <a:r>
              <a:rPr lang="en-US" altLang="zh-CN" sz="1400" dirty="0"/>
              <a:t> = </a:t>
            </a:r>
            <a:r>
              <a:rPr lang="en-US" altLang="zh-CN" sz="1400" dirty="0" err="1"/>
              <a:t>kcxxb.kcbh</a:t>
            </a:r>
            <a:endParaRPr lang="en-US" altLang="zh-CN" sz="1400" dirty="0"/>
          </a:p>
          <a:p>
            <a:pPr algn="l"/>
            <a:r>
              <a:rPr lang="en-US" altLang="zh-CN" sz="1400" dirty="0"/>
              <a:t>WHERE </a:t>
            </a:r>
            <a:r>
              <a:rPr lang="en-US" altLang="zh-CN" sz="1400" dirty="0" err="1"/>
              <a:t>cjb.cj</a:t>
            </a:r>
            <a:r>
              <a:rPr lang="en-US" altLang="zh-CN" sz="1400" dirty="0"/>
              <a:t> &lt; 60 AND </a:t>
            </a:r>
            <a:r>
              <a:rPr lang="en-US" altLang="zh-CN" sz="1400" dirty="0" err="1"/>
              <a:t>kcxxb.kcmc</a:t>
            </a:r>
            <a:r>
              <a:rPr lang="en-US" altLang="zh-CN" sz="1400" dirty="0"/>
              <a:t> = @subject</a:t>
            </a:r>
          </a:p>
          <a:p>
            <a:pPr algn="l"/>
            <a:r>
              <a:rPr lang="en-US" altLang="zh-CN" sz="1400" dirty="0"/>
              <a:t>GO</a:t>
            </a:r>
          </a:p>
          <a:p>
            <a:pPr algn="l"/>
            <a:r>
              <a:rPr lang="en-US" altLang="zh-CN" sz="1400" dirty="0" smtClean="0"/>
              <a:t>EXEC </a:t>
            </a:r>
            <a:r>
              <a:rPr lang="en-US" altLang="zh-CN" sz="1400" dirty="0" err="1"/>
              <a:t>proc_withPara</a:t>
            </a:r>
            <a:r>
              <a:rPr lang="en-US" altLang="zh-CN" sz="1400" dirty="0"/>
              <a:t> ' </a:t>
            </a:r>
            <a:r>
              <a:rPr lang="zh-CN" altLang="en-US" sz="1400" dirty="0"/>
              <a:t>数据库技术</a:t>
            </a:r>
            <a:r>
              <a:rPr lang="en-US" altLang="zh-CN" sz="1400" dirty="0"/>
              <a:t>', ' </a:t>
            </a:r>
            <a:r>
              <a:rPr lang="zh-CN" altLang="en-US" sz="1400" dirty="0"/>
              <a:t>赵敏</a:t>
            </a:r>
            <a:r>
              <a:rPr lang="en-US" altLang="zh-CN" sz="1400" dirty="0" smtClean="0"/>
              <a:t>'</a:t>
            </a:r>
            <a:r>
              <a:rPr lang="en-US" altLang="zh-CN" sz="1400" dirty="0"/>
              <a:t>/*--- </a:t>
            </a:r>
            <a:r>
              <a:rPr lang="zh-CN" altLang="en-US" sz="1400" dirty="0"/>
              <a:t>调用存储过程</a:t>
            </a:r>
            <a:r>
              <a:rPr lang="en-US" altLang="zh-CN" sz="1400" dirty="0"/>
              <a:t>----*/</a:t>
            </a:r>
          </a:p>
          <a:p>
            <a:pPr algn="l"/>
            <a:r>
              <a:rPr lang="en-US" altLang="zh-CN" sz="1400" dirty="0" smtClean="0"/>
              <a:t>--</a:t>
            </a:r>
            <a:r>
              <a:rPr lang="zh-CN" altLang="en-US" sz="1400" dirty="0"/>
              <a:t>或者</a:t>
            </a:r>
            <a:r>
              <a:rPr lang="en-US" altLang="zh-CN" sz="1400" dirty="0"/>
              <a:t>EXEC </a:t>
            </a:r>
            <a:r>
              <a:rPr lang="en-US" altLang="zh-CN" sz="1400" dirty="0" err="1"/>
              <a:t>proc_withPara</a:t>
            </a:r>
            <a:r>
              <a:rPr lang="en-US" altLang="zh-CN" sz="1400" dirty="0"/>
              <a:t> @subject='</a:t>
            </a:r>
            <a:r>
              <a:rPr lang="zh-CN" altLang="en-US" sz="1400" dirty="0"/>
              <a:t>数据库技术</a:t>
            </a:r>
            <a:r>
              <a:rPr lang="en-US" altLang="zh-CN" sz="1400" dirty="0"/>
              <a:t>',@</a:t>
            </a:r>
            <a:r>
              <a:rPr lang="en-US" altLang="zh-CN" sz="1400" dirty="0" err="1"/>
              <a:t>studentName</a:t>
            </a:r>
            <a:r>
              <a:rPr lang="en-US" altLang="zh-CN" sz="1400" dirty="0"/>
              <a:t> = '</a:t>
            </a:r>
            <a:r>
              <a:rPr lang="zh-CN" altLang="en-US" sz="1400" dirty="0"/>
              <a:t>赵敏</a:t>
            </a:r>
            <a:r>
              <a:rPr lang="en-US" altLang="zh-CN" sz="1400" dirty="0"/>
              <a:t>'</a:t>
            </a:r>
          </a:p>
          <a:p>
            <a:pPr algn="l"/>
            <a:r>
              <a:rPr lang="en-US" altLang="zh-CN" sz="1400" dirty="0"/>
              <a:t>--</a:t>
            </a:r>
            <a:r>
              <a:rPr lang="zh-CN" altLang="en-US" sz="1400" dirty="0"/>
              <a:t>或者</a:t>
            </a:r>
            <a:r>
              <a:rPr lang="en-US" altLang="zh-CN" sz="1400" dirty="0"/>
              <a:t>EXEC </a:t>
            </a:r>
            <a:r>
              <a:rPr lang="en-US" altLang="zh-CN" sz="1400" dirty="0" err="1"/>
              <a:t>proc_withPara</a:t>
            </a:r>
            <a:r>
              <a:rPr lang="en-US" altLang="zh-CN" sz="1400" dirty="0"/>
              <a:t> @</a:t>
            </a:r>
            <a:r>
              <a:rPr lang="en-US" altLang="zh-CN" sz="1400" dirty="0" err="1"/>
              <a:t>studentName</a:t>
            </a:r>
            <a:r>
              <a:rPr lang="en-US" altLang="zh-CN" sz="1400" dirty="0"/>
              <a:t>='</a:t>
            </a:r>
            <a:r>
              <a:rPr lang="zh-CN" altLang="en-US" sz="1400" dirty="0"/>
              <a:t>赵敏</a:t>
            </a:r>
            <a:r>
              <a:rPr lang="en-US" altLang="zh-CN" sz="1400" dirty="0"/>
              <a:t>',@subject = '</a:t>
            </a:r>
            <a:r>
              <a:rPr lang="zh-CN" altLang="en-US" sz="1400" dirty="0"/>
              <a:t>数据库技术</a:t>
            </a:r>
            <a:r>
              <a:rPr lang="en-US" altLang="zh-CN" sz="1400" dirty="0"/>
              <a:t>'</a:t>
            </a:r>
            <a:endParaRPr lang="zh-CN" altLang="zh-CN" sz="1400" dirty="0"/>
          </a:p>
        </p:txBody>
      </p:sp>
      <p:pic>
        <p:nvPicPr>
          <p:cNvPr id="2" name="图片 1"/>
          <p:cNvPicPr>
            <a:picLocks noChangeAspect="1"/>
          </p:cNvPicPr>
          <p:nvPr/>
        </p:nvPicPr>
        <p:blipFill>
          <a:blip r:embed="rId3"/>
          <a:stretch>
            <a:fillRect/>
          </a:stretch>
        </p:blipFill>
        <p:spPr>
          <a:xfrm>
            <a:off x="683568" y="1143000"/>
            <a:ext cx="6770251" cy="2994367"/>
          </a:xfrm>
          <a:prstGeom prst="rect">
            <a:avLst/>
          </a:prstGeom>
        </p:spPr>
      </p:pic>
    </p:spTree>
    <p:extLst>
      <p:ext uri="{BB962C8B-B14F-4D97-AF65-F5344CB8AC3E}">
        <p14:creationId xmlns:p14="http://schemas.microsoft.com/office/powerpoint/2010/main" val="5151755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395536" y="260648"/>
            <a:ext cx="8229600" cy="504056"/>
          </a:xfrm>
          <a:prstGeom prst="rect">
            <a:avLst/>
          </a:prstGeom>
        </p:spPr>
        <p:txBody>
          <a:bodyPr/>
          <a:lstStyle/>
          <a:p>
            <a:pPr marL="838200" indent="-838200"/>
            <a:r>
              <a:rPr lang="zh-CN" altLang="zh-CN" sz="1800" dirty="0"/>
              <a:t>子任务</a:t>
            </a:r>
            <a:r>
              <a:rPr lang="en-US" altLang="zh-CN" sz="1800" dirty="0"/>
              <a:t>4</a:t>
            </a:r>
            <a:r>
              <a:rPr lang="zh-CN" altLang="zh-CN" sz="1800" dirty="0" smtClean="0"/>
              <a:t>：</a:t>
            </a:r>
            <a:r>
              <a:rPr lang="zh-CN" altLang="en-US" sz="1800" dirty="0"/>
              <a:t>使用</a:t>
            </a:r>
            <a:r>
              <a:rPr lang="en-US" altLang="zh-CN" sz="1800" dirty="0"/>
              <a:t>T-SQL </a:t>
            </a:r>
            <a:r>
              <a:rPr lang="zh-CN" altLang="en-US" sz="1800" dirty="0"/>
              <a:t>创建带参数的存储过程，把输入参数设置默认值</a:t>
            </a:r>
            <a:endParaRPr lang="en-US" altLang="zh-CN" sz="18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5" name="矩形 4"/>
          <p:cNvSpPr/>
          <p:nvPr/>
        </p:nvSpPr>
        <p:spPr>
          <a:xfrm>
            <a:off x="179512" y="620688"/>
            <a:ext cx="8812088" cy="5909310"/>
          </a:xfrm>
          <a:prstGeom prst="rect">
            <a:avLst/>
          </a:prstGeom>
        </p:spPr>
        <p:txBody>
          <a:bodyPr wrap="square">
            <a:spAutoFit/>
          </a:bodyPr>
          <a:lstStyle/>
          <a:p>
            <a:pPr algn="l"/>
            <a:r>
              <a:rPr lang="zh-CN" altLang="zh-CN" sz="1400" dirty="0" smtClean="0"/>
              <a:t>实例：</a:t>
            </a:r>
            <a:r>
              <a:rPr lang="zh-CN" altLang="en-US" sz="1400" dirty="0" smtClean="0"/>
              <a:t>新建</a:t>
            </a:r>
            <a:r>
              <a:rPr lang="zh-CN" altLang="en-US" sz="1400" dirty="0"/>
              <a:t>存储过程，查看某门课程考试平均分及该课程指定学员成绩</a:t>
            </a:r>
            <a:r>
              <a:rPr lang="zh-CN" altLang="en-US" sz="1400" dirty="0" smtClean="0"/>
              <a:t>。</a:t>
            </a:r>
            <a:endParaRPr lang="en-US" altLang="zh-CN" sz="1400" dirty="0" smtClean="0"/>
          </a:p>
          <a:p>
            <a:pPr algn="l"/>
            <a:r>
              <a:rPr lang="en-US" altLang="zh-CN" sz="1400" dirty="0"/>
              <a:t>USE </a:t>
            </a:r>
            <a:r>
              <a:rPr lang="en-US" altLang="zh-CN" sz="1400" dirty="0" err="1"/>
              <a:t>xjglxt</a:t>
            </a:r>
            <a:endParaRPr lang="en-US" altLang="zh-CN" sz="1400" dirty="0"/>
          </a:p>
          <a:p>
            <a:pPr algn="l"/>
            <a:r>
              <a:rPr lang="en-US" altLang="zh-CN" sz="1400" dirty="0"/>
              <a:t>GO</a:t>
            </a:r>
          </a:p>
          <a:p>
            <a:pPr algn="l"/>
            <a:r>
              <a:rPr lang="en-US" altLang="zh-CN" sz="1400" dirty="0"/>
              <a:t>IF EXISTS (SELECT * FROM </a:t>
            </a:r>
            <a:r>
              <a:rPr lang="en-US" altLang="zh-CN" sz="1400" dirty="0" err="1"/>
              <a:t>sysobjects</a:t>
            </a:r>
            <a:r>
              <a:rPr lang="en-US" altLang="zh-CN" sz="1400" dirty="0"/>
              <a:t> WHERE name = </a:t>
            </a:r>
            <a:r>
              <a:rPr lang="en-US" altLang="zh-CN" sz="1400" dirty="0" smtClean="0"/>
              <a:t>'</a:t>
            </a:r>
            <a:r>
              <a:rPr lang="en-US" altLang="zh-CN" sz="1400" dirty="0" err="1" smtClean="0"/>
              <a:t>proc_withDefaultPara</a:t>
            </a:r>
            <a:r>
              <a:rPr lang="en-US" altLang="zh-CN" sz="1400" dirty="0" smtClean="0"/>
              <a:t>')</a:t>
            </a:r>
          </a:p>
          <a:p>
            <a:pPr algn="l"/>
            <a:r>
              <a:rPr lang="en-US" altLang="zh-CN" sz="1400" dirty="0"/>
              <a:t>DROP PROCEDURE </a:t>
            </a:r>
            <a:r>
              <a:rPr lang="en-US" altLang="zh-CN" sz="1400" dirty="0" err="1"/>
              <a:t>proc_withDefaultPara</a:t>
            </a:r>
            <a:endParaRPr lang="en-US" altLang="zh-CN" sz="1400" dirty="0"/>
          </a:p>
          <a:p>
            <a:pPr algn="l"/>
            <a:r>
              <a:rPr lang="en-US" altLang="zh-CN" sz="1400" dirty="0"/>
              <a:t>GO</a:t>
            </a:r>
          </a:p>
          <a:p>
            <a:pPr algn="l"/>
            <a:r>
              <a:rPr lang="en-US" altLang="zh-CN" sz="1400" dirty="0" smtClean="0"/>
              <a:t>CREATE </a:t>
            </a:r>
            <a:r>
              <a:rPr lang="en-US" altLang="zh-CN" sz="1400" dirty="0"/>
              <a:t>PROCEDURE </a:t>
            </a:r>
            <a:r>
              <a:rPr lang="en-US" altLang="zh-CN" sz="1400" dirty="0" err="1" smtClean="0"/>
              <a:t>proc_withDefaultPara</a:t>
            </a:r>
            <a:r>
              <a:rPr lang="en-US" altLang="zh-CN" sz="1400" dirty="0" smtClean="0"/>
              <a:t>   /*--- </a:t>
            </a:r>
            <a:r>
              <a:rPr lang="zh-CN" altLang="en-US" sz="1400" dirty="0"/>
              <a:t>创建存储过程</a:t>
            </a:r>
            <a:r>
              <a:rPr lang="en-US" altLang="zh-CN" sz="1400" dirty="0"/>
              <a:t>----*/</a:t>
            </a:r>
          </a:p>
          <a:p>
            <a:pPr algn="l"/>
            <a:r>
              <a:rPr lang="en-US" altLang="zh-CN" sz="1400" dirty="0" smtClean="0"/>
              <a:t>@</a:t>
            </a:r>
            <a:r>
              <a:rPr lang="en-US" altLang="zh-CN" sz="1400" dirty="0"/>
              <a:t>subject </a:t>
            </a:r>
            <a:r>
              <a:rPr lang="en-US" altLang="zh-CN" sz="1400" dirty="0" err="1"/>
              <a:t>varchar</a:t>
            </a:r>
            <a:r>
              <a:rPr lang="en-US" altLang="zh-CN" sz="1400" dirty="0"/>
              <a:t>(20) = ' </a:t>
            </a:r>
            <a:r>
              <a:rPr lang="zh-CN" altLang="en-US" sz="1400" dirty="0"/>
              <a:t>数据库技术</a:t>
            </a:r>
            <a:r>
              <a:rPr lang="en-US" altLang="zh-CN" sz="1400" dirty="0"/>
              <a:t>',</a:t>
            </a:r>
          </a:p>
          <a:p>
            <a:pPr algn="l"/>
            <a:r>
              <a:rPr lang="en-US" altLang="zh-CN" sz="1400" dirty="0"/>
              <a:t>@</a:t>
            </a:r>
            <a:r>
              <a:rPr lang="en-US" altLang="zh-CN" sz="1400" dirty="0" err="1"/>
              <a:t>studentName</a:t>
            </a:r>
            <a:r>
              <a:rPr lang="en-US" altLang="zh-CN" sz="1400" dirty="0"/>
              <a:t> </a:t>
            </a:r>
            <a:r>
              <a:rPr lang="en-US" altLang="zh-CN" sz="1400" dirty="0" err="1"/>
              <a:t>varchar</a:t>
            </a:r>
            <a:r>
              <a:rPr lang="en-US" altLang="zh-CN" sz="1400" dirty="0"/>
              <a:t>(10) = ' </a:t>
            </a:r>
            <a:r>
              <a:rPr lang="zh-CN" altLang="en-US" sz="1400" dirty="0"/>
              <a:t>赵敏</a:t>
            </a:r>
            <a:r>
              <a:rPr lang="en-US" altLang="zh-CN" sz="1400" dirty="0"/>
              <a:t>'</a:t>
            </a:r>
          </a:p>
          <a:p>
            <a:pPr algn="l"/>
            <a:r>
              <a:rPr lang="en-US" altLang="zh-CN" sz="1400" dirty="0"/>
              <a:t>AS</a:t>
            </a:r>
          </a:p>
          <a:p>
            <a:pPr algn="l"/>
            <a:r>
              <a:rPr lang="en-US" altLang="zh-CN" sz="1400" dirty="0"/>
              <a:t>DECLARE @</a:t>
            </a:r>
            <a:r>
              <a:rPr lang="en-US" altLang="zh-CN" sz="1400" dirty="0" err="1"/>
              <a:t>Avg</a:t>
            </a:r>
            <a:r>
              <a:rPr lang="en-US" altLang="zh-CN" sz="1400" dirty="0"/>
              <a:t> </a:t>
            </a:r>
            <a:r>
              <a:rPr lang="en-US" altLang="zh-CN" sz="1400" dirty="0" err="1"/>
              <a:t>fl</a:t>
            </a:r>
            <a:r>
              <a:rPr lang="en-US" altLang="zh-CN" sz="1400" dirty="0"/>
              <a:t> oat</a:t>
            </a:r>
          </a:p>
          <a:p>
            <a:pPr algn="l"/>
            <a:r>
              <a:rPr lang="en-US" altLang="zh-CN" sz="1400" dirty="0"/>
              <a:t>SELECT @</a:t>
            </a:r>
            <a:r>
              <a:rPr lang="en-US" altLang="zh-CN" sz="1400" dirty="0" err="1"/>
              <a:t>Avg</a:t>
            </a:r>
            <a:r>
              <a:rPr lang="en-US" altLang="zh-CN" sz="1400" dirty="0"/>
              <a:t> = </a:t>
            </a:r>
            <a:r>
              <a:rPr lang="en-US" altLang="zh-CN" sz="1400" dirty="0" err="1"/>
              <a:t>avg</a:t>
            </a:r>
            <a:r>
              <a:rPr lang="en-US" altLang="zh-CN" sz="1400" dirty="0"/>
              <a:t>(</a:t>
            </a:r>
            <a:r>
              <a:rPr lang="en-US" altLang="zh-CN" sz="1400" dirty="0" err="1"/>
              <a:t>cj</a:t>
            </a:r>
            <a:r>
              <a:rPr lang="en-US" altLang="zh-CN" sz="1400" dirty="0"/>
              <a:t>) FROM </a:t>
            </a:r>
            <a:r>
              <a:rPr lang="en-US" altLang="zh-CN" sz="1400" dirty="0" err="1"/>
              <a:t>cjb</a:t>
            </a:r>
            <a:r>
              <a:rPr lang="en-US" altLang="zh-CN" sz="1400" dirty="0"/>
              <a:t> WHERE </a:t>
            </a:r>
            <a:r>
              <a:rPr lang="en-US" altLang="zh-CN" sz="1400" dirty="0" err="1"/>
              <a:t>kcbh</a:t>
            </a:r>
            <a:r>
              <a:rPr lang="en-US" altLang="zh-CN" sz="1400" dirty="0"/>
              <a:t> = (SELECT </a:t>
            </a:r>
            <a:r>
              <a:rPr lang="en-US" altLang="zh-CN" sz="1400" dirty="0" err="1"/>
              <a:t>kcbh</a:t>
            </a:r>
            <a:r>
              <a:rPr lang="en-US" altLang="zh-CN" sz="1400" dirty="0"/>
              <a:t> FROM</a:t>
            </a:r>
          </a:p>
          <a:p>
            <a:pPr algn="l"/>
            <a:r>
              <a:rPr lang="en-US" altLang="zh-CN" sz="1400" dirty="0" err="1"/>
              <a:t>kcxxb</a:t>
            </a:r>
            <a:r>
              <a:rPr lang="en-US" altLang="zh-CN" sz="1400" dirty="0"/>
              <a:t> WHERE </a:t>
            </a:r>
            <a:r>
              <a:rPr lang="en-US" altLang="zh-CN" sz="1400" dirty="0" err="1"/>
              <a:t>kcmc</a:t>
            </a:r>
            <a:r>
              <a:rPr lang="en-US" altLang="zh-CN" sz="1400" dirty="0"/>
              <a:t> = @subject)</a:t>
            </a:r>
          </a:p>
          <a:p>
            <a:pPr algn="l"/>
            <a:r>
              <a:rPr lang="en-US" altLang="zh-CN" sz="1400" dirty="0"/>
              <a:t>IF(@</a:t>
            </a:r>
            <a:r>
              <a:rPr lang="en-US" altLang="zh-CN" sz="1400" dirty="0" err="1"/>
              <a:t>Avg</a:t>
            </a:r>
            <a:r>
              <a:rPr lang="en-US" altLang="zh-CN" sz="1400" dirty="0"/>
              <a:t> &gt;= 80)</a:t>
            </a:r>
          </a:p>
          <a:p>
            <a:pPr algn="l"/>
            <a:r>
              <a:rPr lang="en-US" altLang="zh-CN" sz="1400" dirty="0"/>
              <a:t>SELECT ' </a:t>
            </a:r>
            <a:r>
              <a:rPr lang="zh-CN" altLang="en-US" sz="1400" dirty="0"/>
              <a:t>本次考试比较理想 </a:t>
            </a:r>
            <a:r>
              <a:rPr lang="en-US" altLang="zh-CN" sz="1400" dirty="0"/>
              <a:t>'</a:t>
            </a:r>
          </a:p>
          <a:p>
            <a:pPr algn="l"/>
            <a:r>
              <a:rPr lang="en-US" altLang="zh-CN" sz="1400" dirty="0"/>
              <a:t>ELSE</a:t>
            </a:r>
          </a:p>
          <a:p>
            <a:pPr algn="l"/>
            <a:r>
              <a:rPr lang="en-US" altLang="zh-CN" sz="1400" dirty="0"/>
              <a:t>SELECT ' </a:t>
            </a:r>
            <a:r>
              <a:rPr lang="zh-CN" altLang="en-US" sz="1400" dirty="0"/>
              <a:t>本次考试成绩一般 </a:t>
            </a:r>
            <a:r>
              <a:rPr lang="en-US" altLang="zh-CN" sz="1400" dirty="0"/>
              <a:t>'</a:t>
            </a:r>
          </a:p>
          <a:p>
            <a:pPr algn="l"/>
            <a:r>
              <a:rPr lang="en-US" altLang="zh-CN" sz="1400" dirty="0"/>
              <a:t>SELECT </a:t>
            </a:r>
            <a:r>
              <a:rPr lang="en-US" altLang="zh-CN" sz="1400" dirty="0" err="1"/>
              <a:t>xm</a:t>
            </a:r>
            <a:r>
              <a:rPr lang="en-US" altLang="zh-CN" sz="1400" dirty="0"/>
              <a:t> </a:t>
            </a:r>
            <a:r>
              <a:rPr lang="zh-CN" altLang="en-US" sz="1400" dirty="0"/>
              <a:t>姓名</a:t>
            </a:r>
            <a:r>
              <a:rPr lang="en-US" altLang="zh-CN" sz="1400" dirty="0"/>
              <a:t>,</a:t>
            </a:r>
            <a:r>
              <a:rPr lang="en-US" altLang="zh-CN" sz="1400" dirty="0" err="1"/>
              <a:t>kcmc</a:t>
            </a:r>
            <a:r>
              <a:rPr lang="en-US" altLang="zh-CN" sz="1400" dirty="0"/>
              <a:t> </a:t>
            </a:r>
            <a:r>
              <a:rPr lang="zh-CN" altLang="en-US" sz="1400" dirty="0"/>
              <a:t>课程名</a:t>
            </a:r>
            <a:r>
              <a:rPr lang="en-US" altLang="zh-CN" sz="1400" dirty="0"/>
              <a:t>,</a:t>
            </a:r>
            <a:r>
              <a:rPr lang="en-US" altLang="zh-CN" sz="1400" dirty="0" err="1"/>
              <a:t>cj</a:t>
            </a:r>
            <a:r>
              <a:rPr lang="en-US" altLang="zh-CN" sz="1400" dirty="0"/>
              <a:t> </a:t>
            </a:r>
            <a:r>
              <a:rPr lang="zh-CN" altLang="en-US" sz="1400" dirty="0"/>
              <a:t>成绩 </a:t>
            </a:r>
            <a:r>
              <a:rPr lang="en-US" altLang="zh-CN" sz="1400" dirty="0"/>
              <a:t>FROM </a:t>
            </a:r>
            <a:r>
              <a:rPr lang="en-US" altLang="zh-CN" sz="1400" dirty="0" err="1"/>
              <a:t>xsxxb</a:t>
            </a:r>
            <a:endParaRPr lang="en-US" altLang="zh-CN" sz="1400" dirty="0"/>
          </a:p>
          <a:p>
            <a:pPr algn="l"/>
            <a:r>
              <a:rPr lang="en-US" altLang="zh-CN" sz="1400" dirty="0"/>
              <a:t>JOIN </a:t>
            </a:r>
            <a:r>
              <a:rPr lang="en-US" altLang="zh-CN" sz="1400" dirty="0" err="1"/>
              <a:t>cjb</a:t>
            </a:r>
            <a:r>
              <a:rPr lang="en-US" altLang="zh-CN" sz="1400" dirty="0"/>
              <a:t> ON </a:t>
            </a:r>
            <a:r>
              <a:rPr lang="en-US" altLang="zh-CN" sz="1400" dirty="0" err="1"/>
              <a:t>xsxxb.xh</a:t>
            </a:r>
            <a:r>
              <a:rPr lang="en-US" altLang="zh-CN" sz="1400" dirty="0"/>
              <a:t> = </a:t>
            </a:r>
            <a:r>
              <a:rPr lang="en-US" altLang="zh-CN" sz="1400" dirty="0" err="1"/>
              <a:t>cjb.xh</a:t>
            </a:r>
            <a:endParaRPr lang="en-US" altLang="zh-CN" sz="1400" dirty="0"/>
          </a:p>
          <a:p>
            <a:pPr algn="l"/>
            <a:r>
              <a:rPr lang="en-US" altLang="zh-CN" sz="1400" dirty="0"/>
              <a:t>JOIN </a:t>
            </a:r>
            <a:r>
              <a:rPr lang="en-US" altLang="zh-CN" sz="1400" dirty="0" err="1"/>
              <a:t>kcxxb</a:t>
            </a:r>
            <a:r>
              <a:rPr lang="en-US" altLang="zh-CN" sz="1400" dirty="0"/>
              <a:t> ON </a:t>
            </a:r>
            <a:r>
              <a:rPr lang="en-US" altLang="zh-CN" sz="1400" dirty="0" err="1"/>
              <a:t>cjb.kcbh</a:t>
            </a:r>
            <a:r>
              <a:rPr lang="en-US" altLang="zh-CN" sz="1400" dirty="0"/>
              <a:t> = </a:t>
            </a:r>
            <a:r>
              <a:rPr lang="en-US" altLang="zh-CN" sz="1400" dirty="0" err="1"/>
              <a:t>kcxxb.kcbh</a:t>
            </a:r>
            <a:endParaRPr lang="en-US" altLang="zh-CN" sz="1400" dirty="0"/>
          </a:p>
          <a:p>
            <a:pPr algn="l"/>
            <a:r>
              <a:rPr lang="en-US" altLang="zh-CN" sz="1400" dirty="0"/>
              <a:t>WHERE </a:t>
            </a:r>
            <a:r>
              <a:rPr lang="en-US" altLang="zh-CN" sz="1400" dirty="0" err="1"/>
              <a:t>xsxxb.xm</a:t>
            </a:r>
            <a:r>
              <a:rPr lang="en-US" altLang="zh-CN" sz="1400" dirty="0"/>
              <a:t> = @</a:t>
            </a:r>
            <a:r>
              <a:rPr lang="en-US" altLang="zh-CN" sz="1400" dirty="0" err="1"/>
              <a:t>studentName</a:t>
            </a:r>
            <a:r>
              <a:rPr lang="en-US" altLang="zh-CN" sz="1400" dirty="0"/>
              <a:t> AND </a:t>
            </a:r>
            <a:r>
              <a:rPr lang="en-US" altLang="zh-CN" sz="1400" dirty="0" err="1"/>
              <a:t>kcxxb.kcmc</a:t>
            </a:r>
            <a:r>
              <a:rPr lang="en-US" altLang="zh-CN" sz="1400" dirty="0"/>
              <a:t> = @</a:t>
            </a:r>
            <a:r>
              <a:rPr lang="en-US" altLang="zh-CN" sz="1400" dirty="0" smtClean="0"/>
              <a:t>subject</a:t>
            </a:r>
          </a:p>
          <a:p>
            <a:pPr algn="l"/>
            <a:r>
              <a:rPr lang="en-US" altLang="zh-CN" sz="1400" dirty="0"/>
              <a:t>GO</a:t>
            </a:r>
          </a:p>
          <a:p>
            <a:pPr algn="l"/>
            <a:r>
              <a:rPr lang="en-US" altLang="zh-CN" sz="1400" dirty="0" smtClean="0"/>
              <a:t>EXEC </a:t>
            </a:r>
            <a:r>
              <a:rPr lang="en-US" altLang="zh-CN" sz="1400" dirty="0" err="1"/>
              <a:t>proc_withDefaultPara</a:t>
            </a:r>
            <a:r>
              <a:rPr lang="en-US" altLang="zh-CN" sz="1400" dirty="0"/>
              <a:t> </a:t>
            </a:r>
            <a:r>
              <a:rPr lang="en-US" altLang="zh-CN" sz="1400" dirty="0" smtClean="0"/>
              <a:t>‘Linux </a:t>
            </a:r>
            <a:r>
              <a:rPr lang="zh-CN" altLang="en-US" sz="1400" dirty="0" smtClean="0"/>
              <a:t>基础</a:t>
            </a:r>
            <a:r>
              <a:rPr lang="en-US" altLang="zh-CN" sz="1400" dirty="0" smtClean="0"/>
              <a:t>’,‘ </a:t>
            </a:r>
            <a:r>
              <a:rPr lang="zh-CN" altLang="en-US" sz="1400" dirty="0"/>
              <a:t>张三</a:t>
            </a:r>
            <a:r>
              <a:rPr lang="zh-CN" altLang="en-US" sz="1400" dirty="0" smtClean="0"/>
              <a:t>丰</a:t>
            </a:r>
            <a:r>
              <a:rPr lang="en-US" altLang="zh-CN" sz="1400" dirty="0" smtClean="0"/>
              <a:t>’ </a:t>
            </a:r>
            <a:r>
              <a:rPr lang="en-US" altLang="zh-CN" sz="1400" dirty="0"/>
              <a:t>-- </a:t>
            </a:r>
            <a:r>
              <a:rPr lang="zh-CN" altLang="en-US" sz="1400" dirty="0"/>
              <a:t>课程名称和学生</a:t>
            </a:r>
            <a:r>
              <a:rPr lang="zh-CN" altLang="en-US" sz="1400" dirty="0" smtClean="0"/>
              <a:t>名都</a:t>
            </a:r>
            <a:r>
              <a:rPr lang="zh-CN" altLang="en-US" sz="1400" dirty="0"/>
              <a:t>不用默认</a:t>
            </a:r>
            <a:r>
              <a:rPr lang="zh-CN" altLang="en-US" sz="1400" dirty="0" smtClean="0"/>
              <a:t>值     </a:t>
            </a:r>
            <a:r>
              <a:rPr lang="en-US" altLang="zh-CN" sz="1400" dirty="0" smtClean="0"/>
              <a:t>/*--- </a:t>
            </a:r>
            <a:r>
              <a:rPr lang="zh-CN" altLang="en-US" sz="1400" dirty="0"/>
              <a:t>调用存储过程</a:t>
            </a:r>
            <a:r>
              <a:rPr lang="en-US" altLang="zh-CN" sz="1400" dirty="0"/>
              <a:t>----*/</a:t>
            </a:r>
          </a:p>
          <a:p>
            <a:pPr algn="l"/>
            <a:r>
              <a:rPr lang="en-US" altLang="zh-CN" sz="1400" dirty="0" smtClean="0"/>
              <a:t>EXEC </a:t>
            </a:r>
            <a:r>
              <a:rPr lang="en-US" altLang="zh-CN" sz="1400" dirty="0" err="1"/>
              <a:t>proc_withDefaultPara</a:t>
            </a:r>
            <a:r>
              <a:rPr lang="en-US" altLang="zh-CN" sz="1400" dirty="0"/>
              <a:t> </a:t>
            </a:r>
            <a:r>
              <a:rPr lang="en-US" altLang="zh-CN" sz="1400" dirty="0" smtClean="0"/>
              <a:t>‘ </a:t>
            </a:r>
            <a:r>
              <a:rPr lang="zh-CN" altLang="en-US" sz="1400" dirty="0"/>
              <a:t>云</a:t>
            </a:r>
            <a:r>
              <a:rPr lang="zh-CN" altLang="en-US" sz="1400" dirty="0" smtClean="0"/>
              <a:t>计算技术</a:t>
            </a:r>
            <a:r>
              <a:rPr lang="en-US" altLang="zh-CN" sz="1400" dirty="0" smtClean="0"/>
              <a:t>’ </a:t>
            </a:r>
            <a:r>
              <a:rPr lang="en-US" altLang="zh-CN" sz="1400" dirty="0"/>
              <a:t>-- </a:t>
            </a:r>
            <a:r>
              <a:rPr lang="zh-CN" altLang="en-US" sz="1400" dirty="0"/>
              <a:t>学生名用默认</a:t>
            </a:r>
            <a:r>
              <a:rPr lang="zh-CN" altLang="en-US" sz="1400" dirty="0" smtClean="0"/>
              <a:t>值 </a:t>
            </a:r>
            <a:r>
              <a:rPr lang="en-US" altLang="zh-CN" sz="1400" dirty="0" smtClean="0"/>
              <a:t>/*-- </a:t>
            </a:r>
            <a:r>
              <a:rPr lang="zh-CN" altLang="en-US" sz="1400" dirty="0"/>
              <a:t>课程名称用默认值</a:t>
            </a:r>
            <a:r>
              <a:rPr lang="en-US" altLang="zh-CN" sz="1400" dirty="0"/>
              <a:t>, </a:t>
            </a:r>
            <a:r>
              <a:rPr lang="zh-CN" altLang="en-US" sz="1400" dirty="0"/>
              <a:t>注意带形参名</a:t>
            </a:r>
            <a:r>
              <a:rPr lang="en-US" altLang="zh-CN" sz="1400" dirty="0"/>
              <a:t>--*/</a:t>
            </a:r>
          </a:p>
          <a:p>
            <a:pPr algn="l"/>
            <a:r>
              <a:rPr lang="en-US" altLang="zh-CN" sz="1400" dirty="0"/>
              <a:t>EXEC </a:t>
            </a:r>
            <a:r>
              <a:rPr lang="en-US" altLang="zh-CN" sz="1400" dirty="0" err="1"/>
              <a:t>proc_withDefaultPara</a:t>
            </a:r>
            <a:r>
              <a:rPr lang="en-US" altLang="zh-CN" sz="1400" dirty="0"/>
              <a:t> @</a:t>
            </a:r>
            <a:r>
              <a:rPr lang="en-US" altLang="zh-CN" sz="1400" dirty="0" err="1"/>
              <a:t>studentName</a:t>
            </a:r>
            <a:r>
              <a:rPr lang="en-US" altLang="zh-CN" sz="1400" dirty="0"/>
              <a:t> = ' </a:t>
            </a:r>
            <a:r>
              <a:rPr lang="zh-CN" altLang="en-US" sz="1400" dirty="0"/>
              <a:t>殷丽</a:t>
            </a:r>
            <a:r>
              <a:rPr lang="en-US" altLang="zh-CN" sz="1400" dirty="0"/>
              <a:t>'</a:t>
            </a:r>
          </a:p>
          <a:p>
            <a:pPr algn="l"/>
            <a:r>
              <a:rPr lang="en-US" altLang="zh-CN" sz="1400" dirty="0"/>
              <a:t>EXEC </a:t>
            </a:r>
            <a:r>
              <a:rPr lang="en-US" altLang="zh-CN" sz="1400" dirty="0" err="1"/>
              <a:t>proc_withDefaultPara</a:t>
            </a:r>
            <a:r>
              <a:rPr lang="en-US" altLang="zh-CN" sz="1400" dirty="0"/>
              <a:t> -- </a:t>
            </a:r>
            <a:r>
              <a:rPr lang="zh-CN" altLang="en-US" sz="1400" dirty="0"/>
              <a:t>都采用默认值</a:t>
            </a:r>
            <a:endParaRPr lang="zh-CN" altLang="zh-CN" sz="1400" dirty="0"/>
          </a:p>
        </p:txBody>
      </p:sp>
      <p:pic>
        <p:nvPicPr>
          <p:cNvPr id="2" name="图片 1"/>
          <p:cNvPicPr>
            <a:picLocks noChangeAspect="1"/>
          </p:cNvPicPr>
          <p:nvPr/>
        </p:nvPicPr>
        <p:blipFill>
          <a:blip r:embed="rId3"/>
          <a:stretch>
            <a:fillRect/>
          </a:stretch>
        </p:blipFill>
        <p:spPr>
          <a:xfrm>
            <a:off x="1043608" y="681426"/>
            <a:ext cx="6655501" cy="5787834"/>
          </a:xfrm>
          <a:prstGeom prst="rect">
            <a:avLst/>
          </a:prstGeom>
        </p:spPr>
      </p:pic>
    </p:spTree>
    <p:extLst>
      <p:ext uri="{BB962C8B-B14F-4D97-AF65-F5344CB8AC3E}">
        <p14:creationId xmlns:p14="http://schemas.microsoft.com/office/powerpoint/2010/main" val="21362729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mtClean="0"/>
              <a:t>目标</a:t>
            </a:r>
          </a:p>
        </p:txBody>
      </p:sp>
      <p:sp>
        <p:nvSpPr>
          <p:cNvPr id="5124" name="Rectangle 3"/>
          <p:cNvSpPr>
            <a:spLocks noGrp="1" noChangeArrowheads="1"/>
          </p:cNvSpPr>
          <p:nvPr>
            <p:ph idx="1"/>
          </p:nvPr>
        </p:nvSpPr>
        <p:spPr>
          <a:xfrm>
            <a:off x="395536" y="1412776"/>
            <a:ext cx="8229600" cy="3240360"/>
          </a:xfrm>
        </p:spPr>
        <p:style>
          <a:lnRef idx="2">
            <a:schemeClr val="accent6"/>
          </a:lnRef>
          <a:fillRef idx="1">
            <a:schemeClr val="lt1"/>
          </a:fillRef>
          <a:effectRef idx="0">
            <a:schemeClr val="accent6"/>
          </a:effectRef>
          <a:fontRef idx="minor">
            <a:schemeClr val="dk1"/>
          </a:fontRef>
        </p:style>
        <p:txBody>
          <a:bodyPr/>
          <a:lstStyle/>
          <a:p>
            <a:pPr lvl="1" eaLnBrk="1" hangingPunct="1">
              <a:buFont typeface="Wingdings" pitchFamily="2" charset="2"/>
              <a:buNone/>
            </a:pPr>
            <a:r>
              <a:rPr lang="zh-CN" altLang="zh-CN" dirty="0"/>
              <a:t>学习完本项目后，将能够：</a:t>
            </a:r>
            <a:endParaRPr lang="zh-CN" altLang="en-US" dirty="0" smtClean="0"/>
          </a:p>
          <a:p>
            <a:r>
              <a:rPr lang="zh-CN" altLang="en-US" dirty="0"/>
              <a:t>掌握常用的系统存储过程</a:t>
            </a:r>
          </a:p>
          <a:p>
            <a:r>
              <a:rPr lang="en-US" altLang="zh-CN" dirty="0" smtClean="0"/>
              <a:t>»</a:t>
            </a:r>
            <a:r>
              <a:rPr lang="zh-CN" altLang="en-US" dirty="0" smtClean="0"/>
              <a:t>掌握</a:t>
            </a:r>
            <a:r>
              <a:rPr lang="zh-CN" altLang="en-US" dirty="0"/>
              <a:t>如何创建和调用存储过程</a:t>
            </a:r>
          </a:p>
          <a:p>
            <a:r>
              <a:rPr lang="en-US" altLang="zh-CN" dirty="0" smtClean="0"/>
              <a:t>»</a:t>
            </a:r>
            <a:r>
              <a:rPr lang="zh-CN" altLang="en-US" dirty="0" smtClean="0"/>
              <a:t>掌握</a:t>
            </a:r>
            <a:r>
              <a:rPr lang="zh-CN" altLang="en-US" dirty="0"/>
              <a:t>如何创建</a:t>
            </a:r>
            <a:r>
              <a:rPr lang="en-US" altLang="zh-CN" dirty="0"/>
              <a:t>INSERT </a:t>
            </a:r>
            <a:r>
              <a:rPr lang="zh-CN" altLang="en-US" dirty="0"/>
              <a:t>触发器、</a:t>
            </a:r>
            <a:r>
              <a:rPr lang="en-US" altLang="zh-CN" dirty="0"/>
              <a:t>UPDATE </a:t>
            </a:r>
            <a:r>
              <a:rPr lang="zh-CN" altLang="en-US" dirty="0"/>
              <a:t>触发器、</a:t>
            </a:r>
            <a:r>
              <a:rPr lang="en-US" altLang="zh-CN" dirty="0"/>
              <a:t>DELETE </a:t>
            </a:r>
            <a:r>
              <a:rPr lang="zh-CN" altLang="en-US" dirty="0" smtClean="0"/>
              <a:t>触</a:t>
            </a:r>
            <a:r>
              <a:rPr lang="zh-CN" altLang="en-US" dirty="0"/>
              <a:t>发器</a:t>
            </a:r>
            <a:endParaRPr lang="zh-CN" altLang="zh-CN" sz="3200"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507242" y="188640"/>
            <a:ext cx="8229600" cy="792163"/>
          </a:xfrm>
          <a:prstGeom prst="rect">
            <a:avLst/>
          </a:prstGeom>
        </p:spPr>
        <p:txBody>
          <a:bodyPr/>
          <a:lstStyle/>
          <a:p>
            <a:pPr marL="838200" indent="-838200"/>
            <a:r>
              <a:rPr lang="zh-CN" altLang="zh-CN" sz="3200"/>
              <a:t>子任务</a:t>
            </a:r>
            <a:r>
              <a:rPr lang="en-US" altLang="zh-CN" sz="3200"/>
              <a:t>5</a:t>
            </a:r>
            <a:r>
              <a:rPr lang="zh-CN" altLang="zh-CN" sz="3200"/>
              <a:t>：创建带输出参数的存储过程</a:t>
            </a:r>
            <a:endParaRPr lang="en-US" altLang="zh-CN" sz="32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2" name="矩形 1"/>
          <p:cNvSpPr/>
          <p:nvPr/>
        </p:nvSpPr>
        <p:spPr>
          <a:xfrm>
            <a:off x="251520" y="980728"/>
            <a:ext cx="8496944" cy="4678204"/>
          </a:xfrm>
          <a:prstGeom prst="rect">
            <a:avLst/>
          </a:prstGeom>
        </p:spPr>
        <p:txBody>
          <a:bodyPr wrap="square">
            <a:spAutoFit/>
          </a:bodyPr>
          <a:lstStyle/>
          <a:p>
            <a:pPr algn="l"/>
            <a:r>
              <a:rPr lang="zh-CN" altLang="zh-CN" sz="1400" dirty="0"/>
              <a:t>【实例</a:t>
            </a:r>
            <a:r>
              <a:rPr lang="en-US" altLang="zh-CN" sz="1400" dirty="0"/>
              <a:t>4</a:t>
            </a:r>
            <a:r>
              <a:rPr lang="zh-CN" altLang="zh-CN" sz="1400" dirty="0"/>
              <a:t>】</a:t>
            </a:r>
            <a:r>
              <a:rPr lang="zh-CN" altLang="zh-CN" sz="1400" dirty="0" smtClean="0"/>
              <a:t>：</a:t>
            </a:r>
            <a:r>
              <a:rPr lang="zh-CN" altLang="en-US" sz="1400" dirty="0" smtClean="0"/>
              <a:t>调用</a:t>
            </a:r>
            <a:r>
              <a:rPr lang="zh-CN" altLang="en-US" sz="1400" dirty="0"/>
              <a:t>存储过程后，返回未通过“数据库技术”考试的学生人数，以供</a:t>
            </a:r>
            <a:r>
              <a:rPr lang="zh-CN" altLang="en-US" sz="1400" dirty="0" smtClean="0"/>
              <a:t>其他</a:t>
            </a:r>
            <a:r>
              <a:rPr lang="en-US" altLang="zh-CN" sz="1400" dirty="0" smtClean="0"/>
              <a:t>T-SQL </a:t>
            </a:r>
            <a:r>
              <a:rPr lang="zh-CN" altLang="en-US" sz="1400" dirty="0"/>
              <a:t>语句访问</a:t>
            </a:r>
            <a:r>
              <a:rPr lang="zh-CN" altLang="en-US" sz="1400" dirty="0" smtClean="0"/>
              <a:t>。</a:t>
            </a:r>
            <a:endParaRPr lang="en-US" altLang="zh-CN" sz="1400" dirty="0" smtClean="0"/>
          </a:p>
          <a:p>
            <a:pPr algn="l"/>
            <a:r>
              <a:rPr lang="en-US" altLang="zh-CN" sz="1400" dirty="0"/>
              <a:t>USE </a:t>
            </a:r>
            <a:r>
              <a:rPr lang="en-US" altLang="zh-CN" sz="1400" dirty="0" err="1"/>
              <a:t>xjglxt</a:t>
            </a:r>
            <a:endParaRPr lang="en-US" altLang="zh-CN" sz="1400" dirty="0"/>
          </a:p>
          <a:p>
            <a:pPr algn="l"/>
            <a:r>
              <a:rPr lang="en-US" altLang="zh-CN" sz="1400" dirty="0"/>
              <a:t>GO</a:t>
            </a:r>
          </a:p>
          <a:p>
            <a:pPr algn="l"/>
            <a:r>
              <a:rPr lang="en-US" altLang="zh-CN" sz="1400" dirty="0"/>
              <a:t>/*--- </a:t>
            </a:r>
            <a:r>
              <a:rPr lang="zh-CN" altLang="en-US" sz="1400" dirty="0"/>
              <a:t>检测是否存在</a:t>
            </a:r>
            <a:r>
              <a:rPr lang="en-US" altLang="zh-CN" sz="1400" dirty="0" err="1"/>
              <a:t>proc_withOutputPara</a:t>
            </a:r>
            <a:r>
              <a:rPr lang="zh-CN" altLang="en-US" sz="1400" dirty="0"/>
              <a:t>：存储过程存放在系统表</a:t>
            </a:r>
            <a:r>
              <a:rPr lang="en-US" altLang="zh-CN" sz="1400" dirty="0" err="1" smtClean="0"/>
              <a:t>sysobjects</a:t>
            </a:r>
            <a:r>
              <a:rPr lang="en-US" altLang="zh-CN" sz="1400" dirty="0" smtClean="0"/>
              <a:t> </a:t>
            </a:r>
            <a:r>
              <a:rPr lang="zh-CN" altLang="en-US" sz="1400" dirty="0" smtClean="0"/>
              <a:t>中</a:t>
            </a:r>
            <a:r>
              <a:rPr lang="en-US" altLang="zh-CN" sz="1400" dirty="0"/>
              <a:t>---*/</a:t>
            </a:r>
          </a:p>
          <a:p>
            <a:pPr algn="l"/>
            <a:r>
              <a:rPr lang="en-US" altLang="zh-CN" sz="1400" dirty="0"/>
              <a:t>IF EXISTS (SELECT * FROM </a:t>
            </a:r>
            <a:r>
              <a:rPr lang="en-US" altLang="zh-CN" sz="1400" dirty="0" err="1"/>
              <a:t>sysobjects</a:t>
            </a:r>
            <a:r>
              <a:rPr lang="en-US" altLang="zh-CN" sz="1400" dirty="0"/>
              <a:t> WHERE name = </a:t>
            </a:r>
            <a:r>
              <a:rPr lang="en-US" altLang="zh-CN" sz="1400" dirty="0" smtClean="0"/>
              <a:t>'</a:t>
            </a:r>
            <a:r>
              <a:rPr lang="en-US" altLang="zh-CN" sz="1400" dirty="0" err="1" smtClean="0"/>
              <a:t>proc_withOutputPara</a:t>
            </a:r>
            <a:r>
              <a:rPr lang="en-US" altLang="zh-CN" sz="1400" dirty="0"/>
              <a:t>')</a:t>
            </a:r>
          </a:p>
          <a:p>
            <a:pPr algn="l"/>
            <a:r>
              <a:rPr lang="en-US" altLang="zh-CN" sz="1400" dirty="0"/>
              <a:t>DROP PROCEDURE </a:t>
            </a:r>
            <a:r>
              <a:rPr lang="en-US" altLang="zh-CN" sz="1400" dirty="0" err="1"/>
              <a:t>proc_withOutputPara</a:t>
            </a:r>
            <a:endParaRPr lang="en-US" altLang="zh-CN" sz="1400" dirty="0"/>
          </a:p>
          <a:p>
            <a:pPr algn="l"/>
            <a:r>
              <a:rPr lang="en-US" altLang="zh-CN" sz="1400" dirty="0"/>
              <a:t>GO</a:t>
            </a:r>
          </a:p>
          <a:p>
            <a:pPr algn="l"/>
            <a:r>
              <a:rPr lang="en-US" altLang="zh-CN" sz="1400" dirty="0" smtClean="0"/>
              <a:t>CREATE </a:t>
            </a:r>
            <a:r>
              <a:rPr lang="en-US" altLang="zh-CN" sz="1400" dirty="0"/>
              <a:t>PROCEDURE </a:t>
            </a:r>
            <a:r>
              <a:rPr lang="en-US" altLang="zh-CN" sz="1400" dirty="0" err="1" smtClean="0"/>
              <a:t>proc_withOutputPara</a:t>
            </a:r>
            <a:r>
              <a:rPr lang="en-US" altLang="zh-CN" sz="1400" dirty="0" smtClean="0"/>
              <a:t> /*--- </a:t>
            </a:r>
            <a:r>
              <a:rPr lang="zh-CN" altLang="en-US" sz="1400" dirty="0"/>
              <a:t>创建存储过程</a:t>
            </a:r>
            <a:r>
              <a:rPr lang="en-US" altLang="zh-CN" sz="1400" dirty="0"/>
              <a:t>----*/</a:t>
            </a:r>
          </a:p>
          <a:p>
            <a:pPr algn="l"/>
            <a:r>
              <a:rPr lang="en-US" altLang="zh-CN" sz="1400" dirty="0" smtClean="0"/>
              <a:t>@</a:t>
            </a:r>
            <a:r>
              <a:rPr lang="en-US" altLang="zh-CN" sz="1400" dirty="0"/>
              <a:t>subject </a:t>
            </a:r>
            <a:r>
              <a:rPr lang="en-US" altLang="zh-CN" sz="1400" dirty="0" err="1"/>
              <a:t>varchar</a:t>
            </a:r>
            <a:r>
              <a:rPr lang="en-US" altLang="zh-CN" sz="1400" dirty="0"/>
              <a:t>(10) = ' </a:t>
            </a:r>
            <a:r>
              <a:rPr lang="zh-CN" altLang="en-US" sz="1400" dirty="0"/>
              <a:t>数据库技术</a:t>
            </a:r>
            <a:r>
              <a:rPr lang="en-US" altLang="zh-CN" sz="1400" dirty="0"/>
              <a:t>',</a:t>
            </a:r>
          </a:p>
          <a:p>
            <a:pPr algn="l"/>
            <a:r>
              <a:rPr lang="en-US" altLang="zh-CN" sz="1400" dirty="0"/>
              <a:t>@count </a:t>
            </a:r>
            <a:r>
              <a:rPr lang="en-US" altLang="zh-CN" sz="1400" dirty="0" err="1"/>
              <a:t>int</a:t>
            </a:r>
            <a:r>
              <a:rPr lang="en-US" altLang="zh-CN" sz="1400" dirty="0"/>
              <a:t> output</a:t>
            </a:r>
          </a:p>
          <a:p>
            <a:pPr algn="l"/>
            <a:r>
              <a:rPr lang="en-US" altLang="zh-CN" sz="1400" dirty="0"/>
              <a:t>AS</a:t>
            </a:r>
          </a:p>
          <a:p>
            <a:pPr algn="l"/>
            <a:r>
              <a:rPr lang="en-US" altLang="zh-CN" sz="1400" dirty="0"/>
              <a:t>SELECT @count = count(*) FROM </a:t>
            </a:r>
            <a:r>
              <a:rPr lang="en-US" altLang="zh-CN" sz="1400" dirty="0" err="1"/>
              <a:t>cjb,kcxxb</a:t>
            </a:r>
            <a:endParaRPr lang="en-US" altLang="zh-CN" sz="1400" dirty="0"/>
          </a:p>
          <a:p>
            <a:pPr algn="l"/>
            <a:r>
              <a:rPr lang="en-US" altLang="zh-CN" sz="1400" dirty="0"/>
              <a:t>WHERE </a:t>
            </a:r>
            <a:r>
              <a:rPr lang="en-US" altLang="zh-CN" sz="1400" dirty="0" err="1"/>
              <a:t>cjb.kcbh</a:t>
            </a:r>
            <a:r>
              <a:rPr lang="en-US" altLang="zh-CN" sz="1400" dirty="0"/>
              <a:t> = </a:t>
            </a:r>
            <a:r>
              <a:rPr lang="en-US" altLang="zh-CN" sz="1400" dirty="0" err="1"/>
              <a:t>kcxxb.kcbh</a:t>
            </a:r>
            <a:r>
              <a:rPr lang="en-US" altLang="zh-CN" sz="1400" dirty="0"/>
              <a:t> AND </a:t>
            </a:r>
            <a:r>
              <a:rPr lang="en-US" altLang="zh-CN" sz="1400" dirty="0" err="1"/>
              <a:t>kcxxb.kcmc</a:t>
            </a:r>
            <a:r>
              <a:rPr lang="en-US" altLang="zh-CN" sz="1400" dirty="0"/>
              <a:t> = @subject AND</a:t>
            </a:r>
          </a:p>
          <a:p>
            <a:pPr algn="l"/>
            <a:r>
              <a:rPr lang="en-US" altLang="zh-CN" sz="1400" dirty="0" err="1"/>
              <a:t>cjb.cj</a:t>
            </a:r>
            <a:r>
              <a:rPr lang="en-US" altLang="zh-CN" sz="1400" dirty="0"/>
              <a:t> &lt; 60</a:t>
            </a:r>
          </a:p>
          <a:p>
            <a:pPr algn="l"/>
            <a:r>
              <a:rPr lang="en-US" altLang="zh-CN" sz="1400" dirty="0"/>
              <a:t>GO</a:t>
            </a:r>
          </a:p>
          <a:p>
            <a:pPr algn="l"/>
            <a:r>
              <a:rPr lang="en-US" altLang="zh-CN" sz="1400" dirty="0" smtClean="0"/>
              <a:t>DECLARE </a:t>
            </a:r>
            <a:r>
              <a:rPr lang="en-US" altLang="zh-CN" sz="1400" dirty="0"/>
              <a:t>@count </a:t>
            </a:r>
            <a:r>
              <a:rPr lang="en-US" altLang="zh-CN" sz="1400" dirty="0" err="1"/>
              <a:t>int</a:t>
            </a:r>
            <a:r>
              <a:rPr lang="en-US" altLang="zh-CN" sz="1400" dirty="0"/>
              <a:t>,@sub </a:t>
            </a:r>
            <a:r>
              <a:rPr lang="en-US" altLang="zh-CN" sz="1400" dirty="0" err="1"/>
              <a:t>varchar</a:t>
            </a:r>
            <a:r>
              <a:rPr lang="en-US" altLang="zh-CN" sz="1400" dirty="0"/>
              <a:t>(10</a:t>
            </a:r>
            <a:r>
              <a:rPr lang="en-US" altLang="zh-CN" sz="1400" dirty="0" smtClean="0"/>
              <a:t>)  </a:t>
            </a:r>
            <a:r>
              <a:rPr lang="en-US" altLang="zh-CN" sz="1400" dirty="0"/>
              <a:t>/*--- </a:t>
            </a:r>
            <a:r>
              <a:rPr lang="zh-CN" altLang="en-US" sz="1400" dirty="0"/>
              <a:t>调用存储过程</a:t>
            </a:r>
            <a:r>
              <a:rPr lang="en-US" altLang="zh-CN" sz="1400" dirty="0"/>
              <a:t>----*/</a:t>
            </a:r>
          </a:p>
          <a:p>
            <a:pPr algn="l"/>
            <a:r>
              <a:rPr lang="en-US" altLang="zh-CN" sz="1400" dirty="0" smtClean="0"/>
              <a:t>SET </a:t>
            </a:r>
            <a:r>
              <a:rPr lang="en-US" altLang="zh-CN" sz="1400" dirty="0"/>
              <a:t>@sub = ' </a:t>
            </a:r>
            <a:r>
              <a:rPr lang="zh-CN" altLang="en-US" sz="1400" dirty="0"/>
              <a:t>数据库技术</a:t>
            </a:r>
            <a:r>
              <a:rPr lang="en-US" altLang="zh-CN" sz="1400" dirty="0"/>
              <a:t>'</a:t>
            </a:r>
          </a:p>
          <a:p>
            <a:pPr algn="l"/>
            <a:r>
              <a:rPr lang="en-US" altLang="zh-CN" sz="1400" dirty="0"/>
              <a:t>EXEC </a:t>
            </a:r>
            <a:r>
              <a:rPr lang="en-US" altLang="zh-CN" sz="1400" dirty="0" err="1"/>
              <a:t>proc_withOutputPara</a:t>
            </a:r>
            <a:r>
              <a:rPr lang="en-US" altLang="zh-CN" sz="1400" dirty="0"/>
              <a:t> @sub, @count = @count </a:t>
            </a:r>
            <a:r>
              <a:rPr lang="en-US" altLang="zh-CN" sz="1400" dirty="0" smtClean="0"/>
              <a:t>output</a:t>
            </a:r>
          </a:p>
          <a:p>
            <a:pPr algn="l"/>
            <a:r>
              <a:rPr lang="en-US" altLang="zh-CN" sz="1400" dirty="0"/>
              <a:t>PRINT @sub + ' </a:t>
            </a:r>
            <a:r>
              <a:rPr lang="zh-CN" altLang="en-US" sz="1400" dirty="0"/>
              <a:t>考试不及格的共有</a:t>
            </a:r>
            <a:r>
              <a:rPr lang="en-US" altLang="zh-CN" sz="1400" dirty="0"/>
              <a:t>' + convert(</a:t>
            </a:r>
            <a:r>
              <a:rPr lang="en-US" altLang="zh-CN" sz="1400" dirty="0" err="1"/>
              <a:t>varchar</a:t>
            </a:r>
            <a:r>
              <a:rPr lang="en-US" altLang="zh-CN" sz="1400" dirty="0"/>
              <a:t>(2),@count) + ' </a:t>
            </a:r>
            <a:r>
              <a:rPr lang="zh-CN" altLang="en-US" sz="1400" dirty="0" smtClean="0"/>
              <a:t>人</a:t>
            </a:r>
            <a:r>
              <a:rPr lang="en-US" altLang="zh-CN" sz="1400" dirty="0" smtClean="0"/>
              <a:t>‘</a:t>
            </a:r>
          </a:p>
          <a:p>
            <a:pPr algn="l"/>
            <a:r>
              <a:rPr lang="zh-CN" altLang="en-US" sz="1400" dirty="0"/>
              <a:t>运行结果如图</a:t>
            </a:r>
            <a:r>
              <a:rPr lang="en-US" altLang="zh-CN" sz="1400" dirty="0"/>
              <a:t>7.8 </a:t>
            </a:r>
            <a:r>
              <a:rPr lang="zh-CN" altLang="en-US" sz="1400" dirty="0"/>
              <a:t>所示</a:t>
            </a:r>
            <a:endParaRPr lang="en-US" altLang="zh-CN" sz="1400" dirty="0"/>
          </a:p>
          <a:p>
            <a:r>
              <a:rPr lang="en-US" altLang="zh-CN" sz="1400" dirty="0"/>
              <a:t>GO</a:t>
            </a:r>
            <a:endParaRPr lang="en-US" altLang="zh-CN" sz="1400" dirty="0" smtClean="0"/>
          </a:p>
        </p:txBody>
      </p:sp>
      <p:pic>
        <p:nvPicPr>
          <p:cNvPr id="3" name="图片 2"/>
          <p:cNvPicPr>
            <a:picLocks noChangeAspect="1"/>
          </p:cNvPicPr>
          <p:nvPr/>
        </p:nvPicPr>
        <p:blipFill>
          <a:blip r:embed="rId3"/>
          <a:stretch>
            <a:fillRect/>
          </a:stretch>
        </p:blipFill>
        <p:spPr>
          <a:xfrm>
            <a:off x="1043608" y="1173556"/>
            <a:ext cx="6120001" cy="1511533"/>
          </a:xfrm>
          <a:prstGeom prst="rect">
            <a:avLst/>
          </a:prstGeom>
        </p:spPr>
      </p:pic>
    </p:spTree>
    <p:extLst>
      <p:ext uri="{BB962C8B-B14F-4D97-AF65-F5344CB8AC3E}">
        <p14:creationId xmlns:p14="http://schemas.microsoft.com/office/powerpoint/2010/main" val="215842927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507242" y="188640"/>
            <a:ext cx="8229600" cy="792163"/>
          </a:xfrm>
          <a:prstGeom prst="rect">
            <a:avLst/>
          </a:prstGeom>
        </p:spPr>
        <p:txBody>
          <a:bodyPr/>
          <a:lstStyle/>
          <a:p>
            <a:pPr marL="838200" indent="-838200"/>
            <a:r>
              <a:rPr lang="zh-CN" altLang="en-US" sz="3200" dirty="0" smtClean="0"/>
              <a:t>学习</a:t>
            </a:r>
            <a:r>
              <a:rPr lang="zh-CN" altLang="zh-CN" sz="3200" dirty="0" smtClean="0"/>
              <a:t>任务</a:t>
            </a:r>
            <a:r>
              <a:rPr lang="zh-CN" altLang="en-US" sz="3200" dirty="0" smtClean="0"/>
              <a:t>二</a:t>
            </a:r>
            <a:r>
              <a:rPr lang="zh-CN" altLang="zh-CN" sz="3200" dirty="0" smtClean="0"/>
              <a:t>：</a:t>
            </a:r>
            <a:r>
              <a:rPr lang="zh-CN" altLang="zh-CN" sz="3200" dirty="0"/>
              <a:t>创建触发器</a:t>
            </a:r>
            <a:endParaRPr lang="en-US" altLang="zh-CN" sz="32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3" name="矩形 2"/>
          <p:cNvSpPr/>
          <p:nvPr/>
        </p:nvSpPr>
        <p:spPr>
          <a:xfrm>
            <a:off x="323528" y="1121322"/>
            <a:ext cx="8208912" cy="400110"/>
          </a:xfrm>
          <a:prstGeom prst="rect">
            <a:avLst/>
          </a:prstGeom>
        </p:spPr>
        <p:txBody>
          <a:bodyPr wrap="square">
            <a:spAutoFit/>
          </a:bodyPr>
          <a:lstStyle/>
          <a:p>
            <a:pPr algn="l"/>
            <a:r>
              <a:rPr lang="zh-CN" altLang="zh-CN" sz="2000" dirty="0">
                <a:solidFill>
                  <a:srgbClr val="0000FF"/>
                </a:solidFill>
              </a:rPr>
              <a:t>子任务</a:t>
            </a:r>
            <a:r>
              <a:rPr lang="en-US" altLang="zh-CN" sz="2000" dirty="0">
                <a:solidFill>
                  <a:srgbClr val="0000FF"/>
                </a:solidFill>
              </a:rPr>
              <a:t>1</a:t>
            </a:r>
            <a:r>
              <a:rPr lang="zh-CN" altLang="zh-CN" sz="2000" dirty="0" smtClean="0">
                <a:solidFill>
                  <a:srgbClr val="0000FF"/>
                </a:solidFill>
              </a:rPr>
              <a:t>：</a:t>
            </a:r>
            <a:r>
              <a:rPr lang="zh-CN" altLang="en-US" sz="2000" dirty="0">
                <a:solidFill>
                  <a:srgbClr val="0000FF"/>
                </a:solidFill>
              </a:rPr>
              <a:t>使用</a:t>
            </a:r>
            <a:r>
              <a:rPr lang="en-US" altLang="zh-CN" sz="2000" dirty="0">
                <a:solidFill>
                  <a:srgbClr val="0000FF"/>
                </a:solidFill>
              </a:rPr>
              <a:t>SQL Server Management Studio </a:t>
            </a:r>
            <a:r>
              <a:rPr lang="zh-CN" altLang="en-US" sz="2000" dirty="0">
                <a:solidFill>
                  <a:srgbClr val="0000FF"/>
                </a:solidFill>
              </a:rPr>
              <a:t>模板创建触发器</a:t>
            </a:r>
          </a:p>
        </p:txBody>
      </p:sp>
      <p:sp>
        <p:nvSpPr>
          <p:cNvPr id="7" name="Text Box 6"/>
          <p:cNvSpPr txBox="1">
            <a:spLocks noChangeArrowheads="1"/>
          </p:cNvSpPr>
          <p:nvPr/>
        </p:nvSpPr>
        <p:spPr bwMode="auto">
          <a:xfrm>
            <a:off x="323528" y="1892036"/>
            <a:ext cx="7993063" cy="1354217"/>
          </a:xfrm>
          <a:prstGeom prst="rect">
            <a:avLst/>
          </a:prstGeom>
          <a:ln/>
          <a:extLst/>
        </p:spPr>
        <p:style>
          <a:lnRef idx="2">
            <a:schemeClr val="accent6"/>
          </a:lnRef>
          <a:fillRef idx="1">
            <a:schemeClr val="lt1"/>
          </a:fillRef>
          <a:effectRef idx="0">
            <a:schemeClr val="accent6"/>
          </a:effectRef>
          <a:fontRef idx="minor">
            <a:schemeClr val="dk1"/>
          </a:fontRef>
        </p:style>
        <p:txBody>
          <a:bodyPr anchorCtr="1">
            <a:spAutoFit/>
          </a:bodyPr>
          <a:lstStyle/>
          <a:p>
            <a:pPr algn="l"/>
            <a:r>
              <a:rPr lang="zh-CN" altLang="en-US" sz="1600" dirty="0"/>
              <a:t>（</a:t>
            </a:r>
            <a:r>
              <a:rPr lang="en-US" altLang="zh-CN" sz="1600" dirty="0"/>
              <a:t>1</a:t>
            </a:r>
            <a:r>
              <a:rPr lang="zh-CN" altLang="en-US" sz="1600" dirty="0"/>
              <a:t>）启动</a:t>
            </a:r>
            <a:r>
              <a:rPr lang="en-US" altLang="zh-CN" sz="1600" dirty="0"/>
              <a:t>SQL Server Management Studio</a:t>
            </a:r>
            <a:r>
              <a:rPr lang="zh-CN" altLang="en-US" sz="1600" dirty="0"/>
              <a:t>，在“对象资源管理器”中展开数据库节点，</a:t>
            </a:r>
          </a:p>
          <a:p>
            <a:pPr algn="l"/>
            <a:r>
              <a:rPr lang="zh-CN" altLang="en-US" sz="1600" dirty="0"/>
              <a:t>顺序展开“</a:t>
            </a:r>
            <a:r>
              <a:rPr lang="en-US" altLang="zh-CN" sz="1600" dirty="0" err="1"/>
              <a:t>xjglxt</a:t>
            </a:r>
            <a:r>
              <a:rPr lang="zh-CN" altLang="en-US" sz="1600" dirty="0"/>
              <a:t>”和“表”节点。</a:t>
            </a:r>
          </a:p>
          <a:p>
            <a:pPr algn="l"/>
            <a:r>
              <a:rPr lang="zh-CN" altLang="en-US" sz="1600" dirty="0"/>
              <a:t>（</a:t>
            </a:r>
            <a:r>
              <a:rPr lang="en-US" altLang="zh-CN" sz="1600" dirty="0"/>
              <a:t>2</a:t>
            </a:r>
            <a:r>
              <a:rPr lang="zh-CN" altLang="en-US" sz="1600" dirty="0"/>
              <a:t>）选择要创建触发器的</a:t>
            </a:r>
            <a:r>
              <a:rPr lang="en-US" altLang="zh-CN" sz="1600" dirty="0" err="1"/>
              <a:t>xsxxb</a:t>
            </a:r>
            <a:r>
              <a:rPr lang="en-US" altLang="zh-CN" sz="1600" dirty="0"/>
              <a:t> </a:t>
            </a:r>
            <a:r>
              <a:rPr lang="zh-CN" altLang="en-US" sz="1600" dirty="0"/>
              <a:t>表并展开表目录，右击“触发器”节点，单击“新</a:t>
            </a:r>
          </a:p>
          <a:p>
            <a:pPr algn="l"/>
            <a:r>
              <a:rPr lang="zh-CN" altLang="en-US" sz="1600" dirty="0"/>
              <a:t>建触发器（</a:t>
            </a:r>
            <a:r>
              <a:rPr lang="en-US" altLang="zh-CN" sz="1600" dirty="0"/>
              <a:t>N</a:t>
            </a:r>
            <a:r>
              <a:rPr lang="zh-CN" altLang="en-US" sz="1600" dirty="0"/>
              <a:t>）</a:t>
            </a:r>
            <a:r>
              <a:rPr lang="en-US" altLang="zh-CN" sz="1600" dirty="0"/>
              <a:t>…”</a:t>
            </a:r>
            <a:r>
              <a:rPr lang="zh-CN" altLang="en-US" sz="1600" dirty="0"/>
              <a:t>命令，系统将打开查询编辑器，并按照触发器的格式显示编码</a:t>
            </a:r>
            <a:r>
              <a:rPr lang="en-US" altLang="zh-CN" sz="1600" dirty="0"/>
              <a:t>, </a:t>
            </a:r>
            <a:r>
              <a:rPr lang="zh-CN" altLang="en-US" sz="1600" dirty="0"/>
              <a:t>如</a:t>
            </a:r>
          </a:p>
          <a:p>
            <a:pPr algn="l"/>
            <a:r>
              <a:rPr lang="zh-CN" altLang="en-US" sz="1600" dirty="0"/>
              <a:t>图</a:t>
            </a:r>
            <a:r>
              <a:rPr lang="en-US" altLang="zh-CN" sz="1600" dirty="0"/>
              <a:t>7.9 </a:t>
            </a:r>
            <a:r>
              <a:rPr lang="zh-CN" altLang="en-US" sz="1600" dirty="0"/>
              <a:t>所示。</a:t>
            </a:r>
            <a:endParaRPr lang="zh-CN" altLang="en-US" sz="1600" b="0" dirty="0"/>
          </a:p>
        </p:txBody>
      </p:sp>
      <p:pic>
        <p:nvPicPr>
          <p:cNvPr id="2" name="图片 1"/>
          <p:cNvPicPr>
            <a:picLocks noChangeAspect="1"/>
          </p:cNvPicPr>
          <p:nvPr/>
        </p:nvPicPr>
        <p:blipFill>
          <a:blip r:embed="rId3"/>
          <a:stretch>
            <a:fillRect/>
          </a:stretch>
        </p:blipFill>
        <p:spPr>
          <a:xfrm>
            <a:off x="965844" y="1708552"/>
            <a:ext cx="7688251" cy="6048672"/>
          </a:xfrm>
          <a:prstGeom prst="rect">
            <a:avLst/>
          </a:prstGeom>
        </p:spPr>
      </p:pic>
    </p:spTree>
    <p:extLst>
      <p:ext uri="{BB962C8B-B14F-4D97-AF65-F5344CB8AC3E}">
        <p14:creationId xmlns:p14="http://schemas.microsoft.com/office/powerpoint/2010/main" val="41219593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260648"/>
            <a:ext cx="8208912" cy="400110"/>
          </a:xfrm>
          <a:prstGeom prst="rect">
            <a:avLst/>
          </a:prstGeom>
        </p:spPr>
        <p:txBody>
          <a:bodyPr wrap="square">
            <a:spAutoFit/>
          </a:bodyPr>
          <a:lstStyle/>
          <a:p>
            <a:pPr algn="l"/>
            <a:r>
              <a:rPr lang="zh-CN" altLang="zh-CN" sz="2000" dirty="0">
                <a:solidFill>
                  <a:schemeClr val="bg1"/>
                </a:solidFill>
              </a:rPr>
              <a:t>子任务</a:t>
            </a:r>
            <a:r>
              <a:rPr lang="en-US" altLang="zh-CN" sz="2000" dirty="0">
                <a:solidFill>
                  <a:schemeClr val="bg1"/>
                </a:solidFill>
              </a:rPr>
              <a:t>1</a:t>
            </a:r>
            <a:r>
              <a:rPr lang="zh-CN" altLang="zh-CN" sz="2000" dirty="0" smtClean="0">
                <a:solidFill>
                  <a:schemeClr val="bg1"/>
                </a:solidFill>
              </a:rPr>
              <a:t>：</a:t>
            </a:r>
            <a:r>
              <a:rPr lang="zh-CN" altLang="en-US" sz="2000" dirty="0">
                <a:solidFill>
                  <a:schemeClr val="bg1"/>
                </a:solidFill>
              </a:rPr>
              <a:t>使用</a:t>
            </a:r>
            <a:r>
              <a:rPr lang="en-US" altLang="zh-CN" sz="2000" dirty="0">
                <a:solidFill>
                  <a:schemeClr val="bg1"/>
                </a:solidFill>
              </a:rPr>
              <a:t>SQL Server Management Studio </a:t>
            </a:r>
            <a:r>
              <a:rPr lang="zh-CN" altLang="en-US" sz="2000" dirty="0">
                <a:solidFill>
                  <a:schemeClr val="bg1"/>
                </a:solidFill>
              </a:rPr>
              <a:t>模板创建触发器</a:t>
            </a:r>
          </a:p>
        </p:txBody>
      </p:sp>
      <p:sp>
        <p:nvSpPr>
          <p:cNvPr id="3" name="矩形 2"/>
          <p:cNvSpPr/>
          <p:nvPr/>
        </p:nvSpPr>
        <p:spPr>
          <a:xfrm>
            <a:off x="251520" y="908720"/>
            <a:ext cx="8640960" cy="2308324"/>
          </a:xfrm>
          <a:prstGeom prst="rect">
            <a:avLst/>
          </a:prstGeom>
        </p:spPr>
        <p:txBody>
          <a:bodyPr wrap="square">
            <a:spAutoFit/>
          </a:bodyPr>
          <a:lstStyle/>
          <a:p>
            <a:pPr algn="l"/>
            <a:r>
              <a:rPr lang="zh-CN" altLang="en-US" dirty="0">
                <a:latin typeface="FZSSJW--GB1-0"/>
              </a:rPr>
              <a:t>（</a:t>
            </a:r>
            <a:r>
              <a:rPr lang="en-US" altLang="zh-CN" dirty="0">
                <a:latin typeface="TimesNewRomanPSMT"/>
              </a:rPr>
              <a:t>3</a:t>
            </a:r>
            <a:r>
              <a:rPr lang="zh-CN" altLang="en-US" dirty="0">
                <a:latin typeface="FZSSJW--GB1-0"/>
              </a:rPr>
              <a:t>）在查询编辑器中用户根据需要修改触发器名称，添加触发器内容，完成如下</a:t>
            </a:r>
          </a:p>
          <a:p>
            <a:pPr algn="l"/>
            <a:r>
              <a:rPr lang="zh-CN" altLang="en-US" dirty="0">
                <a:latin typeface="FZSSJW--GB1-0"/>
              </a:rPr>
              <a:t>触发器的编码，再单击“执行”按钮，在出现“命令已成功完成”的提示后，即完成创建</a:t>
            </a:r>
            <a:r>
              <a:rPr lang="zh-CN" altLang="en-US" dirty="0" smtClean="0">
                <a:latin typeface="FZSSJW--GB1-0"/>
              </a:rPr>
              <a:t>，如</a:t>
            </a:r>
            <a:r>
              <a:rPr lang="zh-CN" altLang="en-US" dirty="0">
                <a:latin typeface="FZSSJW--GB1-0"/>
              </a:rPr>
              <a:t>图</a:t>
            </a:r>
            <a:r>
              <a:rPr lang="en-US" altLang="zh-CN" dirty="0">
                <a:latin typeface="TimesNewRomanPSMT"/>
              </a:rPr>
              <a:t>7.10 </a:t>
            </a:r>
            <a:r>
              <a:rPr lang="zh-CN" altLang="en-US" dirty="0">
                <a:latin typeface="FZSSJW--GB1-0"/>
              </a:rPr>
              <a:t>所示</a:t>
            </a:r>
            <a:r>
              <a:rPr lang="zh-CN" altLang="en-US" dirty="0" smtClean="0">
                <a:latin typeface="FZSSJW--GB1-0"/>
              </a:rPr>
              <a:t>。</a:t>
            </a:r>
            <a:endParaRPr lang="en-US" altLang="zh-CN" dirty="0" smtClean="0">
              <a:latin typeface="FZSSJW--GB1-0"/>
            </a:endParaRPr>
          </a:p>
          <a:p>
            <a:pPr algn="l"/>
            <a:r>
              <a:rPr lang="en-US" altLang="zh-CN" dirty="0" smtClean="0"/>
              <a:t>CREATE </a:t>
            </a:r>
            <a:r>
              <a:rPr lang="en-US" altLang="zh-CN" dirty="0"/>
              <a:t>TRIGGER </a:t>
            </a:r>
            <a:r>
              <a:rPr lang="en-US" altLang="zh-CN" dirty="0" err="1"/>
              <a:t>myTrigger</a:t>
            </a:r>
            <a:endParaRPr lang="en-US" altLang="zh-CN" dirty="0"/>
          </a:p>
          <a:p>
            <a:pPr algn="l"/>
            <a:r>
              <a:rPr lang="en-US" altLang="zh-CN" dirty="0"/>
              <a:t>ON </a:t>
            </a:r>
            <a:r>
              <a:rPr lang="en-US" altLang="zh-CN" dirty="0" err="1"/>
              <a:t>dbo.xsxxb</a:t>
            </a:r>
            <a:endParaRPr lang="en-US" altLang="zh-CN" dirty="0"/>
          </a:p>
          <a:p>
            <a:pPr algn="l"/>
            <a:r>
              <a:rPr lang="en-US" altLang="zh-CN" dirty="0"/>
              <a:t>AFTER INSERT,DELETE,UPDATE</a:t>
            </a:r>
          </a:p>
          <a:p>
            <a:pPr algn="l"/>
            <a:r>
              <a:rPr lang="en-US" altLang="zh-CN" dirty="0"/>
              <a:t>PRINT ' </a:t>
            </a:r>
            <a:r>
              <a:rPr lang="zh-CN" altLang="en-US" dirty="0"/>
              <a:t>哦</a:t>
            </a:r>
            <a:r>
              <a:rPr lang="en-US" altLang="zh-CN" dirty="0"/>
              <a:t>, </a:t>
            </a:r>
            <a:r>
              <a:rPr lang="zh-CN" altLang="en-US" dirty="0"/>
              <a:t>管理员修改记录了！！ </a:t>
            </a:r>
            <a:r>
              <a:rPr lang="en-US" altLang="zh-CN" dirty="0"/>
              <a:t>'</a:t>
            </a:r>
          </a:p>
          <a:p>
            <a:pPr algn="l"/>
            <a:r>
              <a:rPr lang="en-US" altLang="zh-CN" dirty="0"/>
              <a:t>GO</a:t>
            </a:r>
            <a:endParaRPr lang="zh-CN" altLang="en-US" dirty="0"/>
          </a:p>
        </p:txBody>
      </p:sp>
      <p:pic>
        <p:nvPicPr>
          <p:cNvPr id="4" name="图片 3"/>
          <p:cNvPicPr>
            <a:picLocks noChangeAspect="1"/>
          </p:cNvPicPr>
          <p:nvPr/>
        </p:nvPicPr>
        <p:blipFill>
          <a:blip r:embed="rId2"/>
          <a:stretch>
            <a:fillRect/>
          </a:stretch>
        </p:blipFill>
        <p:spPr>
          <a:xfrm>
            <a:off x="40499" y="260648"/>
            <a:ext cx="9103501" cy="6275734"/>
          </a:xfrm>
          <a:prstGeom prst="rect">
            <a:avLst/>
          </a:prstGeom>
        </p:spPr>
      </p:pic>
    </p:spTree>
    <p:extLst>
      <p:ext uri="{BB962C8B-B14F-4D97-AF65-F5344CB8AC3E}">
        <p14:creationId xmlns:p14="http://schemas.microsoft.com/office/powerpoint/2010/main" val="258597624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a:xfrm>
            <a:off x="395536" y="188640"/>
            <a:ext cx="8534400" cy="64135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zh-CN" altLang="zh-CN" dirty="0"/>
              <a:t>子任务</a:t>
            </a:r>
            <a:r>
              <a:rPr lang="en-US" altLang="zh-CN" dirty="0"/>
              <a:t>2</a:t>
            </a:r>
            <a:r>
              <a:rPr lang="zh-CN" altLang="zh-CN" dirty="0" smtClean="0"/>
              <a:t>：</a:t>
            </a:r>
            <a:r>
              <a:rPr lang="zh-CN" altLang="en-US" dirty="0" smtClean="0"/>
              <a:t>使用</a:t>
            </a:r>
            <a:r>
              <a:rPr lang="en-US" altLang="zh-CN" dirty="0"/>
              <a:t>T-SQL </a:t>
            </a:r>
            <a:r>
              <a:rPr lang="zh-CN" altLang="en-US" dirty="0"/>
              <a:t>创建</a:t>
            </a:r>
            <a:r>
              <a:rPr lang="en-US" altLang="zh-CN" dirty="0"/>
              <a:t>INAERT </a:t>
            </a:r>
            <a:r>
              <a:rPr lang="zh-CN" altLang="en-US" dirty="0"/>
              <a:t>触发器</a:t>
            </a:r>
            <a:endParaRPr lang="zh-CN" altLang="en-US" dirty="0"/>
          </a:p>
        </p:txBody>
      </p:sp>
      <p:grpSp>
        <p:nvGrpSpPr>
          <p:cNvPr id="448516" name="Group 4"/>
          <p:cNvGrpSpPr>
            <a:grpSpLocks/>
          </p:cNvGrpSpPr>
          <p:nvPr/>
        </p:nvGrpSpPr>
        <p:grpSpPr bwMode="auto">
          <a:xfrm>
            <a:off x="2411413" y="1844675"/>
            <a:ext cx="4038600" cy="1981200"/>
            <a:chOff x="1536" y="1488"/>
            <a:chExt cx="2544" cy="1248"/>
          </a:xfrm>
        </p:grpSpPr>
        <p:sp>
          <p:nvSpPr>
            <p:cNvPr id="448517" name="Rectangle 5"/>
            <p:cNvSpPr>
              <a:spLocks noChangeArrowheads="1"/>
            </p:cNvSpPr>
            <p:nvPr/>
          </p:nvSpPr>
          <p:spPr bwMode="auto">
            <a:xfrm>
              <a:off x="1536" y="1488"/>
              <a:ext cx="2544" cy="192"/>
            </a:xfrm>
            <a:prstGeom prst="rect">
              <a:avLst/>
            </a:prstGeom>
            <a:gradFill rotWithShape="1">
              <a:gsLst>
                <a:gs pos="0">
                  <a:schemeClr val="accent2"/>
                </a:gs>
                <a:gs pos="100000">
                  <a:srgbClr val="6666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nchor="ctr"/>
            <a:lstStyle/>
            <a:p>
              <a:pPr algn="l" eaLnBrk="0" hangingPunct="0"/>
              <a:r>
                <a:rPr lang="en-US" altLang="zh-CN">
                  <a:solidFill>
                    <a:schemeClr val="bg1"/>
                  </a:solidFill>
                  <a:ea typeface="黑体" pitchFamily="2" charset="-122"/>
                </a:rPr>
                <a:t>transInfo</a:t>
              </a:r>
            </a:p>
          </p:txBody>
        </p:sp>
        <p:sp>
          <p:nvSpPr>
            <p:cNvPr id="448518" name="Rectangle 6"/>
            <p:cNvSpPr>
              <a:spLocks noChangeArrowheads="1"/>
            </p:cNvSpPr>
            <p:nvPr/>
          </p:nvSpPr>
          <p:spPr bwMode="auto">
            <a:xfrm>
              <a:off x="1536" y="1680"/>
              <a:ext cx="672" cy="192"/>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nchor="ctr"/>
            <a:lstStyle/>
            <a:p>
              <a:pPr eaLnBrk="0" hangingPunct="0"/>
              <a:r>
                <a:rPr lang="en-US" altLang="zh-CN" sz="1600">
                  <a:ea typeface="黑体" pitchFamily="2" charset="-122"/>
                </a:rPr>
                <a:t>cardID</a:t>
              </a:r>
            </a:p>
          </p:txBody>
        </p:sp>
        <p:sp>
          <p:nvSpPr>
            <p:cNvPr id="448519" name="Rectangle 7"/>
            <p:cNvSpPr>
              <a:spLocks noChangeArrowheads="1"/>
            </p:cNvSpPr>
            <p:nvPr/>
          </p:nvSpPr>
          <p:spPr bwMode="auto">
            <a:xfrm>
              <a:off x="2208" y="1680"/>
              <a:ext cx="1872" cy="192"/>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nchor="ctr"/>
            <a:lstStyle/>
            <a:p>
              <a:pPr eaLnBrk="0" hangingPunct="0"/>
              <a:r>
                <a:rPr lang="en-US" altLang="zh-CN" sz="1600">
                  <a:ea typeface="黑体" pitchFamily="2" charset="-122"/>
                </a:rPr>
                <a:t>transType      transMoney</a:t>
              </a:r>
            </a:p>
          </p:txBody>
        </p:sp>
        <p:sp>
          <p:nvSpPr>
            <p:cNvPr id="448520" name="Rectangle 8"/>
            <p:cNvSpPr>
              <a:spLocks noChangeArrowheads="1"/>
            </p:cNvSpPr>
            <p:nvPr/>
          </p:nvSpPr>
          <p:spPr bwMode="auto">
            <a:xfrm>
              <a:off x="1536" y="1872"/>
              <a:ext cx="672" cy="864"/>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lstStyle/>
            <a:p>
              <a:pPr eaLnBrk="0" hangingPunct="0"/>
              <a:r>
                <a:rPr lang="en-US" altLang="zh-CN" sz="1600">
                  <a:ea typeface="黑体" pitchFamily="2" charset="-122"/>
                </a:rPr>
                <a:t>1001 0002</a:t>
              </a:r>
            </a:p>
            <a:p>
              <a:pPr eaLnBrk="0" hangingPunct="0"/>
              <a:r>
                <a:rPr lang="en-US" altLang="zh-CN" sz="1600">
                  <a:ea typeface="黑体" pitchFamily="2" charset="-122"/>
                </a:rPr>
                <a:t>1001 0002</a:t>
              </a:r>
            </a:p>
          </p:txBody>
        </p:sp>
        <p:sp>
          <p:nvSpPr>
            <p:cNvPr id="448521" name="Rectangle 9"/>
            <p:cNvSpPr>
              <a:spLocks noChangeArrowheads="1"/>
            </p:cNvSpPr>
            <p:nvPr/>
          </p:nvSpPr>
          <p:spPr bwMode="auto">
            <a:xfrm>
              <a:off x="2208" y="1872"/>
              <a:ext cx="1872" cy="864"/>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lstStyle/>
            <a:p>
              <a:pPr algn="l" eaLnBrk="0" hangingPunct="0"/>
              <a:r>
                <a:rPr lang="zh-CN" altLang="en-US" b="0">
                  <a:latin typeface="黑体" pitchFamily="2" charset="-122"/>
                  <a:ea typeface="黑体" pitchFamily="2" charset="-122"/>
                </a:rPr>
                <a:t>存入</a:t>
              </a:r>
              <a:r>
                <a:rPr lang="zh-CN" altLang="en-US">
                  <a:latin typeface="黑体" pitchFamily="2" charset="-122"/>
                  <a:ea typeface="黑体" pitchFamily="2" charset="-122"/>
                </a:rPr>
                <a:t>          </a:t>
              </a:r>
              <a:r>
                <a:rPr lang="en-US" altLang="zh-CN">
                  <a:ea typeface="黑体" pitchFamily="2" charset="-122"/>
                </a:rPr>
                <a:t>300</a:t>
              </a:r>
            </a:p>
            <a:p>
              <a:pPr algn="l" eaLnBrk="0" hangingPunct="0"/>
              <a:r>
                <a:rPr lang="zh-CN" altLang="en-US" b="0">
                  <a:latin typeface="黑体" pitchFamily="2" charset="-122"/>
                  <a:ea typeface="黑体" pitchFamily="2" charset="-122"/>
                </a:rPr>
                <a:t>存入</a:t>
              </a:r>
              <a:r>
                <a:rPr lang="zh-CN" altLang="en-US">
                  <a:latin typeface="黑体" pitchFamily="2" charset="-122"/>
                  <a:ea typeface="黑体" pitchFamily="2" charset="-122"/>
                </a:rPr>
                <a:t>          </a:t>
              </a:r>
              <a:r>
                <a:rPr lang="en-US" altLang="zh-CN">
                  <a:ea typeface="黑体" pitchFamily="2" charset="-122"/>
                </a:rPr>
                <a:t>500</a:t>
              </a:r>
            </a:p>
            <a:p>
              <a:pPr algn="l" eaLnBrk="0" hangingPunct="0"/>
              <a:endParaRPr lang="en-US" altLang="zh-CN">
                <a:effectLst>
                  <a:outerShdw blurRad="38100" dist="38100" dir="2700000" algn="tl">
                    <a:srgbClr val="FFFFFF"/>
                  </a:outerShdw>
                </a:effectLst>
                <a:latin typeface="黑体" pitchFamily="2" charset="-122"/>
                <a:ea typeface="黑体" pitchFamily="2" charset="-122"/>
              </a:endParaRPr>
            </a:p>
          </p:txBody>
        </p:sp>
      </p:grpSp>
      <p:sp>
        <p:nvSpPr>
          <p:cNvPr id="448523" name="Freeform 11"/>
          <p:cNvSpPr>
            <a:spLocks/>
          </p:cNvSpPr>
          <p:nvPr/>
        </p:nvSpPr>
        <p:spPr bwMode="auto">
          <a:xfrm>
            <a:off x="684213" y="2492375"/>
            <a:ext cx="1727200" cy="846138"/>
          </a:xfrm>
          <a:custGeom>
            <a:avLst/>
            <a:gdLst>
              <a:gd name="T0" fmla="*/ 729 w 730"/>
              <a:gd name="T1" fmla="*/ 277 h 457"/>
              <a:gd name="T2" fmla="*/ 453 w 730"/>
              <a:gd name="T3" fmla="*/ 456 h 457"/>
              <a:gd name="T4" fmla="*/ 454 w 730"/>
              <a:gd name="T5" fmla="*/ 370 h 457"/>
              <a:gd name="T6" fmla="*/ 443 w 730"/>
              <a:gd name="T7" fmla="*/ 370 h 457"/>
              <a:gd name="T8" fmla="*/ 431 w 730"/>
              <a:gd name="T9" fmla="*/ 370 h 457"/>
              <a:gd name="T10" fmla="*/ 420 w 730"/>
              <a:gd name="T11" fmla="*/ 370 h 457"/>
              <a:gd name="T12" fmla="*/ 408 w 730"/>
              <a:gd name="T13" fmla="*/ 370 h 457"/>
              <a:gd name="T14" fmla="*/ 395 w 730"/>
              <a:gd name="T15" fmla="*/ 370 h 457"/>
              <a:gd name="T16" fmla="*/ 384 w 730"/>
              <a:gd name="T17" fmla="*/ 370 h 457"/>
              <a:gd name="T18" fmla="*/ 370 w 730"/>
              <a:gd name="T19" fmla="*/ 370 h 457"/>
              <a:gd name="T20" fmla="*/ 358 w 730"/>
              <a:gd name="T21" fmla="*/ 370 h 457"/>
              <a:gd name="T22" fmla="*/ 345 w 730"/>
              <a:gd name="T23" fmla="*/ 370 h 457"/>
              <a:gd name="T24" fmla="*/ 333 w 730"/>
              <a:gd name="T25" fmla="*/ 370 h 457"/>
              <a:gd name="T26" fmla="*/ 320 w 730"/>
              <a:gd name="T27" fmla="*/ 370 h 457"/>
              <a:gd name="T28" fmla="*/ 308 w 730"/>
              <a:gd name="T29" fmla="*/ 370 h 457"/>
              <a:gd name="T30" fmla="*/ 295 w 730"/>
              <a:gd name="T31" fmla="*/ 369 h 457"/>
              <a:gd name="T32" fmla="*/ 283 w 730"/>
              <a:gd name="T33" fmla="*/ 369 h 457"/>
              <a:gd name="T34" fmla="*/ 259 w 730"/>
              <a:gd name="T35" fmla="*/ 366 h 457"/>
              <a:gd name="T36" fmla="*/ 218 w 730"/>
              <a:gd name="T37" fmla="*/ 360 h 457"/>
              <a:gd name="T38" fmla="*/ 180 w 730"/>
              <a:gd name="T39" fmla="*/ 350 h 457"/>
              <a:gd name="T40" fmla="*/ 145 w 730"/>
              <a:gd name="T41" fmla="*/ 336 h 457"/>
              <a:gd name="T42" fmla="*/ 114 w 730"/>
              <a:gd name="T43" fmla="*/ 319 h 457"/>
              <a:gd name="T44" fmla="*/ 86 w 730"/>
              <a:gd name="T45" fmla="*/ 299 h 457"/>
              <a:gd name="T46" fmla="*/ 61 w 730"/>
              <a:gd name="T47" fmla="*/ 277 h 457"/>
              <a:gd name="T48" fmla="*/ 41 w 730"/>
              <a:gd name="T49" fmla="*/ 252 h 457"/>
              <a:gd name="T50" fmla="*/ 24 w 730"/>
              <a:gd name="T51" fmla="*/ 227 h 457"/>
              <a:gd name="T52" fmla="*/ 11 w 730"/>
              <a:gd name="T53" fmla="*/ 200 h 457"/>
              <a:gd name="T54" fmla="*/ 4 w 730"/>
              <a:gd name="T55" fmla="*/ 171 h 457"/>
              <a:gd name="T56" fmla="*/ 0 w 730"/>
              <a:gd name="T57" fmla="*/ 142 h 457"/>
              <a:gd name="T58" fmla="*/ 1 w 730"/>
              <a:gd name="T59" fmla="*/ 114 h 457"/>
              <a:gd name="T60" fmla="*/ 8 w 730"/>
              <a:gd name="T61" fmla="*/ 84 h 457"/>
              <a:gd name="T62" fmla="*/ 19 w 730"/>
              <a:gd name="T63" fmla="*/ 55 h 457"/>
              <a:gd name="T64" fmla="*/ 56 w 730"/>
              <a:gd name="T65" fmla="*/ 0 h 457"/>
              <a:gd name="T66" fmla="*/ 45 w 730"/>
              <a:gd name="T67" fmla="*/ 12 h 457"/>
              <a:gd name="T68" fmla="*/ 30 w 730"/>
              <a:gd name="T69" fmla="*/ 36 h 457"/>
              <a:gd name="T70" fmla="*/ 23 w 730"/>
              <a:gd name="T71" fmla="*/ 60 h 457"/>
              <a:gd name="T72" fmla="*/ 25 w 730"/>
              <a:gd name="T73" fmla="*/ 81 h 457"/>
              <a:gd name="T74" fmla="*/ 30 w 730"/>
              <a:gd name="T75" fmla="*/ 91 h 457"/>
              <a:gd name="T76" fmla="*/ 43 w 730"/>
              <a:gd name="T77" fmla="*/ 110 h 457"/>
              <a:gd name="T78" fmla="*/ 63 w 730"/>
              <a:gd name="T79" fmla="*/ 127 h 457"/>
              <a:gd name="T80" fmla="*/ 88 w 730"/>
              <a:gd name="T81" fmla="*/ 144 h 457"/>
              <a:gd name="T82" fmla="*/ 119 w 730"/>
              <a:gd name="T83" fmla="*/ 156 h 457"/>
              <a:gd name="T84" fmla="*/ 136 w 730"/>
              <a:gd name="T85" fmla="*/ 162 h 457"/>
              <a:gd name="T86" fmla="*/ 174 w 730"/>
              <a:gd name="T87" fmla="*/ 174 h 457"/>
              <a:gd name="T88" fmla="*/ 213 w 730"/>
              <a:gd name="T89" fmla="*/ 181 h 457"/>
              <a:gd name="T90" fmla="*/ 255 w 730"/>
              <a:gd name="T91" fmla="*/ 187 h 457"/>
              <a:gd name="T92" fmla="*/ 278 w 730"/>
              <a:gd name="T93" fmla="*/ 190 h 457"/>
              <a:gd name="T94" fmla="*/ 323 w 730"/>
              <a:gd name="T95" fmla="*/ 192 h 457"/>
              <a:gd name="T96" fmla="*/ 366 w 730"/>
              <a:gd name="T97" fmla="*/ 192 h 457"/>
              <a:gd name="T98" fmla="*/ 410 w 730"/>
              <a:gd name="T99" fmla="*/ 190 h 457"/>
              <a:gd name="T100" fmla="*/ 454 w 730"/>
              <a:gd name="T101" fmla="*/ 184 h 457"/>
              <a:gd name="T102" fmla="*/ 453 w 730"/>
              <a:gd name="T103" fmla="*/ 95 h 457"/>
              <a:gd name="T104" fmla="*/ 729 w 730"/>
              <a:gd name="T105" fmla="*/ 27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0" h="457">
                <a:moveTo>
                  <a:pt x="729" y="277"/>
                </a:moveTo>
                <a:lnTo>
                  <a:pt x="453" y="456"/>
                </a:lnTo>
                <a:lnTo>
                  <a:pt x="454" y="370"/>
                </a:lnTo>
                <a:lnTo>
                  <a:pt x="443" y="370"/>
                </a:lnTo>
                <a:lnTo>
                  <a:pt x="431" y="370"/>
                </a:lnTo>
                <a:lnTo>
                  <a:pt x="420" y="370"/>
                </a:lnTo>
                <a:lnTo>
                  <a:pt x="408" y="370"/>
                </a:lnTo>
                <a:lnTo>
                  <a:pt x="395" y="370"/>
                </a:lnTo>
                <a:lnTo>
                  <a:pt x="384" y="370"/>
                </a:lnTo>
                <a:lnTo>
                  <a:pt x="370" y="370"/>
                </a:lnTo>
                <a:lnTo>
                  <a:pt x="358" y="370"/>
                </a:lnTo>
                <a:lnTo>
                  <a:pt x="345" y="370"/>
                </a:lnTo>
                <a:lnTo>
                  <a:pt x="333" y="370"/>
                </a:lnTo>
                <a:lnTo>
                  <a:pt x="320" y="370"/>
                </a:lnTo>
                <a:lnTo>
                  <a:pt x="308" y="370"/>
                </a:lnTo>
                <a:lnTo>
                  <a:pt x="295" y="369"/>
                </a:lnTo>
                <a:lnTo>
                  <a:pt x="283" y="369"/>
                </a:lnTo>
                <a:lnTo>
                  <a:pt x="259" y="366"/>
                </a:lnTo>
                <a:lnTo>
                  <a:pt x="218" y="360"/>
                </a:lnTo>
                <a:lnTo>
                  <a:pt x="180" y="350"/>
                </a:lnTo>
                <a:lnTo>
                  <a:pt x="145" y="336"/>
                </a:lnTo>
                <a:lnTo>
                  <a:pt x="114" y="319"/>
                </a:lnTo>
                <a:lnTo>
                  <a:pt x="86" y="299"/>
                </a:lnTo>
                <a:lnTo>
                  <a:pt x="61" y="277"/>
                </a:lnTo>
                <a:lnTo>
                  <a:pt x="41" y="252"/>
                </a:lnTo>
                <a:lnTo>
                  <a:pt x="24" y="227"/>
                </a:lnTo>
                <a:lnTo>
                  <a:pt x="11" y="200"/>
                </a:lnTo>
                <a:lnTo>
                  <a:pt x="4" y="171"/>
                </a:lnTo>
                <a:lnTo>
                  <a:pt x="0" y="142"/>
                </a:lnTo>
                <a:lnTo>
                  <a:pt x="1" y="114"/>
                </a:lnTo>
                <a:lnTo>
                  <a:pt x="8" y="84"/>
                </a:lnTo>
                <a:lnTo>
                  <a:pt x="19" y="55"/>
                </a:lnTo>
                <a:lnTo>
                  <a:pt x="56" y="0"/>
                </a:lnTo>
                <a:lnTo>
                  <a:pt x="45" y="12"/>
                </a:lnTo>
                <a:lnTo>
                  <a:pt x="30" y="36"/>
                </a:lnTo>
                <a:lnTo>
                  <a:pt x="23" y="60"/>
                </a:lnTo>
                <a:lnTo>
                  <a:pt x="25" y="81"/>
                </a:lnTo>
                <a:lnTo>
                  <a:pt x="30" y="91"/>
                </a:lnTo>
                <a:lnTo>
                  <a:pt x="43" y="110"/>
                </a:lnTo>
                <a:lnTo>
                  <a:pt x="63" y="127"/>
                </a:lnTo>
                <a:lnTo>
                  <a:pt x="88" y="144"/>
                </a:lnTo>
                <a:lnTo>
                  <a:pt x="119" y="156"/>
                </a:lnTo>
                <a:lnTo>
                  <a:pt x="136" y="162"/>
                </a:lnTo>
                <a:lnTo>
                  <a:pt x="174" y="174"/>
                </a:lnTo>
                <a:lnTo>
                  <a:pt x="213" y="181"/>
                </a:lnTo>
                <a:lnTo>
                  <a:pt x="255" y="187"/>
                </a:lnTo>
                <a:lnTo>
                  <a:pt x="278" y="190"/>
                </a:lnTo>
                <a:lnTo>
                  <a:pt x="323" y="192"/>
                </a:lnTo>
                <a:lnTo>
                  <a:pt x="366" y="192"/>
                </a:lnTo>
                <a:lnTo>
                  <a:pt x="410" y="190"/>
                </a:lnTo>
                <a:lnTo>
                  <a:pt x="454" y="184"/>
                </a:lnTo>
                <a:lnTo>
                  <a:pt x="453" y="95"/>
                </a:lnTo>
                <a:lnTo>
                  <a:pt x="729" y="277"/>
                </a:lnTo>
              </a:path>
            </a:pathLst>
          </a:custGeom>
          <a:gradFill rotWithShape="1">
            <a:gsLst>
              <a:gs pos="0">
                <a:srgbClr val="FFFFFF"/>
              </a:gs>
              <a:gs pos="50000">
                <a:srgbClr val="CCFFCC"/>
              </a:gs>
              <a:gs pos="100000">
                <a:srgbClr val="FFFFFF"/>
              </a:gs>
            </a:gsLst>
            <a:lin ang="2700000" scaled="1"/>
          </a:gradFill>
          <a:ln w="6350" cap="rnd" cmpd="sng">
            <a:solidFill>
              <a:srgbClr val="000000"/>
            </a:solidFill>
            <a:prstDash val="solid"/>
            <a:round/>
            <a:headEnd type="none" w="med" len="med"/>
            <a:tailEnd type="none" w="med" len="med"/>
          </a:ln>
          <a:effectLst>
            <a:outerShdw dist="63500" dir="2212194" algn="ctr" rotWithShape="0">
              <a:srgbClr val="808080"/>
            </a:outerShdw>
          </a:effectLst>
        </p:spPr>
        <p:txBody>
          <a:bodyPr/>
          <a:lstStyle/>
          <a:p>
            <a:endParaRPr lang="zh-CN" altLang="en-US"/>
          </a:p>
        </p:txBody>
      </p:sp>
      <p:grpSp>
        <p:nvGrpSpPr>
          <p:cNvPr id="448524" name="Group 12"/>
          <p:cNvGrpSpPr>
            <a:grpSpLocks/>
          </p:cNvGrpSpPr>
          <p:nvPr/>
        </p:nvGrpSpPr>
        <p:grpSpPr bwMode="auto">
          <a:xfrm>
            <a:off x="2916238" y="4005263"/>
            <a:ext cx="4392612" cy="1066800"/>
            <a:chOff x="1056" y="3120"/>
            <a:chExt cx="2592" cy="672"/>
          </a:xfrm>
        </p:grpSpPr>
        <p:sp>
          <p:nvSpPr>
            <p:cNvPr id="448525" name="Rectangle 13"/>
            <p:cNvSpPr>
              <a:spLocks noChangeArrowheads="1"/>
            </p:cNvSpPr>
            <p:nvPr/>
          </p:nvSpPr>
          <p:spPr bwMode="auto">
            <a:xfrm>
              <a:off x="1056" y="3120"/>
              <a:ext cx="2592" cy="192"/>
            </a:xfrm>
            <a:prstGeom prst="rect">
              <a:avLst/>
            </a:prstGeom>
            <a:gradFill rotWithShape="1">
              <a:gsLst>
                <a:gs pos="0">
                  <a:schemeClr val="accent2"/>
                </a:gs>
                <a:gs pos="100000">
                  <a:srgbClr val="6666FF"/>
                </a:gs>
              </a:gsLst>
              <a:lin ang="5400000" scaled="1"/>
            </a:gradFill>
            <a:ln w="9525">
              <a:solidFill>
                <a:schemeClr val="bg2"/>
              </a:solidFill>
              <a:miter lim="800000"/>
              <a:headEnd/>
              <a:tailEnd/>
            </a:ln>
            <a:effectLst>
              <a:outerShdw dist="89803" dir="2700000" algn="ctr" rotWithShape="0">
                <a:schemeClr val="accent1"/>
              </a:outerShdw>
            </a:effectLst>
          </p:spPr>
          <p:txBody>
            <a:bodyPr wrap="none" anchor="ctr"/>
            <a:lstStyle/>
            <a:p>
              <a:pPr algn="l" eaLnBrk="0" hangingPunct="0"/>
              <a:r>
                <a:rPr lang="en-US" altLang="zh-CN">
                  <a:solidFill>
                    <a:schemeClr val="bg1"/>
                  </a:solidFill>
                </a:rPr>
                <a:t>inserted</a:t>
              </a:r>
            </a:p>
          </p:txBody>
        </p:sp>
        <p:sp>
          <p:nvSpPr>
            <p:cNvPr id="448526" name="Rectangle 14"/>
            <p:cNvSpPr>
              <a:spLocks noChangeArrowheads="1"/>
            </p:cNvSpPr>
            <p:nvPr/>
          </p:nvSpPr>
          <p:spPr bwMode="auto">
            <a:xfrm>
              <a:off x="1056" y="3312"/>
              <a:ext cx="1104" cy="240"/>
            </a:xfrm>
            <a:prstGeom prst="rect">
              <a:avLst/>
            </a:prstGeom>
            <a:solidFill>
              <a:srgbClr val="CCFFFF"/>
            </a:solidFill>
            <a:ln w="9525" algn="ctr">
              <a:solidFill>
                <a:schemeClr val="bg2"/>
              </a:solidFill>
              <a:miter lim="800000"/>
              <a:headEnd/>
              <a:tailEnd/>
            </a:ln>
            <a:effectLst>
              <a:outerShdw dist="89803" dir="2700000" algn="ctr" rotWithShape="0">
                <a:schemeClr val="accent1"/>
              </a:outerShdw>
            </a:effectLst>
          </p:spPr>
          <p:txBody>
            <a:bodyPr wrap="none"/>
            <a:lstStyle/>
            <a:p>
              <a:pPr eaLnBrk="0" hangingPunct="0"/>
              <a:r>
                <a:rPr lang="en-US" altLang="zh-CN" sz="1600">
                  <a:ea typeface="黑体" pitchFamily="2" charset="-122"/>
                </a:rPr>
                <a:t>cardID</a:t>
              </a:r>
            </a:p>
          </p:txBody>
        </p:sp>
        <p:sp>
          <p:nvSpPr>
            <p:cNvPr id="448527" name="Rectangle 15"/>
            <p:cNvSpPr>
              <a:spLocks noChangeArrowheads="1"/>
            </p:cNvSpPr>
            <p:nvPr/>
          </p:nvSpPr>
          <p:spPr bwMode="auto">
            <a:xfrm>
              <a:off x="2160" y="3312"/>
              <a:ext cx="1488" cy="240"/>
            </a:xfrm>
            <a:prstGeom prst="rect">
              <a:avLst/>
            </a:prstGeom>
            <a:solidFill>
              <a:srgbClr val="CCFFFF"/>
            </a:solidFill>
            <a:ln w="9525">
              <a:solidFill>
                <a:schemeClr val="bg2"/>
              </a:solidFill>
              <a:miter lim="800000"/>
              <a:headEnd/>
              <a:tailEnd/>
            </a:ln>
            <a:effectLst>
              <a:outerShdw dist="89803" dir="2700000" algn="ctr" rotWithShape="0">
                <a:schemeClr val="accent1"/>
              </a:outerShdw>
            </a:effectLst>
          </p:spPr>
          <p:txBody>
            <a:bodyPr wrap="none"/>
            <a:lstStyle/>
            <a:p>
              <a:pPr eaLnBrk="0" hangingPunct="0"/>
              <a:r>
                <a:rPr lang="en-US" altLang="zh-CN" sz="1600">
                  <a:ea typeface="黑体" pitchFamily="2" charset="-122"/>
                </a:rPr>
                <a:t>transType      transMoney</a:t>
              </a:r>
            </a:p>
            <a:p>
              <a:pPr eaLnBrk="0" hangingPunct="0"/>
              <a:endParaRPr lang="en-US" altLang="zh-CN" sz="1600">
                <a:effectLst>
                  <a:outerShdw blurRad="38100" dist="38100" dir="2700000" algn="tl">
                    <a:srgbClr val="FFFFFF"/>
                  </a:outerShdw>
                </a:effectLst>
                <a:ea typeface="黑体" pitchFamily="2" charset="-122"/>
              </a:endParaRPr>
            </a:p>
          </p:txBody>
        </p:sp>
        <p:sp>
          <p:nvSpPr>
            <p:cNvPr id="448528" name="Rectangle 16"/>
            <p:cNvSpPr>
              <a:spLocks noChangeArrowheads="1"/>
            </p:cNvSpPr>
            <p:nvPr/>
          </p:nvSpPr>
          <p:spPr bwMode="auto">
            <a:xfrm>
              <a:off x="1056" y="3552"/>
              <a:ext cx="1104" cy="240"/>
            </a:xfrm>
            <a:prstGeom prst="rect">
              <a:avLst/>
            </a:prstGeom>
            <a:solidFill>
              <a:schemeClr val="bg1"/>
            </a:solidFill>
            <a:ln w="9525">
              <a:solidFill>
                <a:schemeClr val="tx1"/>
              </a:solidFill>
              <a:miter lim="800000"/>
              <a:headEnd/>
              <a:tailEnd/>
            </a:ln>
            <a:effectLst>
              <a:outerShdw dist="89803" dir="2700000" algn="ctr" rotWithShape="0">
                <a:schemeClr val="accent1"/>
              </a:outerShdw>
            </a:effectLst>
          </p:spPr>
          <p:txBody>
            <a:bodyPr wrap="none"/>
            <a:lstStyle/>
            <a:p>
              <a:pPr eaLnBrk="0" hangingPunct="0">
                <a:lnSpc>
                  <a:spcPct val="110000"/>
                </a:lnSpc>
              </a:pPr>
              <a:r>
                <a:rPr lang="en-US" altLang="zh-CN">
                  <a:ea typeface="黑体" pitchFamily="2" charset="-122"/>
                </a:rPr>
                <a:t>1001 0001</a:t>
              </a:r>
            </a:p>
          </p:txBody>
        </p:sp>
        <p:sp>
          <p:nvSpPr>
            <p:cNvPr id="448529" name="Rectangle 17"/>
            <p:cNvSpPr>
              <a:spLocks noChangeArrowheads="1"/>
            </p:cNvSpPr>
            <p:nvPr/>
          </p:nvSpPr>
          <p:spPr bwMode="auto">
            <a:xfrm>
              <a:off x="2160" y="3552"/>
              <a:ext cx="1488" cy="240"/>
            </a:xfrm>
            <a:prstGeom prst="rect">
              <a:avLst/>
            </a:prstGeom>
            <a:solidFill>
              <a:schemeClr val="bg1"/>
            </a:solidFill>
            <a:ln w="9525" algn="ctr">
              <a:solidFill>
                <a:schemeClr val="tx1"/>
              </a:solidFill>
              <a:miter lim="800000"/>
              <a:headEnd/>
              <a:tailEnd/>
            </a:ln>
            <a:effectLst>
              <a:outerShdw dist="89803" dir="2700000" algn="ctr" rotWithShape="0">
                <a:schemeClr val="accent1"/>
              </a:outerShdw>
            </a:effectLst>
          </p:spPr>
          <p:txBody>
            <a:bodyPr wrap="none"/>
            <a:lstStyle/>
            <a:p>
              <a:pPr algn="l" eaLnBrk="0" hangingPunct="0"/>
              <a:r>
                <a:rPr lang="en-US" altLang="zh-CN">
                  <a:effectLst>
                    <a:outerShdw blurRad="38100" dist="38100" dir="2700000" algn="tl">
                      <a:srgbClr val="C0C0C0"/>
                    </a:outerShdw>
                  </a:effectLst>
                  <a:latin typeface="黑体" pitchFamily="2" charset="-122"/>
                  <a:ea typeface="黑体" pitchFamily="2" charset="-122"/>
                </a:rPr>
                <a:t>  </a:t>
              </a:r>
              <a:r>
                <a:rPr lang="zh-CN" altLang="en-US" b="0">
                  <a:ea typeface="黑体" pitchFamily="2" charset="-122"/>
                </a:rPr>
                <a:t>支取      </a:t>
              </a:r>
              <a:r>
                <a:rPr lang="en-US" altLang="zh-CN">
                  <a:ea typeface="黑体" pitchFamily="2" charset="-122"/>
                </a:rPr>
                <a:t>200</a:t>
              </a:r>
            </a:p>
          </p:txBody>
        </p:sp>
      </p:grpSp>
      <p:grpSp>
        <p:nvGrpSpPr>
          <p:cNvPr id="448530" name="Group 18"/>
          <p:cNvGrpSpPr>
            <a:grpSpLocks/>
          </p:cNvGrpSpPr>
          <p:nvPr/>
        </p:nvGrpSpPr>
        <p:grpSpPr bwMode="auto">
          <a:xfrm>
            <a:off x="2411413" y="1844675"/>
            <a:ext cx="4038600" cy="1981200"/>
            <a:chOff x="1536" y="1488"/>
            <a:chExt cx="2544" cy="1248"/>
          </a:xfrm>
        </p:grpSpPr>
        <p:sp>
          <p:nvSpPr>
            <p:cNvPr id="448531" name="Rectangle 19"/>
            <p:cNvSpPr>
              <a:spLocks noChangeArrowheads="1"/>
            </p:cNvSpPr>
            <p:nvPr/>
          </p:nvSpPr>
          <p:spPr bwMode="auto">
            <a:xfrm>
              <a:off x="1536" y="1488"/>
              <a:ext cx="2544" cy="192"/>
            </a:xfrm>
            <a:prstGeom prst="rect">
              <a:avLst/>
            </a:prstGeom>
            <a:gradFill rotWithShape="1">
              <a:gsLst>
                <a:gs pos="0">
                  <a:schemeClr val="accent2"/>
                </a:gs>
                <a:gs pos="100000">
                  <a:srgbClr val="6666FF"/>
                </a:gs>
              </a:gsLst>
              <a:lin ang="5400000" scaled="1"/>
            </a:gradFill>
            <a:ln w="9525">
              <a:solidFill>
                <a:schemeClr val="bg2"/>
              </a:solidFill>
              <a:miter lim="800000"/>
              <a:headEnd/>
              <a:tailEnd/>
            </a:ln>
            <a:effectLst>
              <a:outerShdw dist="89803" dir="2700000" algn="ctr" rotWithShape="0">
                <a:schemeClr val="accent1"/>
              </a:outerShdw>
            </a:effectLst>
          </p:spPr>
          <p:txBody>
            <a:bodyPr wrap="none" anchor="ctr"/>
            <a:lstStyle/>
            <a:p>
              <a:pPr algn="l" eaLnBrk="0" hangingPunct="0"/>
              <a:r>
                <a:rPr lang="en-US" altLang="zh-CN">
                  <a:solidFill>
                    <a:schemeClr val="bg1"/>
                  </a:solidFill>
                </a:rPr>
                <a:t>transInfo</a:t>
              </a:r>
            </a:p>
          </p:txBody>
        </p:sp>
        <p:sp>
          <p:nvSpPr>
            <p:cNvPr id="448532" name="Rectangle 20"/>
            <p:cNvSpPr>
              <a:spLocks noChangeArrowheads="1"/>
            </p:cNvSpPr>
            <p:nvPr/>
          </p:nvSpPr>
          <p:spPr bwMode="auto">
            <a:xfrm>
              <a:off x="1536" y="1680"/>
              <a:ext cx="672" cy="192"/>
            </a:xfrm>
            <a:prstGeom prst="rect">
              <a:avLst/>
            </a:prstGeom>
            <a:gradFill rotWithShape="1">
              <a:gsLst>
                <a:gs pos="0">
                  <a:srgbClr val="FFCC00"/>
                </a:gs>
                <a:gs pos="100000">
                  <a:srgbClr val="FFFFFF"/>
                </a:gs>
              </a:gsLst>
              <a:lin ang="5400000" scaled="1"/>
            </a:gradFill>
            <a:ln w="9525">
              <a:solidFill>
                <a:schemeClr val="tx1"/>
              </a:solidFill>
              <a:miter lim="800000"/>
              <a:headEnd/>
              <a:tailEnd/>
            </a:ln>
            <a:effectLst>
              <a:outerShdw dist="89803" dir="2700000" algn="ctr" rotWithShape="0">
                <a:schemeClr val="accent1"/>
              </a:outerShdw>
            </a:effectLst>
          </p:spPr>
          <p:txBody>
            <a:bodyPr wrap="none" anchor="ctr"/>
            <a:lstStyle/>
            <a:p>
              <a:pPr eaLnBrk="0" hangingPunct="0"/>
              <a:r>
                <a:rPr lang="en-US" altLang="zh-CN" sz="1600">
                  <a:ea typeface="黑体" pitchFamily="2" charset="-122"/>
                </a:rPr>
                <a:t>cardID</a:t>
              </a:r>
            </a:p>
          </p:txBody>
        </p:sp>
        <p:sp>
          <p:nvSpPr>
            <p:cNvPr id="448533" name="Rectangle 21"/>
            <p:cNvSpPr>
              <a:spLocks noChangeArrowheads="1"/>
            </p:cNvSpPr>
            <p:nvPr/>
          </p:nvSpPr>
          <p:spPr bwMode="auto">
            <a:xfrm>
              <a:off x="2208" y="1680"/>
              <a:ext cx="1872" cy="192"/>
            </a:xfrm>
            <a:prstGeom prst="rect">
              <a:avLst/>
            </a:prstGeom>
            <a:gradFill rotWithShape="1">
              <a:gsLst>
                <a:gs pos="0">
                  <a:srgbClr val="FFCC00"/>
                </a:gs>
                <a:gs pos="100000">
                  <a:srgbClr val="FFFFFF"/>
                </a:gs>
              </a:gsLst>
              <a:lin ang="5400000" scaled="1"/>
            </a:gradFill>
            <a:ln w="9525">
              <a:solidFill>
                <a:schemeClr val="tx1"/>
              </a:solidFill>
              <a:miter lim="800000"/>
              <a:headEnd/>
              <a:tailEnd/>
            </a:ln>
            <a:effectLst>
              <a:outerShdw dist="89803" dir="2700000" algn="ctr" rotWithShape="0">
                <a:schemeClr val="accent1"/>
              </a:outerShdw>
            </a:effectLst>
          </p:spPr>
          <p:txBody>
            <a:bodyPr wrap="none" anchor="ctr"/>
            <a:lstStyle/>
            <a:p>
              <a:pPr eaLnBrk="0" hangingPunct="0"/>
              <a:r>
                <a:rPr lang="en-US" altLang="zh-CN" sz="1600">
                  <a:ea typeface="黑体" pitchFamily="2" charset="-122"/>
                </a:rPr>
                <a:t>transType      transMoney</a:t>
              </a:r>
            </a:p>
          </p:txBody>
        </p:sp>
        <p:sp>
          <p:nvSpPr>
            <p:cNvPr id="448534" name="Rectangle 22"/>
            <p:cNvSpPr>
              <a:spLocks noChangeArrowheads="1"/>
            </p:cNvSpPr>
            <p:nvPr/>
          </p:nvSpPr>
          <p:spPr bwMode="auto">
            <a:xfrm>
              <a:off x="1536" y="1872"/>
              <a:ext cx="672" cy="864"/>
            </a:xfrm>
            <a:prstGeom prst="rect">
              <a:avLst/>
            </a:prstGeom>
            <a:gradFill rotWithShape="1">
              <a:gsLst>
                <a:gs pos="0">
                  <a:srgbClr val="FFCC00"/>
                </a:gs>
                <a:gs pos="100000">
                  <a:srgbClr val="FFFFFF"/>
                </a:gs>
              </a:gsLst>
              <a:lin ang="5400000" scaled="1"/>
            </a:gradFill>
            <a:ln w="9525">
              <a:solidFill>
                <a:schemeClr val="tx1"/>
              </a:solidFill>
              <a:miter lim="800000"/>
              <a:headEnd/>
              <a:tailEnd/>
            </a:ln>
            <a:effectLst>
              <a:outerShdw dist="89803" dir="2700000" algn="ctr" rotWithShape="0">
                <a:schemeClr val="accent1"/>
              </a:outerShdw>
            </a:effectLst>
          </p:spPr>
          <p:txBody>
            <a:bodyPr wrap="none"/>
            <a:lstStyle/>
            <a:p>
              <a:pPr eaLnBrk="0" hangingPunct="0">
                <a:lnSpc>
                  <a:spcPct val="110000"/>
                </a:lnSpc>
              </a:pPr>
              <a:r>
                <a:rPr lang="en-US" altLang="zh-CN" b="0">
                  <a:latin typeface="黑体" pitchFamily="2" charset="-122"/>
                  <a:ea typeface="黑体" pitchFamily="2" charset="-122"/>
                </a:rPr>
                <a:t>1001 0002</a:t>
              </a:r>
            </a:p>
            <a:p>
              <a:pPr eaLnBrk="0" hangingPunct="0">
                <a:lnSpc>
                  <a:spcPct val="110000"/>
                </a:lnSpc>
              </a:pPr>
              <a:endParaRPr lang="en-US" altLang="zh-CN">
                <a:effectLst>
                  <a:outerShdw blurRad="38100" dist="38100" dir="2700000" algn="tl">
                    <a:srgbClr val="FFFFFF"/>
                  </a:outerShdw>
                </a:effectLst>
                <a:latin typeface="黑体" pitchFamily="2" charset="-122"/>
                <a:ea typeface="黑体" pitchFamily="2" charset="-122"/>
              </a:endParaRPr>
            </a:p>
            <a:p>
              <a:pPr eaLnBrk="0" hangingPunct="0">
                <a:lnSpc>
                  <a:spcPct val="110000"/>
                </a:lnSpc>
              </a:pPr>
              <a:r>
                <a:rPr lang="en-US" altLang="zh-CN" b="0">
                  <a:latin typeface="黑体" pitchFamily="2" charset="-122"/>
                  <a:ea typeface="黑体" pitchFamily="2" charset="-122"/>
                </a:rPr>
                <a:t>1001 0002</a:t>
              </a:r>
            </a:p>
          </p:txBody>
        </p:sp>
        <p:sp>
          <p:nvSpPr>
            <p:cNvPr id="448535" name="Rectangle 23"/>
            <p:cNvSpPr>
              <a:spLocks noChangeArrowheads="1"/>
            </p:cNvSpPr>
            <p:nvPr/>
          </p:nvSpPr>
          <p:spPr bwMode="auto">
            <a:xfrm>
              <a:off x="2208" y="1872"/>
              <a:ext cx="1872" cy="864"/>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lstStyle/>
            <a:p>
              <a:pPr algn="l" eaLnBrk="0" hangingPunct="0">
                <a:lnSpc>
                  <a:spcPct val="110000"/>
                </a:lnSpc>
              </a:pPr>
              <a:r>
                <a:rPr lang="zh-CN" altLang="en-US" b="0">
                  <a:latin typeface="黑体" pitchFamily="2" charset="-122"/>
                  <a:ea typeface="黑体" pitchFamily="2" charset="-122"/>
                </a:rPr>
                <a:t>存入          </a:t>
              </a:r>
              <a:r>
                <a:rPr lang="en-US" altLang="zh-CN">
                  <a:latin typeface="黑体" pitchFamily="2" charset="-122"/>
                  <a:ea typeface="黑体" pitchFamily="2" charset="-122"/>
                </a:rPr>
                <a:t>300</a:t>
              </a:r>
            </a:p>
            <a:p>
              <a:pPr algn="l" eaLnBrk="0" hangingPunct="0">
                <a:lnSpc>
                  <a:spcPct val="110000"/>
                </a:lnSpc>
              </a:pPr>
              <a:endParaRPr lang="en-US" altLang="zh-CN" b="0">
                <a:latin typeface="黑体" pitchFamily="2" charset="-122"/>
                <a:ea typeface="黑体" pitchFamily="2" charset="-122"/>
              </a:endParaRPr>
            </a:p>
            <a:p>
              <a:pPr algn="l" eaLnBrk="0" hangingPunct="0">
                <a:lnSpc>
                  <a:spcPct val="110000"/>
                </a:lnSpc>
              </a:pPr>
              <a:r>
                <a:rPr lang="zh-CN" altLang="en-US" b="0">
                  <a:latin typeface="黑体" pitchFamily="2" charset="-122"/>
                  <a:ea typeface="黑体" pitchFamily="2" charset="-122"/>
                </a:rPr>
                <a:t>存入          </a:t>
              </a:r>
              <a:r>
                <a:rPr lang="en-US" altLang="zh-CN">
                  <a:latin typeface="黑体" pitchFamily="2" charset="-122"/>
                  <a:ea typeface="黑体" pitchFamily="2" charset="-122"/>
                </a:rPr>
                <a:t>500</a:t>
              </a:r>
            </a:p>
          </p:txBody>
        </p:sp>
      </p:grpSp>
      <p:grpSp>
        <p:nvGrpSpPr>
          <p:cNvPr id="448536" name="Group 24"/>
          <p:cNvGrpSpPr>
            <a:grpSpLocks/>
          </p:cNvGrpSpPr>
          <p:nvPr/>
        </p:nvGrpSpPr>
        <p:grpSpPr bwMode="auto">
          <a:xfrm>
            <a:off x="2411413" y="2852738"/>
            <a:ext cx="4038600" cy="304800"/>
            <a:chOff x="1536" y="2112"/>
            <a:chExt cx="2544" cy="192"/>
          </a:xfrm>
        </p:grpSpPr>
        <p:sp>
          <p:nvSpPr>
            <p:cNvPr id="448537" name="Rectangle 25"/>
            <p:cNvSpPr>
              <a:spLocks noChangeArrowheads="1"/>
            </p:cNvSpPr>
            <p:nvPr/>
          </p:nvSpPr>
          <p:spPr bwMode="auto">
            <a:xfrm>
              <a:off x="1536" y="2112"/>
              <a:ext cx="672" cy="192"/>
            </a:xfrm>
            <a:prstGeom prst="rect">
              <a:avLst/>
            </a:prstGeom>
            <a:gradFill rotWithShape="1">
              <a:gsLst>
                <a:gs pos="0">
                  <a:srgbClr val="66FFCC"/>
                </a:gs>
                <a:gs pos="100000">
                  <a:srgbClr val="FFFFCC"/>
                </a:gs>
              </a:gsLst>
              <a:lin ang="5400000" scaled="1"/>
            </a:gra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zh-CN" sz="1600">
                  <a:solidFill>
                    <a:srgbClr val="0033CC"/>
                  </a:solidFill>
                </a:rPr>
                <a:t>1001  0001</a:t>
              </a:r>
            </a:p>
          </p:txBody>
        </p:sp>
        <p:sp>
          <p:nvSpPr>
            <p:cNvPr id="448538" name="Rectangle 26"/>
            <p:cNvSpPr>
              <a:spLocks noChangeArrowheads="1"/>
            </p:cNvSpPr>
            <p:nvPr/>
          </p:nvSpPr>
          <p:spPr bwMode="auto">
            <a:xfrm>
              <a:off x="2208" y="2112"/>
              <a:ext cx="1872" cy="192"/>
            </a:xfrm>
            <a:prstGeom prst="rect">
              <a:avLst/>
            </a:prstGeom>
            <a:gradFill rotWithShape="1">
              <a:gsLst>
                <a:gs pos="0">
                  <a:srgbClr val="66FFCC"/>
                </a:gs>
                <a:gs pos="100000">
                  <a:srgbClr val="FFFFCC"/>
                </a:gs>
              </a:gsLst>
              <a:lin ang="5400000" scaled="1"/>
            </a:gra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zh-CN" altLang="en-US" b="0">
                  <a:solidFill>
                    <a:srgbClr val="0033CC"/>
                  </a:solidFill>
                  <a:ea typeface="黑体" pitchFamily="2" charset="-122"/>
                </a:rPr>
                <a:t>支取                  </a:t>
              </a:r>
              <a:r>
                <a:rPr lang="en-US" altLang="zh-CN">
                  <a:solidFill>
                    <a:srgbClr val="0033CC"/>
                  </a:solidFill>
                  <a:ea typeface="黑体" pitchFamily="2" charset="-122"/>
                </a:rPr>
                <a:t>200</a:t>
              </a:r>
            </a:p>
          </p:txBody>
        </p:sp>
      </p:grpSp>
      <p:sp>
        <p:nvSpPr>
          <p:cNvPr id="448522" name="Freeform 10"/>
          <p:cNvSpPr>
            <a:spLocks/>
          </p:cNvSpPr>
          <p:nvPr/>
        </p:nvSpPr>
        <p:spPr bwMode="auto">
          <a:xfrm rot="6052539" flipV="1">
            <a:off x="5369719" y="3326606"/>
            <a:ext cx="1512888" cy="701675"/>
          </a:xfrm>
          <a:custGeom>
            <a:avLst/>
            <a:gdLst>
              <a:gd name="T0" fmla="*/ 1133 w 1134"/>
              <a:gd name="T1" fmla="*/ 54 h 260"/>
              <a:gd name="T2" fmla="*/ 950 w 1134"/>
              <a:gd name="T3" fmla="*/ 248 h 260"/>
              <a:gd name="T4" fmla="*/ 926 w 1134"/>
              <a:gd name="T5" fmla="*/ 183 h 260"/>
              <a:gd name="T6" fmla="*/ 902 w 1134"/>
              <a:gd name="T7" fmla="*/ 194 h 260"/>
              <a:gd name="T8" fmla="*/ 852 w 1134"/>
              <a:gd name="T9" fmla="*/ 213 h 260"/>
              <a:gd name="T10" fmla="*/ 800 w 1134"/>
              <a:gd name="T11" fmla="*/ 231 h 260"/>
              <a:gd name="T12" fmla="*/ 744 w 1134"/>
              <a:gd name="T13" fmla="*/ 242 h 260"/>
              <a:gd name="T14" fmla="*/ 715 w 1134"/>
              <a:gd name="T15" fmla="*/ 246 h 260"/>
              <a:gd name="T16" fmla="*/ 657 w 1134"/>
              <a:gd name="T17" fmla="*/ 255 h 260"/>
              <a:gd name="T18" fmla="*/ 598 w 1134"/>
              <a:gd name="T19" fmla="*/ 259 h 260"/>
              <a:gd name="T20" fmla="*/ 537 w 1134"/>
              <a:gd name="T21" fmla="*/ 259 h 260"/>
              <a:gd name="T22" fmla="*/ 474 w 1134"/>
              <a:gd name="T23" fmla="*/ 259 h 260"/>
              <a:gd name="T24" fmla="*/ 446 w 1134"/>
              <a:gd name="T25" fmla="*/ 255 h 260"/>
              <a:gd name="T26" fmla="*/ 383 w 1134"/>
              <a:gd name="T27" fmla="*/ 250 h 260"/>
              <a:gd name="T28" fmla="*/ 320 w 1134"/>
              <a:gd name="T29" fmla="*/ 239 h 260"/>
              <a:gd name="T30" fmla="*/ 259 w 1134"/>
              <a:gd name="T31" fmla="*/ 229 h 260"/>
              <a:gd name="T32" fmla="*/ 228 w 1134"/>
              <a:gd name="T33" fmla="*/ 222 h 260"/>
              <a:gd name="T34" fmla="*/ 167 w 1134"/>
              <a:gd name="T35" fmla="*/ 205 h 260"/>
              <a:gd name="T36" fmla="*/ 109 w 1134"/>
              <a:gd name="T37" fmla="*/ 185 h 260"/>
              <a:gd name="T38" fmla="*/ 54 w 1134"/>
              <a:gd name="T39" fmla="*/ 163 h 260"/>
              <a:gd name="T40" fmla="*/ 0 w 1134"/>
              <a:gd name="T41" fmla="*/ 137 h 260"/>
              <a:gd name="T42" fmla="*/ 33 w 1134"/>
              <a:gd name="T43" fmla="*/ 146 h 260"/>
              <a:gd name="T44" fmla="*/ 96 w 1134"/>
              <a:gd name="T45" fmla="*/ 161 h 260"/>
              <a:gd name="T46" fmla="*/ 161 w 1134"/>
              <a:gd name="T47" fmla="*/ 172 h 260"/>
              <a:gd name="T48" fmla="*/ 222 w 1134"/>
              <a:gd name="T49" fmla="*/ 183 h 260"/>
              <a:gd name="T50" fmla="*/ 285 w 1134"/>
              <a:gd name="T51" fmla="*/ 189 h 260"/>
              <a:gd name="T52" fmla="*/ 346 w 1134"/>
              <a:gd name="T53" fmla="*/ 194 h 260"/>
              <a:gd name="T54" fmla="*/ 402 w 1134"/>
              <a:gd name="T55" fmla="*/ 196 h 260"/>
              <a:gd name="T56" fmla="*/ 461 w 1134"/>
              <a:gd name="T57" fmla="*/ 196 h 260"/>
              <a:gd name="T58" fmla="*/ 489 w 1134"/>
              <a:gd name="T59" fmla="*/ 196 h 260"/>
              <a:gd name="T60" fmla="*/ 546 w 1134"/>
              <a:gd name="T61" fmla="*/ 192 h 260"/>
              <a:gd name="T62" fmla="*/ 598 w 1134"/>
              <a:gd name="T63" fmla="*/ 183 h 260"/>
              <a:gd name="T64" fmla="*/ 650 w 1134"/>
              <a:gd name="T65" fmla="*/ 172 h 260"/>
              <a:gd name="T66" fmla="*/ 700 w 1134"/>
              <a:gd name="T67" fmla="*/ 159 h 260"/>
              <a:gd name="T68" fmla="*/ 748 w 1134"/>
              <a:gd name="T69" fmla="*/ 141 h 260"/>
              <a:gd name="T70" fmla="*/ 794 w 1134"/>
              <a:gd name="T71" fmla="*/ 122 h 260"/>
              <a:gd name="T72" fmla="*/ 835 w 1134"/>
              <a:gd name="T73" fmla="*/ 98 h 260"/>
              <a:gd name="T74" fmla="*/ 876 w 1134"/>
              <a:gd name="T75" fmla="*/ 70 h 260"/>
              <a:gd name="T76" fmla="*/ 857 w 1134"/>
              <a:gd name="T77" fmla="*/ 0 h 260"/>
              <a:gd name="T78" fmla="*/ 1133 w 1134"/>
              <a:gd name="T79" fmla="*/ 5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34" h="260">
                <a:moveTo>
                  <a:pt x="1133" y="54"/>
                </a:moveTo>
                <a:lnTo>
                  <a:pt x="950" y="248"/>
                </a:lnTo>
                <a:lnTo>
                  <a:pt x="926" y="183"/>
                </a:lnTo>
                <a:lnTo>
                  <a:pt x="902" y="194"/>
                </a:lnTo>
                <a:lnTo>
                  <a:pt x="852" y="213"/>
                </a:lnTo>
                <a:lnTo>
                  <a:pt x="800" y="231"/>
                </a:lnTo>
                <a:lnTo>
                  <a:pt x="744" y="242"/>
                </a:lnTo>
                <a:lnTo>
                  <a:pt x="715" y="246"/>
                </a:lnTo>
                <a:lnTo>
                  <a:pt x="657" y="255"/>
                </a:lnTo>
                <a:lnTo>
                  <a:pt x="598" y="259"/>
                </a:lnTo>
                <a:lnTo>
                  <a:pt x="537" y="259"/>
                </a:lnTo>
                <a:lnTo>
                  <a:pt x="474" y="259"/>
                </a:lnTo>
                <a:lnTo>
                  <a:pt x="446" y="255"/>
                </a:lnTo>
                <a:lnTo>
                  <a:pt x="383" y="250"/>
                </a:lnTo>
                <a:lnTo>
                  <a:pt x="320" y="239"/>
                </a:lnTo>
                <a:lnTo>
                  <a:pt x="259" y="229"/>
                </a:lnTo>
                <a:lnTo>
                  <a:pt x="228" y="222"/>
                </a:lnTo>
                <a:lnTo>
                  <a:pt x="167" y="205"/>
                </a:lnTo>
                <a:lnTo>
                  <a:pt x="109" y="185"/>
                </a:lnTo>
                <a:lnTo>
                  <a:pt x="54" y="163"/>
                </a:lnTo>
                <a:lnTo>
                  <a:pt x="0" y="137"/>
                </a:lnTo>
                <a:lnTo>
                  <a:pt x="33" y="146"/>
                </a:lnTo>
                <a:lnTo>
                  <a:pt x="96" y="161"/>
                </a:lnTo>
                <a:lnTo>
                  <a:pt x="161" y="172"/>
                </a:lnTo>
                <a:lnTo>
                  <a:pt x="222" y="183"/>
                </a:lnTo>
                <a:lnTo>
                  <a:pt x="285" y="189"/>
                </a:lnTo>
                <a:lnTo>
                  <a:pt x="346" y="194"/>
                </a:lnTo>
                <a:lnTo>
                  <a:pt x="402" y="196"/>
                </a:lnTo>
                <a:lnTo>
                  <a:pt x="461" y="196"/>
                </a:lnTo>
                <a:lnTo>
                  <a:pt x="489" y="196"/>
                </a:lnTo>
                <a:lnTo>
                  <a:pt x="546" y="192"/>
                </a:lnTo>
                <a:lnTo>
                  <a:pt x="598" y="183"/>
                </a:lnTo>
                <a:lnTo>
                  <a:pt x="650" y="172"/>
                </a:lnTo>
                <a:lnTo>
                  <a:pt x="700" y="159"/>
                </a:lnTo>
                <a:lnTo>
                  <a:pt x="748" y="141"/>
                </a:lnTo>
                <a:lnTo>
                  <a:pt x="794" y="122"/>
                </a:lnTo>
                <a:lnTo>
                  <a:pt x="835" y="98"/>
                </a:lnTo>
                <a:lnTo>
                  <a:pt x="876" y="70"/>
                </a:lnTo>
                <a:lnTo>
                  <a:pt x="857" y="0"/>
                </a:lnTo>
                <a:lnTo>
                  <a:pt x="1133" y="54"/>
                </a:lnTo>
              </a:path>
            </a:pathLst>
          </a:custGeom>
          <a:gradFill rotWithShape="1">
            <a:gsLst>
              <a:gs pos="0">
                <a:srgbClr val="FFFFFF"/>
              </a:gs>
              <a:gs pos="50000">
                <a:srgbClr val="CCFFCC"/>
              </a:gs>
              <a:gs pos="100000">
                <a:srgbClr val="FFFFFF"/>
              </a:gs>
            </a:gsLst>
            <a:lin ang="2700000" scaled="1"/>
          </a:gradFill>
          <a:ln w="6350" cap="rnd" cmpd="sng">
            <a:solidFill>
              <a:srgbClr val="000000"/>
            </a:solidFill>
            <a:prstDash val="solid"/>
            <a:round/>
            <a:headEnd type="none" w="med" len="med"/>
            <a:tailEnd type="none" w="med" len="med"/>
          </a:ln>
          <a:effectLst>
            <a:outerShdw dist="63500" dir="2212194" algn="ctr" rotWithShape="0">
              <a:srgbClr val="808080"/>
            </a:outerShdw>
          </a:effectLst>
        </p:spPr>
        <p:txBody>
          <a:bodyPr/>
          <a:lstStyle/>
          <a:p>
            <a:endParaRPr lang="zh-CN" altLang="en-US"/>
          </a:p>
        </p:txBody>
      </p:sp>
      <p:sp>
        <p:nvSpPr>
          <p:cNvPr id="448541" name="Text Box 29"/>
          <p:cNvSpPr txBox="1">
            <a:spLocks noChangeArrowheads="1"/>
          </p:cNvSpPr>
          <p:nvPr/>
        </p:nvSpPr>
        <p:spPr bwMode="auto">
          <a:xfrm>
            <a:off x="611188" y="2060575"/>
            <a:ext cx="1584325" cy="4064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outerShdw dist="53882" dir="2700000" algn="ctr" rotWithShape="0">
              <a:schemeClr val="bg2">
                <a:alpha val="50000"/>
              </a:schemeClr>
            </a:outerShdw>
          </a:effectLst>
        </p:spPr>
        <p:txBody>
          <a:bodyPr anchorCtr="1">
            <a:spAutoFit/>
          </a:bodyPr>
          <a:lstStyle/>
          <a:p>
            <a:pPr algn="l"/>
            <a:r>
              <a:rPr lang="zh-CN" altLang="en-US" sz="2000" b="0">
                <a:ea typeface="黑体" pitchFamily="2" charset="-122"/>
              </a:rPr>
              <a:t>插入记录行</a:t>
            </a:r>
          </a:p>
        </p:txBody>
      </p:sp>
      <p:sp>
        <p:nvSpPr>
          <p:cNvPr id="448542" name="Text Box 30"/>
          <p:cNvSpPr txBox="1">
            <a:spLocks noChangeArrowheads="1"/>
          </p:cNvSpPr>
          <p:nvPr/>
        </p:nvSpPr>
        <p:spPr bwMode="auto">
          <a:xfrm>
            <a:off x="6978812" y="3232151"/>
            <a:ext cx="2087562" cy="925512"/>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outerShdw dist="53882" dir="2700000" algn="ctr" rotWithShape="0">
              <a:schemeClr val="bg2">
                <a:alpha val="50000"/>
              </a:schemeClr>
            </a:outerShdw>
          </a:effectLst>
        </p:spPr>
        <p:txBody>
          <a:bodyPr anchorCtr="1">
            <a:spAutoFit/>
          </a:bodyPr>
          <a:lstStyle/>
          <a:p>
            <a:pPr algn="l"/>
            <a:r>
              <a:rPr lang="zh-CN" altLang="en-US" b="0" dirty="0">
                <a:ea typeface="黑体" pitchFamily="2" charset="-122"/>
              </a:rPr>
              <a:t>触发</a:t>
            </a:r>
            <a:r>
              <a:rPr lang="en-US" altLang="zh-CN" b="0" dirty="0">
                <a:ea typeface="黑体" pitchFamily="2" charset="-122"/>
              </a:rPr>
              <a:t>insert</a:t>
            </a:r>
            <a:r>
              <a:rPr lang="zh-CN" altLang="en-US" b="0" dirty="0">
                <a:ea typeface="黑体" pitchFamily="2" charset="-122"/>
              </a:rPr>
              <a:t>触发器。向</a:t>
            </a:r>
            <a:r>
              <a:rPr lang="en-US" altLang="zh-CN" b="0" dirty="0">
                <a:ea typeface="黑体" pitchFamily="2" charset="-122"/>
              </a:rPr>
              <a:t>inserted</a:t>
            </a:r>
            <a:r>
              <a:rPr lang="zh-CN" altLang="en-US" b="0" dirty="0">
                <a:ea typeface="黑体" pitchFamily="2" charset="-122"/>
              </a:rPr>
              <a:t>表中插入新行的副本</a:t>
            </a:r>
          </a:p>
        </p:txBody>
      </p:sp>
      <p:sp>
        <p:nvSpPr>
          <p:cNvPr id="448543" name="Text Box 31"/>
          <p:cNvSpPr txBox="1">
            <a:spLocks noChangeArrowheads="1"/>
          </p:cNvSpPr>
          <p:nvPr/>
        </p:nvSpPr>
        <p:spPr bwMode="auto">
          <a:xfrm>
            <a:off x="3635375" y="5589588"/>
            <a:ext cx="4392613" cy="650875"/>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outerShdw dist="53882" dir="2700000" algn="ctr" rotWithShape="0">
              <a:schemeClr val="bg2">
                <a:alpha val="50000"/>
              </a:schemeClr>
            </a:outerShdw>
          </a:effectLst>
        </p:spPr>
        <p:txBody>
          <a:bodyPr anchorCtr="1">
            <a:spAutoFit/>
          </a:bodyPr>
          <a:lstStyle/>
          <a:p>
            <a:pPr algn="l"/>
            <a:r>
              <a:rPr lang="zh-CN" altLang="en-US" b="0" dirty="0">
                <a:ea typeface="黑体" pitchFamily="2" charset="-122"/>
              </a:rPr>
              <a:t>触发器检查</a:t>
            </a:r>
            <a:r>
              <a:rPr lang="en-US" altLang="zh-CN" b="0" dirty="0">
                <a:ea typeface="黑体" pitchFamily="2" charset="-122"/>
              </a:rPr>
              <a:t>inserted</a:t>
            </a:r>
            <a:r>
              <a:rPr lang="zh-CN" altLang="en-US" b="0" dirty="0">
                <a:ea typeface="黑体" pitchFamily="2" charset="-122"/>
              </a:rPr>
              <a:t>表中插入的新行数据，确定是否需要回滚或执行其他操作</a:t>
            </a:r>
          </a:p>
        </p:txBody>
      </p:sp>
      <p:sp>
        <p:nvSpPr>
          <p:cNvPr id="448544" name="Text Box 32"/>
          <p:cNvSpPr txBox="1">
            <a:spLocks noChangeArrowheads="1"/>
          </p:cNvSpPr>
          <p:nvPr/>
        </p:nvSpPr>
        <p:spPr bwMode="auto">
          <a:xfrm>
            <a:off x="684213" y="1268413"/>
            <a:ext cx="6913562"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3538" indent="-363538" algn="l">
              <a:defRPr>
                <a:solidFill>
                  <a:schemeClr val="tx1"/>
                </a:solidFill>
                <a:latin typeface="Arial" charset="0"/>
                <a:ea typeface="宋体" charset="-122"/>
              </a:defRPr>
            </a:lvl1pPr>
            <a:lvl2pPr marL="542925"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lgn="just" eaLnBrk="0" fontAlgn="b" hangingPunct="0">
              <a:lnSpc>
                <a:spcPct val="135000"/>
              </a:lnSpc>
              <a:spcBef>
                <a:spcPct val="20000"/>
              </a:spcBef>
              <a:buClr>
                <a:srgbClr val="6600CC"/>
              </a:buClr>
              <a:buFont typeface="Wingdings" pitchFamily="2" charset="2"/>
              <a:buChar char="q"/>
            </a:pPr>
            <a:r>
              <a:rPr lang="en-GB" altLang="zh-CN" sz="2800" b="0">
                <a:solidFill>
                  <a:srgbClr val="000000"/>
                </a:solidFill>
                <a:latin typeface="Arial Narrow" pitchFamily="34" charset="0"/>
                <a:ea typeface="黑体" pitchFamily="2" charset="-122"/>
                <a:cs typeface="Times New Roman" pitchFamily="18" charset="0"/>
              </a:rPr>
              <a:t>INSERT</a:t>
            </a:r>
            <a:r>
              <a:rPr lang="zh-CN" altLang="en-GB" sz="2800" b="0">
                <a:solidFill>
                  <a:srgbClr val="000000"/>
                </a:solidFill>
                <a:latin typeface="Arial Narrow" pitchFamily="34" charset="0"/>
                <a:ea typeface="黑体" pitchFamily="2" charset="-122"/>
                <a:cs typeface="Times New Roman" pitchFamily="18" charset="0"/>
              </a:rPr>
              <a:t>触发器的工作原理：</a:t>
            </a:r>
          </a:p>
        </p:txBody>
      </p:sp>
      <p:sp>
        <p:nvSpPr>
          <p:cNvPr id="448545" name="Line 33"/>
          <p:cNvSpPr>
            <a:spLocks noChangeShapeType="1"/>
          </p:cNvSpPr>
          <p:nvPr/>
        </p:nvSpPr>
        <p:spPr bwMode="auto">
          <a:xfrm>
            <a:off x="4500563" y="5084763"/>
            <a:ext cx="1008062" cy="50482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9600664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8541"/>
                                        </p:tgtEl>
                                        <p:attrNameLst>
                                          <p:attrName>style.visibility</p:attrName>
                                        </p:attrNameLst>
                                      </p:cBhvr>
                                      <p:to>
                                        <p:strVal val="visible"/>
                                      </p:to>
                                    </p:set>
                                    <p:anim calcmode="lin" valueType="num">
                                      <p:cBhvr additive="base">
                                        <p:cTn id="7" dur="500" fill="hold"/>
                                        <p:tgtEl>
                                          <p:spTgt spid="448541"/>
                                        </p:tgtEl>
                                        <p:attrNameLst>
                                          <p:attrName>ppt_x</p:attrName>
                                        </p:attrNameLst>
                                      </p:cBhvr>
                                      <p:tavLst>
                                        <p:tav tm="0">
                                          <p:val>
                                            <p:strVal val="0-#ppt_w/2"/>
                                          </p:val>
                                        </p:tav>
                                        <p:tav tm="100000">
                                          <p:val>
                                            <p:strVal val="#ppt_x"/>
                                          </p:val>
                                        </p:tav>
                                      </p:tavLst>
                                    </p:anim>
                                    <p:anim calcmode="lin" valueType="num">
                                      <p:cBhvr additive="base">
                                        <p:cTn id="8" dur="500" fill="hold"/>
                                        <p:tgtEl>
                                          <p:spTgt spid="44854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499"/>
                                          </p:stCondLst>
                                        </p:cTn>
                                        <p:tgtEl>
                                          <p:spTgt spid="448530"/>
                                        </p:tgtEl>
                                        <p:attrNameLst>
                                          <p:attrName>style.visibility</p:attrName>
                                        </p:attrNameLst>
                                      </p:cBhvr>
                                      <p:to>
                                        <p:strVal val="visible"/>
                                      </p:to>
                                    </p:set>
                                  </p:childTnLst>
                                </p:cTn>
                              </p:par>
                            </p:childTnLst>
                          </p:cTn>
                        </p:par>
                        <p:par>
                          <p:cTn id="13" fill="hold" nodeType="afterGroup">
                            <p:stCondLst>
                              <p:cond delay="500"/>
                            </p:stCondLst>
                            <p:childTnLst>
                              <p:par>
                                <p:cTn id="14" presetID="12" presetClass="entr" presetSubtype="1" fill="hold" grpId="0" nodeType="afterEffect">
                                  <p:stCondLst>
                                    <p:cond delay="0"/>
                                  </p:stCondLst>
                                  <p:childTnLst>
                                    <p:set>
                                      <p:cBhvr>
                                        <p:cTn id="15" dur="1" fill="hold">
                                          <p:stCondLst>
                                            <p:cond delay="0"/>
                                          </p:stCondLst>
                                        </p:cTn>
                                        <p:tgtEl>
                                          <p:spTgt spid="448523"/>
                                        </p:tgtEl>
                                        <p:attrNameLst>
                                          <p:attrName>style.visibility</p:attrName>
                                        </p:attrNameLst>
                                      </p:cBhvr>
                                      <p:to>
                                        <p:strVal val="visible"/>
                                      </p:to>
                                    </p:set>
                                    <p:animEffect transition="in" filter="slide(fromTop)">
                                      <p:cBhvr>
                                        <p:cTn id="16" dur="1000"/>
                                        <p:tgtEl>
                                          <p:spTgt spid="448523"/>
                                        </p:tgtEl>
                                      </p:cBhvr>
                                    </p:animEffect>
                                  </p:childTnLst>
                                </p:cTn>
                              </p:par>
                            </p:childTnLst>
                          </p:cTn>
                        </p:par>
                        <p:par>
                          <p:cTn id="17" fill="hold" nodeType="afterGroup">
                            <p:stCondLst>
                              <p:cond delay="1500"/>
                            </p:stCondLst>
                            <p:childTnLst>
                              <p:par>
                                <p:cTn id="18" presetID="9" presetClass="entr" presetSubtype="0" fill="hold" nodeType="afterEffect">
                                  <p:stCondLst>
                                    <p:cond delay="0"/>
                                  </p:stCondLst>
                                  <p:childTnLst>
                                    <p:set>
                                      <p:cBhvr>
                                        <p:cTn id="19" dur="1" fill="hold">
                                          <p:stCondLst>
                                            <p:cond delay="0"/>
                                          </p:stCondLst>
                                        </p:cTn>
                                        <p:tgtEl>
                                          <p:spTgt spid="448536"/>
                                        </p:tgtEl>
                                        <p:attrNameLst>
                                          <p:attrName>style.visibility</p:attrName>
                                        </p:attrNameLst>
                                      </p:cBhvr>
                                      <p:to>
                                        <p:strVal val="visible"/>
                                      </p:to>
                                    </p:set>
                                    <p:animEffect transition="in" filter="dissolve">
                                      <p:cBhvr>
                                        <p:cTn id="20" dur="500"/>
                                        <p:tgtEl>
                                          <p:spTgt spid="448536"/>
                                        </p:tgtEl>
                                      </p:cBhvr>
                                    </p:animEffect>
                                  </p:childTnLst>
                                </p:cTn>
                              </p:par>
                            </p:childTnLst>
                          </p:cTn>
                        </p:par>
                        <p:par>
                          <p:cTn id="21" fill="hold" nodeType="afterGroup">
                            <p:stCondLst>
                              <p:cond delay="2000"/>
                            </p:stCondLst>
                            <p:childTnLst>
                              <p:par>
                                <p:cTn id="22" presetID="12" presetClass="entr" presetSubtype="1" fill="hold" grpId="0" nodeType="afterEffect">
                                  <p:stCondLst>
                                    <p:cond delay="1000"/>
                                  </p:stCondLst>
                                  <p:childTnLst>
                                    <p:set>
                                      <p:cBhvr>
                                        <p:cTn id="23" dur="1" fill="hold">
                                          <p:stCondLst>
                                            <p:cond delay="0"/>
                                          </p:stCondLst>
                                        </p:cTn>
                                        <p:tgtEl>
                                          <p:spTgt spid="448522"/>
                                        </p:tgtEl>
                                        <p:attrNameLst>
                                          <p:attrName>style.visibility</p:attrName>
                                        </p:attrNameLst>
                                      </p:cBhvr>
                                      <p:to>
                                        <p:strVal val="visible"/>
                                      </p:to>
                                    </p:set>
                                    <p:animEffect transition="in" filter="slide(fromTop)">
                                      <p:cBhvr>
                                        <p:cTn id="24" dur="1000"/>
                                        <p:tgtEl>
                                          <p:spTgt spid="448522"/>
                                        </p:tgtEl>
                                      </p:cBhvr>
                                    </p:animEffect>
                                  </p:childTnLst>
                                </p:cTn>
                              </p:par>
                            </p:childTnLst>
                          </p:cTn>
                        </p:par>
                        <p:par>
                          <p:cTn id="25" fill="hold" nodeType="afterGroup">
                            <p:stCondLst>
                              <p:cond delay="4000"/>
                            </p:stCondLst>
                            <p:childTnLst>
                              <p:par>
                                <p:cTn id="26" presetID="2" presetClass="entr" presetSubtype="8" fill="hold" grpId="0" nodeType="afterEffect">
                                  <p:stCondLst>
                                    <p:cond delay="0"/>
                                  </p:stCondLst>
                                  <p:childTnLst>
                                    <p:set>
                                      <p:cBhvr>
                                        <p:cTn id="27" dur="1" fill="hold">
                                          <p:stCondLst>
                                            <p:cond delay="0"/>
                                          </p:stCondLst>
                                        </p:cTn>
                                        <p:tgtEl>
                                          <p:spTgt spid="448542"/>
                                        </p:tgtEl>
                                        <p:attrNameLst>
                                          <p:attrName>style.visibility</p:attrName>
                                        </p:attrNameLst>
                                      </p:cBhvr>
                                      <p:to>
                                        <p:strVal val="visible"/>
                                      </p:to>
                                    </p:set>
                                    <p:anim calcmode="lin" valueType="num">
                                      <p:cBhvr additive="base">
                                        <p:cTn id="28" dur="500" fill="hold"/>
                                        <p:tgtEl>
                                          <p:spTgt spid="448542"/>
                                        </p:tgtEl>
                                        <p:attrNameLst>
                                          <p:attrName>ppt_x</p:attrName>
                                        </p:attrNameLst>
                                      </p:cBhvr>
                                      <p:tavLst>
                                        <p:tav tm="0">
                                          <p:val>
                                            <p:strVal val="0-#ppt_w/2"/>
                                          </p:val>
                                        </p:tav>
                                        <p:tav tm="100000">
                                          <p:val>
                                            <p:strVal val="#ppt_x"/>
                                          </p:val>
                                        </p:tav>
                                      </p:tavLst>
                                    </p:anim>
                                    <p:anim calcmode="lin" valueType="num">
                                      <p:cBhvr additive="base">
                                        <p:cTn id="29" dur="500" fill="hold"/>
                                        <p:tgtEl>
                                          <p:spTgt spid="448542"/>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4500"/>
                            </p:stCondLst>
                            <p:childTnLst>
                              <p:par>
                                <p:cTn id="31" presetID="9" presetClass="entr" presetSubtype="0" fill="hold" nodeType="afterEffect">
                                  <p:stCondLst>
                                    <p:cond delay="0"/>
                                  </p:stCondLst>
                                  <p:childTnLst>
                                    <p:set>
                                      <p:cBhvr>
                                        <p:cTn id="32" dur="1" fill="hold">
                                          <p:stCondLst>
                                            <p:cond delay="0"/>
                                          </p:stCondLst>
                                        </p:cTn>
                                        <p:tgtEl>
                                          <p:spTgt spid="448524"/>
                                        </p:tgtEl>
                                        <p:attrNameLst>
                                          <p:attrName>style.visibility</p:attrName>
                                        </p:attrNameLst>
                                      </p:cBhvr>
                                      <p:to>
                                        <p:strVal val="visible"/>
                                      </p:to>
                                    </p:set>
                                    <p:animEffect transition="in" filter="dissolve">
                                      <p:cBhvr>
                                        <p:cTn id="33" dur="500"/>
                                        <p:tgtEl>
                                          <p:spTgt spid="448524"/>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48545"/>
                                        </p:tgtEl>
                                        <p:attrNameLst>
                                          <p:attrName>style.visibility</p:attrName>
                                        </p:attrNameLst>
                                      </p:cBhvr>
                                      <p:to>
                                        <p:strVal val="visible"/>
                                      </p:to>
                                    </p:set>
                                    <p:animEffect transition="in" filter="blinds(horizontal)">
                                      <p:cBhvr>
                                        <p:cTn id="38" dur="500"/>
                                        <p:tgtEl>
                                          <p:spTgt spid="448545"/>
                                        </p:tgtEl>
                                      </p:cBhvr>
                                    </p:animEffect>
                                  </p:childTnLst>
                                </p:cTn>
                              </p:par>
                            </p:childTnLst>
                          </p:cTn>
                        </p:par>
                        <p:par>
                          <p:cTn id="39" fill="hold" nodeType="afterGroup">
                            <p:stCondLst>
                              <p:cond delay="500"/>
                            </p:stCondLst>
                            <p:childTnLst>
                              <p:par>
                                <p:cTn id="40" presetID="2" presetClass="entr" presetSubtype="8" fill="hold" grpId="0" nodeType="afterEffect">
                                  <p:stCondLst>
                                    <p:cond delay="0"/>
                                  </p:stCondLst>
                                  <p:childTnLst>
                                    <p:set>
                                      <p:cBhvr>
                                        <p:cTn id="41" dur="1" fill="hold">
                                          <p:stCondLst>
                                            <p:cond delay="0"/>
                                          </p:stCondLst>
                                        </p:cTn>
                                        <p:tgtEl>
                                          <p:spTgt spid="448543"/>
                                        </p:tgtEl>
                                        <p:attrNameLst>
                                          <p:attrName>style.visibility</p:attrName>
                                        </p:attrNameLst>
                                      </p:cBhvr>
                                      <p:to>
                                        <p:strVal val="visible"/>
                                      </p:to>
                                    </p:set>
                                    <p:anim calcmode="lin" valueType="num">
                                      <p:cBhvr additive="base">
                                        <p:cTn id="42" dur="500" fill="hold"/>
                                        <p:tgtEl>
                                          <p:spTgt spid="448543"/>
                                        </p:tgtEl>
                                        <p:attrNameLst>
                                          <p:attrName>ppt_x</p:attrName>
                                        </p:attrNameLst>
                                      </p:cBhvr>
                                      <p:tavLst>
                                        <p:tav tm="0">
                                          <p:val>
                                            <p:strVal val="0-#ppt_w/2"/>
                                          </p:val>
                                        </p:tav>
                                        <p:tav tm="100000">
                                          <p:val>
                                            <p:strVal val="#ppt_x"/>
                                          </p:val>
                                        </p:tav>
                                      </p:tavLst>
                                    </p:anim>
                                    <p:anim calcmode="lin" valueType="num">
                                      <p:cBhvr additive="base">
                                        <p:cTn id="43" dur="500" fill="hold"/>
                                        <p:tgtEl>
                                          <p:spTgt spid="4485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23" grpId="0" animBg="1"/>
      <p:bldP spid="448522" grpId="0" animBg="1"/>
      <p:bldP spid="448541" grpId="0" animBg="1"/>
      <p:bldP spid="448542" grpId="0" animBg="1"/>
      <p:bldP spid="448543" grpId="0" animBg="1"/>
      <p:bldP spid="448545"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6466" name="Text Box 2"/>
          <p:cNvSpPr txBox="1">
            <a:spLocks noChangeArrowheads="1"/>
          </p:cNvSpPr>
          <p:nvPr/>
        </p:nvSpPr>
        <p:spPr bwMode="auto">
          <a:xfrm>
            <a:off x="5937250" y="11303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endParaRPr lang="zh-CN" altLang="zh-CN" sz="4400">
              <a:solidFill>
                <a:schemeClr val="tx2"/>
              </a:solidFill>
              <a:cs typeface="Times New Roman" pitchFamily="18" charset="0"/>
            </a:endParaRPr>
          </a:p>
        </p:txBody>
      </p:sp>
      <p:sp>
        <p:nvSpPr>
          <p:cNvPr id="446468" name="Rectangle 4"/>
          <p:cNvSpPr>
            <a:spLocks noGrp="1" noChangeArrowheads="1"/>
          </p:cNvSpPr>
          <p:nvPr>
            <p:ph type="title" idx="4294967295"/>
          </p:nvPr>
        </p:nvSpPr>
        <p:spPr>
          <a:xfrm>
            <a:off x="505447" y="188640"/>
            <a:ext cx="8229600" cy="792163"/>
          </a:xfrm>
          <a:prstGeom prst="rect">
            <a:avLst/>
          </a:prstGeom>
        </p:spPr>
        <p:txBody>
          <a:bodyPr/>
          <a:lstStyle/>
          <a:p>
            <a:r>
              <a:rPr lang="zh-CN" altLang="zh-CN" dirty="0"/>
              <a:t>子任务</a:t>
            </a:r>
            <a:r>
              <a:rPr lang="en-US" altLang="zh-CN" dirty="0"/>
              <a:t>2</a:t>
            </a:r>
            <a:r>
              <a:rPr lang="zh-CN" altLang="zh-CN" dirty="0"/>
              <a:t>：创建</a:t>
            </a:r>
            <a:r>
              <a:rPr lang="en-US" altLang="zh-CN" dirty="0"/>
              <a:t>INSERT</a:t>
            </a:r>
            <a:r>
              <a:rPr lang="zh-CN" altLang="zh-CN" dirty="0"/>
              <a:t>触发器</a:t>
            </a:r>
            <a:endParaRPr lang="en-US" altLang="zh-CN" dirty="0"/>
          </a:p>
        </p:txBody>
      </p:sp>
      <p:sp>
        <p:nvSpPr>
          <p:cNvPr id="446470" name="Text Box 6"/>
          <p:cNvSpPr txBox="1">
            <a:spLocks noChangeArrowheads="1"/>
          </p:cNvSpPr>
          <p:nvPr/>
        </p:nvSpPr>
        <p:spPr bwMode="auto">
          <a:xfrm>
            <a:off x="39280" y="978037"/>
            <a:ext cx="8695767" cy="830997"/>
          </a:xfrm>
          <a:prstGeom prst="rect">
            <a:avLst/>
          </a:prstGeom>
          <a:noFill/>
          <a:ln>
            <a:noFill/>
          </a:ln>
          <a:effectLst/>
          <a:extLst>
            <a:ext uri="{909E8E84-426E-40DD-AFC4-6F175D3DCCD1}">
              <a14:hiddenFill xmlns:a14="http://schemas.microsoft.com/office/drawing/2010/main">
                <a:gradFill rotWithShape="1">
                  <a:gsLst>
                    <a:gs pos="0">
                      <a:srgbClr val="FFCC00"/>
                    </a:gs>
                    <a:gs pos="100000">
                      <a:srgbClr val="FFFFFF"/>
                    </a:gs>
                  </a:gsLst>
                  <a:lin ang="5400000" scaled="1"/>
                </a:gra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1">
            <a:spAutoFit/>
          </a:bodyPr>
          <a:lstStyle/>
          <a:p>
            <a:pPr algn="l">
              <a:buClr>
                <a:srgbClr val="339966"/>
              </a:buClr>
              <a:buFont typeface="Wingdings" pitchFamily="2" charset="2"/>
              <a:buNone/>
            </a:pPr>
            <a:r>
              <a:rPr lang="zh-CN" altLang="en-US" sz="2800" dirty="0">
                <a:solidFill>
                  <a:schemeClr val="accent2"/>
                </a:solidFill>
                <a:ea typeface="黑体" pitchFamily="2" charset="-122"/>
              </a:rPr>
              <a:t>问题</a:t>
            </a:r>
            <a:r>
              <a:rPr lang="zh-CN" altLang="en-US" sz="2800" dirty="0" smtClean="0">
                <a:solidFill>
                  <a:schemeClr val="accent2"/>
                </a:solidFill>
                <a:ea typeface="黑体" pitchFamily="2" charset="-122"/>
              </a:rPr>
              <a:t>：</a:t>
            </a:r>
            <a:r>
              <a:rPr lang="zh-CN" altLang="en-US" dirty="0" smtClean="0"/>
              <a:t>解决</a:t>
            </a:r>
            <a:r>
              <a:rPr lang="zh-CN" altLang="en-US" dirty="0"/>
              <a:t>银行取款问题，在</a:t>
            </a:r>
            <a:r>
              <a:rPr lang="en-US" altLang="zh-CN" dirty="0" err="1"/>
              <a:t>bankDB</a:t>
            </a:r>
            <a:r>
              <a:rPr lang="en-US" altLang="zh-CN" dirty="0"/>
              <a:t> </a:t>
            </a:r>
            <a:r>
              <a:rPr lang="zh-CN" altLang="en-US" dirty="0"/>
              <a:t>数据库中，当用户向交易信息表（</a:t>
            </a:r>
            <a:r>
              <a:rPr lang="en-US" altLang="zh-CN" dirty="0"/>
              <a:t>information</a:t>
            </a:r>
            <a:r>
              <a:rPr lang="zh-CN" altLang="en-US" dirty="0" smtClean="0"/>
              <a:t>）中</a:t>
            </a:r>
            <a:r>
              <a:rPr lang="zh-CN" altLang="en-US" dirty="0"/>
              <a:t>插入一条交易信息时，应自动更新对应账户余额</a:t>
            </a:r>
            <a:endParaRPr lang="zh-CN" altLang="en-US" sz="2000" b="0" dirty="0"/>
          </a:p>
        </p:txBody>
      </p:sp>
      <p:sp>
        <p:nvSpPr>
          <p:cNvPr id="446471" name="Text Box 7"/>
          <p:cNvSpPr txBox="1">
            <a:spLocks noChangeArrowheads="1"/>
          </p:cNvSpPr>
          <p:nvPr/>
        </p:nvSpPr>
        <p:spPr bwMode="auto">
          <a:xfrm>
            <a:off x="505447" y="2423958"/>
            <a:ext cx="7993063" cy="1785104"/>
          </a:xfrm>
          <a:prstGeom prst="rect">
            <a:avLst/>
          </a:prstGeom>
          <a:noFill/>
          <a:ln>
            <a:noFill/>
          </a:ln>
          <a:effectLst/>
          <a:extLst>
            <a:ext uri="{909E8E84-426E-40DD-AFC4-6F175D3DCCD1}">
              <a14:hiddenFill xmlns:a14="http://schemas.microsoft.com/office/drawing/2010/main">
                <a:gradFill rotWithShape="1">
                  <a:gsLst>
                    <a:gs pos="0">
                      <a:srgbClr val="FFCC00"/>
                    </a:gs>
                    <a:gs pos="100000">
                      <a:srgbClr val="FFFFFF"/>
                    </a:gs>
                  </a:gsLst>
                  <a:lin ang="5400000" scaled="1"/>
                </a:gra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74625" algn="l">
              <a:defRPr>
                <a:solidFill>
                  <a:schemeClr val="tx1"/>
                </a:solidFill>
                <a:latin typeface="Arial" charset="0"/>
                <a:ea typeface="宋体" charset="-122"/>
              </a:defRPr>
            </a:lvl1pPr>
            <a:lvl2pPr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r>
              <a:rPr lang="zh-CN" altLang="en-US" sz="2800" dirty="0">
                <a:solidFill>
                  <a:schemeClr val="accent2"/>
                </a:solidFill>
                <a:ea typeface="黑体" pitchFamily="2" charset="-122"/>
              </a:rPr>
              <a:t>分析</a:t>
            </a:r>
            <a:r>
              <a:rPr lang="zh-CN" altLang="en-US" sz="2800" dirty="0" smtClean="0">
                <a:solidFill>
                  <a:schemeClr val="accent2"/>
                </a:solidFill>
                <a:ea typeface="黑体" pitchFamily="2" charset="-122"/>
              </a:rPr>
              <a:t>：</a:t>
            </a:r>
            <a:r>
              <a:rPr lang="zh-CN" altLang="en-US" dirty="0">
                <a:ea typeface="楷体_GB2312" pitchFamily="49" charset="-122"/>
              </a:rPr>
              <a:t>应该在交易信息表上创建</a:t>
            </a:r>
            <a:r>
              <a:rPr lang="en-US" altLang="zh-CN" dirty="0">
                <a:ea typeface="楷体_GB2312" pitchFamily="49" charset="-122"/>
              </a:rPr>
              <a:t>INSERT </a:t>
            </a:r>
            <a:r>
              <a:rPr lang="zh-CN" altLang="en-US" dirty="0">
                <a:ea typeface="楷体_GB2312" pitchFamily="49" charset="-122"/>
              </a:rPr>
              <a:t>触发器，根据交易类型（</a:t>
            </a:r>
            <a:r>
              <a:rPr lang="en-US" altLang="zh-CN" dirty="0" err="1">
                <a:ea typeface="楷体_GB2312" pitchFamily="49" charset="-122"/>
              </a:rPr>
              <a:t>transType</a:t>
            </a:r>
            <a:r>
              <a:rPr lang="zh-CN" altLang="en-US" dirty="0">
                <a:ea typeface="楷体_GB2312" pitchFamily="49" charset="-122"/>
              </a:rPr>
              <a:t>）</a:t>
            </a:r>
            <a:r>
              <a:rPr lang="zh-CN" altLang="en-US" dirty="0" smtClean="0">
                <a:ea typeface="楷体_GB2312" pitchFamily="49" charset="-122"/>
              </a:rPr>
              <a:t>字段的</a:t>
            </a:r>
            <a:r>
              <a:rPr lang="zh-CN" altLang="en-US" dirty="0">
                <a:ea typeface="楷体_GB2312" pitchFamily="49" charset="-122"/>
              </a:rPr>
              <a:t>值是“存入”还是“支取”进行“增加”还是“减少”对应账户的余额。如何获取</a:t>
            </a:r>
            <a:r>
              <a:rPr lang="zh-CN" altLang="en-US" dirty="0" smtClean="0">
                <a:ea typeface="楷体_GB2312" pitchFamily="49" charset="-122"/>
              </a:rPr>
              <a:t>插入</a:t>
            </a:r>
            <a:r>
              <a:rPr lang="zh-CN" altLang="en-US" dirty="0">
                <a:ea typeface="楷体_GB2312" pitchFamily="49" charset="-122"/>
              </a:rPr>
              <a:t>数据行的交易类型以及卡号呢？可以检查系统自动创建的临时表</a:t>
            </a:r>
            <a:r>
              <a:rPr lang="en-US" altLang="zh-CN" dirty="0">
                <a:ea typeface="楷体_GB2312" pitchFamily="49" charset="-122"/>
              </a:rPr>
              <a:t>Inserted </a:t>
            </a:r>
            <a:r>
              <a:rPr lang="zh-CN" altLang="en-US" dirty="0">
                <a:ea typeface="楷体_GB2312" pitchFamily="49" charset="-122"/>
              </a:rPr>
              <a:t>表，该表</a:t>
            </a:r>
            <a:r>
              <a:rPr lang="zh-CN" altLang="en-US" dirty="0" smtClean="0">
                <a:ea typeface="楷体_GB2312" pitchFamily="49" charset="-122"/>
              </a:rPr>
              <a:t>保存</a:t>
            </a:r>
            <a:r>
              <a:rPr lang="zh-CN" altLang="en-US" dirty="0">
                <a:ea typeface="楷体_GB2312" pitchFamily="49" charset="-122"/>
              </a:rPr>
              <a:t>了插入数据行的副本。</a:t>
            </a:r>
          </a:p>
          <a:p>
            <a:pPr marL="0" indent="0">
              <a:buClr>
                <a:schemeClr val="accent2"/>
              </a:buClr>
              <a:buSzPct val="50000"/>
            </a:pPr>
            <a:r>
              <a:rPr lang="zh-CN" altLang="en-US" sz="2800" b="0" dirty="0" smtClean="0">
                <a:ea typeface="黑体" pitchFamily="2" charset="-122"/>
              </a:rPr>
              <a:t> </a:t>
            </a:r>
            <a:endParaRPr lang="zh-CN" altLang="en-US" sz="2800" b="0" dirty="0">
              <a:ea typeface="黑体" pitchFamily="2" charset="-122"/>
            </a:endParaRPr>
          </a:p>
        </p:txBody>
      </p:sp>
    </p:spTree>
    <p:extLst>
      <p:ext uri="{BB962C8B-B14F-4D97-AF65-F5344CB8AC3E}">
        <p14:creationId xmlns:p14="http://schemas.microsoft.com/office/powerpoint/2010/main" val="205906908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6470"/>
                                        </p:tgtEl>
                                        <p:attrNameLst>
                                          <p:attrName>style.visibility</p:attrName>
                                        </p:attrNameLst>
                                      </p:cBhvr>
                                      <p:to>
                                        <p:strVal val="visible"/>
                                      </p:to>
                                    </p:set>
                                    <p:anim calcmode="lin" valueType="num">
                                      <p:cBhvr additive="base">
                                        <p:cTn id="7" dur="500" fill="hold"/>
                                        <p:tgtEl>
                                          <p:spTgt spid="446470"/>
                                        </p:tgtEl>
                                        <p:attrNameLst>
                                          <p:attrName>ppt_x</p:attrName>
                                        </p:attrNameLst>
                                      </p:cBhvr>
                                      <p:tavLst>
                                        <p:tav tm="0">
                                          <p:val>
                                            <p:strVal val="0-#ppt_w/2"/>
                                          </p:val>
                                        </p:tav>
                                        <p:tav tm="100000">
                                          <p:val>
                                            <p:strVal val="#ppt_x"/>
                                          </p:val>
                                        </p:tav>
                                      </p:tavLst>
                                    </p:anim>
                                    <p:anim calcmode="lin" valueType="num">
                                      <p:cBhvr additive="base">
                                        <p:cTn id="8" dur="500" fill="hold"/>
                                        <p:tgtEl>
                                          <p:spTgt spid="44647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6471"/>
                                        </p:tgtEl>
                                        <p:attrNameLst>
                                          <p:attrName>style.visibility</p:attrName>
                                        </p:attrNameLst>
                                      </p:cBhvr>
                                      <p:to>
                                        <p:strVal val="visible"/>
                                      </p:to>
                                    </p:set>
                                    <p:anim calcmode="lin" valueType="num">
                                      <p:cBhvr additive="base">
                                        <p:cTn id="13" dur="500" fill="hold"/>
                                        <p:tgtEl>
                                          <p:spTgt spid="446471"/>
                                        </p:tgtEl>
                                        <p:attrNameLst>
                                          <p:attrName>ppt_x</p:attrName>
                                        </p:attrNameLst>
                                      </p:cBhvr>
                                      <p:tavLst>
                                        <p:tav tm="0">
                                          <p:val>
                                            <p:strVal val="0-#ppt_w/2"/>
                                          </p:val>
                                        </p:tav>
                                        <p:tav tm="100000">
                                          <p:val>
                                            <p:strVal val="#ppt_x"/>
                                          </p:val>
                                        </p:tav>
                                      </p:tavLst>
                                    </p:anim>
                                    <p:anim calcmode="lin" valueType="num">
                                      <p:cBhvr additive="base">
                                        <p:cTn id="14" dur="500" fill="hold"/>
                                        <p:tgtEl>
                                          <p:spTgt spid="4464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70" grpId="0"/>
      <p:bldP spid="44647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505447" y="188641"/>
            <a:ext cx="8229600" cy="576064"/>
          </a:xfrm>
          <a:prstGeom prst="rect">
            <a:avLst/>
          </a:prstGeom>
        </p:spPr>
        <p:txBody>
          <a:bodyPr/>
          <a:lst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a:lstStyle>
          <a:p>
            <a:r>
              <a:rPr lang="zh-CN" altLang="zh-CN" kern="0" dirty="0" smtClean="0"/>
              <a:t>子任务</a:t>
            </a:r>
            <a:r>
              <a:rPr lang="en-US" altLang="zh-CN" kern="0" dirty="0" smtClean="0"/>
              <a:t>2</a:t>
            </a:r>
            <a:r>
              <a:rPr lang="zh-CN" altLang="zh-CN" kern="0" dirty="0" smtClean="0"/>
              <a:t>：创建</a:t>
            </a:r>
            <a:r>
              <a:rPr lang="en-US" altLang="zh-CN" kern="0" dirty="0" smtClean="0"/>
              <a:t>INSERT</a:t>
            </a:r>
            <a:r>
              <a:rPr lang="zh-CN" altLang="zh-CN" kern="0" dirty="0" smtClean="0"/>
              <a:t>触发器</a:t>
            </a:r>
            <a:endParaRPr lang="en-US" altLang="zh-CN" kern="0" dirty="0"/>
          </a:p>
        </p:txBody>
      </p:sp>
      <p:sp>
        <p:nvSpPr>
          <p:cNvPr id="3" name="矩形 2"/>
          <p:cNvSpPr/>
          <p:nvPr/>
        </p:nvSpPr>
        <p:spPr>
          <a:xfrm>
            <a:off x="299767" y="773281"/>
            <a:ext cx="8640960" cy="5724644"/>
          </a:xfrm>
          <a:prstGeom prst="rect">
            <a:avLst/>
          </a:prstGeom>
        </p:spPr>
        <p:txBody>
          <a:bodyPr wrap="square">
            <a:spAutoFit/>
          </a:bodyPr>
          <a:lstStyle/>
          <a:p>
            <a:pPr algn="l"/>
            <a:r>
              <a:rPr lang="zh-CN" altLang="en-US" sz="1600" dirty="0">
                <a:latin typeface="FZSSJW--GB1-0"/>
              </a:rPr>
              <a:t>在查询编辑器中输入如下代码：</a:t>
            </a:r>
          </a:p>
          <a:p>
            <a:pPr algn="l"/>
            <a:r>
              <a:rPr lang="en-US" altLang="zh-CN" sz="1400" dirty="0">
                <a:latin typeface="CourierNewPSMT"/>
              </a:rPr>
              <a:t>USE </a:t>
            </a:r>
            <a:r>
              <a:rPr lang="en-US" altLang="zh-CN" sz="1400" dirty="0" err="1">
                <a:latin typeface="CourierNewPSMT"/>
              </a:rPr>
              <a:t>bankDB</a:t>
            </a:r>
            <a:endParaRPr lang="en-US" altLang="zh-CN" sz="1400" dirty="0">
              <a:latin typeface="CourierNewPSMT"/>
            </a:endParaRPr>
          </a:p>
          <a:p>
            <a:pPr algn="l"/>
            <a:r>
              <a:rPr lang="en-US" altLang="zh-CN" sz="1400" dirty="0">
                <a:latin typeface="CourierNewPSMT"/>
              </a:rPr>
              <a:t>GO</a:t>
            </a:r>
          </a:p>
          <a:p>
            <a:pPr algn="l"/>
            <a:r>
              <a:rPr lang="en-US" altLang="zh-CN" sz="1400" dirty="0">
                <a:latin typeface="CourierNewPSMT"/>
              </a:rPr>
              <a:t>/*---- </a:t>
            </a:r>
            <a:r>
              <a:rPr lang="zh-CN" altLang="en-US" sz="1400" dirty="0">
                <a:latin typeface="FZSSJW--GB1-0"/>
              </a:rPr>
              <a:t>检测是否存在：触发器存放在系统表</a:t>
            </a:r>
            <a:r>
              <a:rPr lang="en-US" altLang="zh-CN" sz="1400" dirty="0" err="1">
                <a:latin typeface="CourierNewPSMT"/>
              </a:rPr>
              <a:t>sysobjects</a:t>
            </a:r>
            <a:r>
              <a:rPr lang="en-US" altLang="zh-CN" sz="1400" dirty="0">
                <a:latin typeface="CourierNewPSMT"/>
              </a:rPr>
              <a:t> </a:t>
            </a:r>
            <a:r>
              <a:rPr lang="zh-CN" altLang="en-US" sz="1400" dirty="0">
                <a:latin typeface="FZSSJW--GB1-0"/>
              </a:rPr>
              <a:t>中</a:t>
            </a:r>
            <a:r>
              <a:rPr lang="en-US" altLang="zh-CN" sz="1400" dirty="0">
                <a:latin typeface="CourierNewPSMT"/>
              </a:rPr>
              <a:t>--------*/</a:t>
            </a:r>
          </a:p>
          <a:p>
            <a:pPr algn="l"/>
            <a:r>
              <a:rPr lang="en-US" altLang="zh-CN" sz="1400" dirty="0">
                <a:latin typeface="CourierNewPSMT"/>
              </a:rPr>
              <a:t>IF EXISTS (SELECT name FROM </a:t>
            </a:r>
            <a:r>
              <a:rPr lang="en-US" altLang="zh-CN" sz="1400" dirty="0" err="1">
                <a:latin typeface="CourierNewPSMT"/>
              </a:rPr>
              <a:t>sysobjects</a:t>
            </a:r>
            <a:r>
              <a:rPr lang="en-US" altLang="zh-CN" sz="1400" dirty="0">
                <a:latin typeface="CourierNewPSMT"/>
              </a:rPr>
              <a:t> WHERE name = </a:t>
            </a:r>
            <a:r>
              <a:rPr lang="en-US" altLang="zh-CN" sz="1400" dirty="0" smtClean="0">
                <a:latin typeface="CourierNewPSMT"/>
              </a:rPr>
              <a:t>'</a:t>
            </a:r>
            <a:r>
              <a:rPr lang="en-US" altLang="zh-CN" sz="1400" dirty="0" err="1" smtClean="0">
                <a:latin typeface="CourierNewPSMT"/>
              </a:rPr>
              <a:t>trig_information</a:t>
            </a:r>
            <a:r>
              <a:rPr lang="en-US" altLang="zh-CN" sz="1400" dirty="0">
                <a:latin typeface="CourierNewPSMT"/>
              </a:rPr>
              <a:t>')</a:t>
            </a:r>
          </a:p>
          <a:p>
            <a:pPr algn="l"/>
            <a:r>
              <a:rPr lang="en-US" altLang="zh-CN" sz="1400" dirty="0">
                <a:latin typeface="CourierNewPSMT"/>
              </a:rPr>
              <a:t>DROP TRIGGER </a:t>
            </a:r>
            <a:r>
              <a:rPr lang="en-US" altLang="zh-CN" sz="1400" dirty="0" err="1">
                <a:latin typeface="CourierNewPSMT"/>
              </a:rPr>
              <a:t>trig_information</a:t>
            </a:r>
            <a:endParaRPr lang="en-US" altLang="zh-CN" sz="1400" dirty="0">
              <a:latin typeface="CourierNewPSMT"/>
            </a:endParaRPr>
          </a:p>
          <a:p>
            <a:pPr algn="l"/>
            <a:r>
              <a:rPr lang="en-US" altLang="zh-CN" sz="1400" dirty="0">
                <a:latin typeface="CourierNewPSMT"/>
              </a:rPr>
              <a:t>GO</a:t>
            </a:r>
          </a:p>
          <a:p>
            <a:pPr algn="l"/>
            <a:r>
              <a:rPr lang="en-US" altLang="zh-CN" sz="1400" dirty="0">
                <a:latin typeface="CourierNewPSMT"/>
              </a:rPr>
              <a:t>/*---- </a:t>
            </a:r>
            <a:r>
              <a:rPr lang="zh-CN" altLang="en-US" sz="1400" dirty="0">
                <a:latin typeface="FZSSJW--GB1-0"/>
              </a:rPr>
              <a:t>创建</a:t>
            </a:r>
            <a:r>
              <a:rPr lang="en-US" altLang="zh-CN" sz="1400" dirty="0">
                <a:latin typeface="CourierNewPSMT"/>
              </a:rPr>
              <a:t>INSERT </a:t>
            </a:r>
            <a:r>
              <a:rPr lang="zh-CN" altLang="en-US" sz="1400" dirty="0">
                <a:latin typeface="FZSSJW--GB1-0"/>
              </a:rPr>
              <a:t>触发器：在交易信息表</a:t>
            </a:r>
            <a:r>
              <a:rPr lang="en-US" altLang="zh-CN" sz="1400" dirty="0">
                <a:latin typeface="CourierNewPSMT"/>
              </a:rPr>
              <a:t>information </a:t>
            </a:r>
            <a:r>
              <a:rPr lang="zh-CN" altLang="en-US" sz="1400" dirty="0">
                <a:latin typeface="FZSSJW--GB1-0"/>
              </a:rPr>
              <a:t>上创建</a:t>
            </a:r>
            <a:r>
              <a:rPr lang="en-US" altLang="zh-CN" sz="1400" dirty="0">
                <a:latin typeface="CourierNewPSMT"/>
              </a:rPr>
              <a:t>INSERT </a:t>
            </a:r>
            <a:r>
              <a:rPr lang="zh-CN" altLang="en-US" sz="1400" dirty="0">
                <a:latin typeface="FZSSJW--GB1-0"/>
              </a:rPr>
              <a:t>触发器</a:t>
            </a:r>
            <a:r>
              <a:rPr lang="en-US" altLang="zh-CN" sz="1400" dirty="0">
                <a:latin typeface="CourierNewPSMT"/>
              </a:rPr>
              <a:t>----*/</a:t>
            </a:r>
          </a:p>
          <a:p>
            <a:pPr algn="l"/>
            <a:r>
              <a:rPr lang="en-US" altLang="zh-CN" sz="1400" dirty="0">
                <a:latin typeface="CourierNewPSMT"/>
              </a:rPr>
              <a:t>CREATE TRIGGER </a:t>
            </a:r>
            <a:r>
              <a:rPr lang="en-US" altLang="zh-CN" sz="1400" dirty="0" err="1">
                <a:latin typeface="CourierNewPSMT"/>
              </a:rPr>
              <a:t>trig_information</a:t>
            </a:r>
            <a:endParaRPr lang="en-US" altLang="zh-CN" sz="1400" dirty="0">
              <a:latin typeface="CourierNewPSMT"/>
            </a:endParaRPr>
          </a:p>
          <a:p>
            <a:pPr algn="l"/>
            <a:r>
              <a:rPr lang="en-US" altLang="zh-CN" sz="1400" dirty="0">
                <a:latin typeface="CourierNewPSMT"/>
              </a:rPr>
              <a:t>ON information</a:t>
            </a:r>
          </a:p>
          <a:p>
            <a:pPr algn="l"/>
            <a:r>
              <a:rPr lang="en-US" altLang="zh-CN" sz="1400" dirty="0">
                <a:latin typeface="CourierNewPSMT"/>
              </a:rPr>
              <a:t>AFTER INSERT</a:t>
            </a:r>
          </a:p>
          <a:p>
            <a:pPr algn="l"/>
            <a:r>
              <a:rPr lang="en-US" altLang="zh-CN" sz="1400" dirty="0">
                <a:latin typeface="CourierNewPSMT"/>
              </a:rPr>
              <a:t>AS</a:t>
            </a:r>
          </a:p>
          <a:p>
            <a:pPr algn="l"/>
            <a:r>
              <a:rPr lang="en-US" altLang="zh-CN" sz="1400" dirty="0" smtClean="0">
                <a:latin typeface="CourierNewPSMT"/>
              </a:rPr>
              <a:t>BEGIN</a:t>
            </a:r>
          </a:p>
          <a:p>
            <a:pPr algn="l"/>
            <a:r>
              <a:rPr lang="en-US" altLang="zh-CN" sz="1400" dirty="0">
                <a:latin typeface="FZSSJW--GB1-0"/>
              </a:rPr>
              <a:t>/*--- </a:t>
            </a:r>
            <a:r>
              <a:rPr lang="zh-CN" altLang="en-US" sz="1400" dirty="0">
                <a:latin typeface="FZSSJW--GB1-0"/>
              </a:rPr>
              <a:t>定义变量：用于临时存放插入的卡号、交易类型、交易金额等</a:t>
            </a:r>
            <a:r>
              <a:rPr lang="en-US" altLang="zh-CN" sz="1400" dirty="0">
                <a:latin typeface="FZSSJW--GB1-0"/>
              </a:rPr>
              <a:t>----*/</a:t>
            </a:r>
          </a:p>
          <a:p>
            <a:pPr algn="l"/>
            <a:r>
              <a:rPr lang="en-US" altLang="zh-CN" sz="1400" dirty="0">
                <a:latin typeface="FZSSJW--GB1-0"/>
              </a:rPr>
              <a:t>DECLARE @type CHAR(4),@</a:t>
            </a:r>
            <a:r>
              <a:rPr lang="en-US" altLang="zh-CN" sz="1400" dirty="0" err="1">
                <a:latin typeface="FZSSJW--GB1-0"/>
              </a:rPr>
              <a:t>outMoney</a:t>
            </a:r>
            <a:r>
              <a:rPr lang="en-US" altLang="zh-CN" sz="1400" dirty="0">
                <a:latin typeface="FZSSJW--GB1-0"/>
              </a:rPr>
              <a:t> MONEY, @</a:t>
            </a:r>
            <a:r>
              <a:rPr lang="en-US" altLang="zh-CN" sz="1400" dirty="0" err="1">
                <a:latin typeface="FZSSJW--GB1-0"/>
              </a:rPr>
              <a:t>myCardID</a:t>
            </a:r>
            <a:r>
              <a:rPr lang="en-US" altLang="zh-CN" sz="1400" dirty="0">
                <a:latin typeface="FZSSJW--GB1-0"/>
              </a:rPr>
              <a:t> char(20</a:t>
            </a:r>
            <a:r>
              <a:rPr lang="en-US" altLang="zh-CN" sz="1400" dirty="0" smtClean="0">
                <a:latin typeface="FZSSJW--GB1-0"/>
              </a:rPr>
              <a:t>),@balance </a:t>
            </a:r>
            <a:r>
              <a:rPr lang="en-US" altLang="zh-CN" sz="1400" dirty="0">
                <a:latin typeface="FZSSJW--GB1-0"/>
              </a:rPr>
              <a:t>MONEY</a:t>
            </a:r>
          </a:p>
          <a:p>
            <a:pPr algn="l"/>
            <a:r>
              <a:rPr lang="en-US" altLang="zh-CN" sz="1400" dirty="0">
                <a:latin typeface="FZSSJW--GB1-0"/>
              </a:rPr>
              <a:t>/*--- </a:t>
            </a:r>
            <a:r>
              <a:rPr lang="zh-CN" altLang="en-US" sz="1400" dirty="0">
                <a:latin typeface="FZSSJW--GB1-0"/>
              </a:rPr>
              <a:t>从</a:t>
            </a:r>
            <a:r>
              <a:rPr lang="en-US" altLang="zh-CN" sz="1400" dirty="0">
                <a:latin typeface="FZSSJW--GB1-0"/>
              </a:rPr>
              <a:t>Inserted </a:t>
            </a:r>
            <a:r>
              <a:rPr lang="zh-CN" altLang="en-US" sz="1400" dirty="0">
                <a:latin typeface="FZSSJW--GB1-0"/>
              </a:rPr>
              <a:t>临时表中获取插入的记录行信息：包括交易类型、卡号、交易金</a:t>
            </a:r>
          </a:p>
          <a:p>
            <a:pPr algn="l"/>
            <a:r>
              <a:rPr lang="zh-CN" altLang="en-US" sz="1400" dirty="0">
                <a:latin typeface="FZSSJW--GB1-0"/>
              </a:rPr>
              <a:t>额</a:t>
            </a:r>
            <a:r>
              <a:rPr lang="en-US" altLang="zh-CN" sz="1400" dirty="0">
                <a:latin typeface="FZSSJW--GB1-0"/>
              </a:rPr>
              <a:t>--*/</a:t>
            </a:r>
          </a:p>
          <a:p>
            <a:pPr algn="l"/>
            <a:r>
              <a:rPr lang="en-US" altLang="zh-CN" sz="1400" dirty="0">
                <a:latin typeface="FZSSJW--GB1-0"/>
              </a:rPr>
              <a:t>SELECT @type = </a:t>
            </a:r>
            <a:r>
              <a:rPr lang="en-US" altLang="zh-CN" sz="1400" dirty="0" err="1">
                <a:latin typeface="FZSSJW--GB1-0"/>
              </a:rPr>
              <a:t>transType</a:t>
            </a:r>
            <a:r>
              <a:rPr lang="en-US" altLang="zh-CN" sz="1400" dirty="0">
                <a:latin typeface="FZSSJW--GB1-0"/>
              </a:rPr>
              <a:t>,@</a:t>
            </a:r>
            <a:r>
              <a:rPr lang="en-US" altLang="zh-CN" sz="1400" dirty="0" err="1">
                <a:latin typeface="FZSSJW--GB1-0"/>
              </a:rPr>
              <a:t>outMoney</a:t>
            </a:r>
            <a:r>
              <a:rPr lang="en-US" altLang="zh-CN" sz="1400" dirty="0">
                <a:latin typeface="FZSSJW--GB1-0"/>
              </a:rPr>
              <a:t> = </a:t>
            </a:r>
            <a:r>
              <a:rPr lang="en-US" altLang="zh-CN" sz="1400" dirty="0" err="1">
                <a:latin typeface="FZSSJW--GB1-0"/>
              </a:rPr>
              <a:t>transMoney</a:t>
            </a:r>
            <a:r>
              <a:rPr lang="en-US" altLang="zh-CN" sz="1400" dirty="0">
                <a:latin typeface="FZSSJW--GB1-0"/>
              </a:rPr>
              <a:t>,@</a:t>
            </a:r>
            <a:r>
              <a:rPr lang="en-US" altLang="zh-CN" sz="1400" dirty="0" err="1" smtClean="0">
                <a:latin typeface="FZSSJW--GB1-0"/>
              </a:rPr>
              <a:t>myCardID</a:t>
            </a:r>
            <a:r>
              <a:rPr lang="en-US" altLang="zh-CN" sz="1400" dirty="0" smtClean="0">
                <a:latin typeface="FZSSJW--GB1-0"/>
              </a:rPr>
              <a:t>=</a:t>
            </a:r>
            <a:r>
              <a:rPr lang="en-US" altLang="zh-CN" sz="1400" dirty="0" err="1" smtClean="0">
                <a:latin typeface="FZSSJW--GB1-0"/>
              </a:rPr>
              <a:t>cardID</a:t>
            </a:r>
            <a:r>
              <a:rPr lang="en-US" altLang="zh-CN" sz="1400" dirty="0" smtClean="0">
                <a:latin typeface="FZSSJW--GB1-0"/>
              </a:rPr>
              <a:t> </a:t>
            </a:r>
            <a:r>
              <a:rPr lang="en-US" altLang="zh-CN" sz="1400" dirty="0">
                <a:latin typeface="FZSSJW--GB1-0"/>
              </a:rPr>
              <a:t>FROM Inserted</a:t>
            </a:r>
          </a:p>
          <a:p>
            <a:pPr algn="l"/>
            <a:r>
              <a:rPr lang="en-US" altLang="zh-CN" sz="1400" dirty="0">
                <a:latin typeface="FZSSJW--GB1-0"/>
              </a:rPr>
              <a:t>/*--- </a:t>
            </a:r>
            <a:r>
              <a:rPr lang="zh-CN" altLang="en-US" sz="1400" dirty="0">
                <a:latin typeface="FZSSJW--GB1-0"/>
              </a:rPr>
              <a:t>根据交易类型是支取</a:t>
            </a:r>
            <a:r>
              <a:rPr lang="en-US" altLang="zh-CN" sz="1400" dirty="0">
                <a:latin typeface="FZSSJW--GB1-0"/>
              </a:rPr>
              <a:t>/</a:t>
            </a:r>
            <a:r>
              <a:rPr lang="zh-CN" altLang="en-US" sz="1400" dirty="0">
                <a:latin typeface="FZSSJW--GB1-0"/>
              </a:rPr>
              <a:t>存入</a:t>
            </a:r>
            <a:r>
              <a:rPr lang="en-US" altLang="zh-CN" sz="1400" dirty="0">
                <a:latin typeface="FZSSJW--GB1-0"/>
              </a:rPr>
              <a:t>,</a:t>
            </a:r>
            <a:r>
              <a:rPr lang="zh-CN" altLang="en-US" sz="1400" dirty="0">
                <a:latin typeface="FZSSJW--GB1-0"/>
              </a:rPr>
              <a:t>减少或增加账户表</a:t>
            </a:r>
            <a:r>
              <a:rPr lang="en-US" altLang="zh-CN" sz="1400" dirty="0">
                <a:latin typeface="FZSSJW--GB1-0"/>
              </a:rPr>
              <a:t>(bank) </a:t>
            </a:r>
            <a:r>
              <a:rPr lang="zh-CN" altLang="en-US" sz="1400" dirty="0">
                <a:latin typeface="FZSSJW--GB1-0"/>
              </a:rPr>
              <a:t>中对应卡号的余额</a:t>
            </a:r>
            <a:r>
              <a:rPr lang="en-US" altLang="zh-CN" sz="1400" dirty="0">
                <a:latin typeface="FZSSJW--GB1-0"/>
              </a:rPr>
              <a:t>--*/</a:t>
            </a:r>
          </a:p>
          <a:p>
            <a:pPr algn="l"/>
            <a:r>
              <a:rPr lang="en-US" altLang="zh-CN" sz="1400" dirty="0">
                <a:latin typeface="FZSSJW--GB1-0"/>
              </a:rPr>
              <a:t>IF (@type = ' </a:t>
            </a:r>
            <a:r>
              <a:rPr lang="zh-CN" altLang="en-US" sz="1400" dirty="0">
                <a:latin typeface="FZSSJW--GB1-0"/>
              </a:rPr>
              <a:t>支取</a:t>
            </a:r>
            <a:r>
              <a:rPr lang="en-US" altLang="zh-CN" sz="1400" dirty="0">
                <a:latin typeface="FZSSJW--GB1-0"/>
              </a:rPr>
              <a:t>')</a:t>
            </a:r>
          </a:p>
          <a:p>
            <a:pPr algn="l"/>
            <a:r>
              <a:rPr lang="en-US" altLang="zh-CN" sz="1400" dirty="0">
                <a:latin typeface="FZSSJW--GB1-0"/>
              </a:rPr>
              <a:t>UPDATE bank SET </a:t>
            </a:r>
            <a:r>
              <a:rPr lang="en-US" altLang="zh-CN" sz="1400" dirty="0" err="1">
                <a:latin typeface="FZSSJW--GB1-0"/>
              </a:rPr>
              <a:t>currentMoney</a:t>
            </a:r>
            <a:r>
              <a:rPr lang="en-US" altLang="zh-CN" sz="1400" dirty="0">
                <a:latin typeface="FZSSJW--GB1-0"/>
              </a:rPr>
              <a:t> =</a:t>
            </a:r>
            <a:r>
              <a:rPr lang="en-US" altLang="zh-CN" sz="1400" dirty="0" err="1">
                <a:latin typeface="FZSSJW--GB1-0"/>
              </a:rPr>
              <a:t>currentMoney</a:t>
            </a:r>
            <a:r>
              <a:rPr lang="en-US" altLang="zh-CN" sz="1400" dirty="0">
                <a:latin typeface="FZSSJW--GB1-0"/>
              </a:rPr>
              <a:t>-@</a:t>
            </a:r>
            <a:r>
              <a:rPr lang="en-US" altLang="zh-CN" sz="1400" dirty="0" err="1">
                <a:latin typeface="FZSSJW--GB1-0"/>
              </a:rPr>
              <a:t>outMoney</a:t>
            </a:r>
            <a:r>
              <a:rPr lang="en-US" altLang="zh-CN" sz="1400" dirty="0">
                <a:latin typeface="FZSSJW--GB1-0"/>
              </a:rPr>
              <a:t> WHERE</a:t>
            </a:r>
          </a:p>
          <a:p>
            <a:pPr algn="l"/>
            <a:r>
              <a:rPr lang="en-US" altLang="zh-CN" sz="1400" dirty="0" err="1">
                <a:latin typeface="FZSSJW--GB1-0"/>
              </a:rPr>
              <a:t>cardID</a:t>
            </a:r>
            <a:r>
              <a:rPr lang="en-US" altLang="zh-CN" sz="1400" dirty="0">
                <a:latin typeface="FZSSJW--GB1-0"/>
              </a:rPr>
              <a:t>=@</a:t>
            </a:r>
            <a:r>
              <a:rPr lang="en-US" altLang="zh-CN" sz="1400" dirty="0" err="1">
                <a:latin typeface="FZSSJW--GB1-0"/>
              </a:rPr>
              <a:t>myCardID</a:t>
            </a:r>
            <a:endParaRPr lang="en-US" altLang="zh-CN" sz="1400" dirty="0">
              <a:latin typeface="FZSSJW--GB1-0"/>
            </a:endParaRPr>
          </a:p>
          <a:p>
            <a:pPr algn="l"/>
            <a:r>
              <a:rPr lang="en-US" altLang="zh-CN" sz="1400" dirty="0">
                <a:latin typeface="FZSSJW--GB1-0"/>
              </a:rPr>
              <a:t>ELSE</a:t>
            </a:r>
          </a:p>
          <a:p>
            <a:pPr algn="l"/>
            <a:r>
              <a:rPr lang="en-US" altLang="zh-CN" sz="1400" dirty="0">
                <a:latin typeface="FZSSJW--GB1-0"/>
              </a:rPr>
              <a:t>UPDATE bank SET </a:t>
            </a:r>
            <a:r>
              <a:rPr lang="en-US" altLang="zh-CN" sz="1400" dirty="0" err="1">
                <a:latin typeface="FZSSJW--GB1-0"/>
              </a:rPr>
              <a:t>currentMoney</a:t>
            </a:r>
            <a:r>
              <a:rPr lang="en-US" altLang="zh-CN" sz="1400" dirty="0">
                <a:latin typeface="FZSSJW--GB1-0"/>
              </a:rPr>
              <a:t>=</a:t>
            </a:r>
            <a:r>
              <a:rPr lang="en-US" altLang="zh-CN" sz="1400" dirty="0" err="1">
                <a:latin typeface="FZSSJW--GB1-0"/>
              </a:rPr>
              <a:t>currentMoney</a:t>
            </a:r>
            <a:r>
              <a:rPr lang="en-US" altLang="zh-CN" sz="1400" dirty="0">
                <a:latin typeface="FZSSJW--GB1-0"/>
              </a:rPr>
              <a:t>+@</a:t>
            </a:r>
            <a:r>
              <a:rPr lang="en-US" altLang="zh-CN" sz="1400" dirty="0" err="1">
                <a:latin typeface="FZSSJW--GB1-0"/>
              </a:rPr>
              <a:t>outMoney</a:t>
            </a:r>
            <a:r>
              <a:rPr lang="en-US" altLang="zh-CN" sz="1400" dirty="0">
                <a:latin typeface="FZSSJW--GB1-0"/>
              </a:rPr>
              <a:t> WHERE</a:t>
            </a:r>
          </a:p>
          <a:p>
            <a:pPr algn="l"/>
            <a:r>
              <a:rPr lang="en-US" altLang="zh-CN" sz="1400" dirty="0" err="1">
                <a:latin typeface="FZSSJW--GB1-0"/>
              </a:rPr>
              <a:t>cardID</a:t>
            </a:r>
            <a:r>
              <a:rPr lang="en-US" altLang="zh-CN" sz="1400" dirty="0">
                <a:latin typeface="FZSSJW--GB1-0"/>
              </a:rPr>
              <a:t>=@</a:t>
            </a:r>
            <a:r>
              <a:rPr lang="en-US" altLang="zh-CN" sz="1400" dirty="0" err="1">
                <a:latin typeface="FZSSJW--GB1-0"/>
              </a:rPr>
              <a:t>myCardID</a:t>
            </a:r>
            <a:endParaRPr lang="en-US" altLang="zh-CN" sz="1400" dirty="0">
              <a:latin typeface="FZSSJW--GB1-0"/>
            </a:endParaRPr>
          </a:p>
          <a:p>
            <a:pPr algn="l"/>
            <a:r>
              <a:rPr lang="en-US" altLang="zh-CN" sz="1400" dirty="0">
                <a:latin typeface="FZSSJW--GB1-0"/>
              </a:rPr>
              <a:t>/*--- </a:t>
            </a:r>
            <a:r>
              <a:rPr lang="zh-CN" altLang="en-US" sz="1400" dirty="0">
                <a:latin typeface="FZSSJW--GB1-0"/>
              </a:rPr>
              <a:t>显示交易金额及余额</a:t>
            </a:r>
            <a:r>
              <a:rPr lang="en-US" altLang="zh-CN" sz="1400" dirty="0">
                <a:latin typeface="FZSSJW--GB1-0"/>
              </a:rPr>
              <a:t>---*/</a:t>
            </a:r>
            <a:endParaRPr lang="zh-CN" altLang="en-US" sz="1400" dirty="0">
              <a:latin typeface="FZSSJW--GB1-0"/>
            </a:endParaRPr>
          </a:p>
        </p:txBody>
      </p:sp>
    </p:spTree>
    <p:extLst>
      <p:ext uri="{BB962C8B-B14F-4D97-AF65-F5344CB8AC3E}">
        <p14:creationId xmlns:p14="http://schemas.microsoft.com/office/powerpoint/2010/main" val="323201418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505447" y="188641"/>
            <a:ext cx="8229600" cy="576064"/>
          </a:xfrm>
          <a:prstGeom prst="rect">
            <a:avLst/>
          </a:prstGeom>
        </p:spPr>
        <p:txBody>
          <a:bodyPr/>
          <a:lst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a:lstStyle>
          <a:p>
            <a:r>
              <a:rPr lang="zh-CN" altLang="zh-CN" kern="0" dirty="0" smtClean="0"/>
              <a:t>子任务</a:t>
            </a:r>
            <a:r>
              <a:rPr lang="en-US" altLang="zh-CN" kern="0" dirty="0" smtClean="0"/>
              <a:t>2</a:t>
            </a:r>
            <a:r>
              <a:rPr lang="zh-CN" altLang="zh-CN" kern="0" dirty="0" smtClean="0"/>
              <a:t>：创建</a:t>
            </a:r>
            <a:r>
              <a:rPr lang="en-US" altLang="zh-CN" kern="0" dirty="0" smtClean="0"/>
              <a:t>INSERT</a:t>
            </a:r>
            <a:r>
              <a:rPr lang="zh-CN" altLang="zh-CN" kern="0" dirty="0" smtClean="0"/>
              <a:t>触发器</a:t>
            </a:r>
            <a:endParaRPr lang="en-US" altLang="zh-CN" kern="0" dirty="0"/>
          </a:p>
        </p:txBody>
      </p:sp>
      <p:sp>
        <p:nvSpPr>
          <p:cNvPr id="3" name="矩形 2"/>
          <p:cNvSpPr/>
          <p:nvPr/>
        </p:nvSpPr>
        <p:spPr>
          <a:xfrm>
            <a:off x="251520" y="908720"/>
            <a:ext cx="8609120" cy="5047536"/>
          </a:xfrm>
          <a:prstGeom prst="rect">
            <a:avLst/>
          </a:prstGeom>
        </p:spPr>
        <p:txBody>
          <a:bodyPr wrap="square">
            <a:spAutoFit/>
          </a:bodyPr>
          <a:lstStyle/>
          <a:p>
            <a:pPr algn="l"/>
            <a:r>
              <a:rPr lang="en-US" altLang="zh-CN" sz="1400" dirty="0">
                <a:latin typeface="CourierNewPSMT"/>
              </a:rPr>
              <a:t>IF @@ERROR &lt;&gt; 0</a:t>
            </a:r>
          </a:p>
          <a:p>
            <a:pPr algn="l"/>
            <a:r>
              <a:rPr lang="en-US" altLang="zh-CN" sz="1400" dirty="0">
                <a:latin typeface="CourierNewPSMT"/>
              </a:rPr>
              <a:t>BEGIN</a:t>
            </a:r>
          </a:p>
          <a:p>
            <a:pPr algn="l"/>
            <a:r>
              <a:rPr lang="en-US" altLang="zh-CN" sz="1400" dirty="0">
                <a:latin typeface="CourierNewPSMT"/>
              </a:rPr>
              <a:t>PRINT ' </a:t>
            </a:r>
            <a:r>
              <a:rPr lang="zh-CN" altLang="en-US" sz="1400" dirty="0">
                <a:latin typeface="FZSSJW--GB1-0"/>
              </a:rPr>
              <a:t>交易失败！ </a:t>
            </a:r>
            <a:r>
              <a:rPr lang="en-US" altLang="zh-CN" sz="1400" dirty="0">
                <a:latin typeface="CourierNewPSMT"/>
              </a:rPr>
              <a:t>'</a:t>
            </a:r>
          </a:p>
          <a:p>
            <a:pPr algn="l"/>
            <a:r>
              <a:rPr lang="en-US" altLang="zh-CN" sz="1400" dirty="0">
                <a:latin typeface="CourierNewPSMT"/>
              </a:rPr>
              <a:t>ROLLBACK TRANSACTION</a:t>
            </a:r>
          </a:p>
          <a:p>
            <a:pPr algn="l"/>
            <a:r>
              <a:rPr lang="en-US" altLang="zh-CN" sz="1400" dirty="0">
                <a:latin typeface="CourierNewPSMT"/>
              </a:rPr>
              <a:t>RETURN</a:t>
            </a:r>
          </a:p>
          <a:p>
            <a:pPr algn="l"/>
            <a:r>
              <a:rPr lang="en-US" altLang="zh-CN" sz="1400" dirty="0">
                <a:latin typeface="CourierNewPSMT"/>
              </a:rPr>
              <a:t>END</a:t>
            </a:r>
          </a:p>
          <a:p>
            <a:pPr algn="l"/>
            <a:r>
              <a:rPr lang="en-US" altLang="zh-CN" sz="1400" dirty="0">
                <a:latin typeface="CourierNewPSMT"/>
              </a:rPr>
              <a:t>PRINT ' </a:t>
            </a:r>
            <a:r>
              <a:rPr lang="zh-CN" altLang="en-US" sz="1400" dirty="0">
                <a:latin typeface="FZSSJW--GB1-0"/>
              </a:rPr>
              <a:t>交易成功！交易金额：</a:t>
            </a:r>
            <a:r>
              <a:rPr lang="en-US" altLang="zh-CN" sz="1400" dirty="0">
                <a:latin typeface="CourierNewPSMT"/>
              </a:rPr>
              <a:t>' + CONVERT(</a:t>
            </a:r>
            <a:r>
              <a:rPr lang="en-US" altLang="zh-CN" sz="1400" dirty="0" err="1">
                <a:latin typeface="CourierNewPSMT"/>
              </a:rPr>
              <a:t>varchar</a:t>
            </a:r>
            <a:r>
              <a:rPr lang="en-US" altLang="zh-CN" sz="1400" dirty="0">
                <a:latin typeface="CourierNewPSMT"/>
              </a:rPr>
              <a:t>(20),@</a:t>
            </a:r>
            <a:r>
              <a:rPr lang="en-US" altLang="zh-CN" sz="1400" dirty="0" err="1">
                <a:latin typeface="CourierNewPSMT"/>
              </a:rPr>
              <a:t>outMoney</a:t>
            </a:r>
            <a:r>
              <a:rPr lang="en-US" altLang="zh-CN" sz="1400" dirty="0">
                <a:latin typeface="CourierNewPSMT"/>
              </a:rPr>
              <a:t>)</a:t>
            </a:r>
          </a:p>
          <a:p>
            <a:pPr algn="l"/>
            <a:r>
              <a:rPr lang="en-US" altLang="zh-CN" sz="1400" dirty="0">
                <a:latin typeface="CourierNewPSMT"/>
              </a:rPr>
              <a:t>SELECT @balance = </a:t>
            </a:r>
            <a:r>
              <a:rPr lang="en-US" altLang="zh-CN" sz="1400" dirty="0" err="1">
                <a:latin typeface="CourierNewPSMT"/>
              </a:rPr>
              <a:t>currentMoney</a:t>
            </a:r>
            <a:r>
              <a:rPr lang="en-US" altLang="zh-CN" sz="1400" dirty="0">
                <a:latin typeface="CourierNewPSMT"/>
              </a:rPr>
              <a:t> FROM bank WHERE </a:t>
            </a:r>
            <a:r>
              <a:rPr lang="en-US" altLang="zh-CN" sz="1400" dirty="0" err="1">
                <a:latin typeface="CourierNewPSMT"/>
              </a:rPr>
              <a:t>cardID</a:t>
            </a:r>
            <a:r>
              <a:rPr lang="en-US" altLang="zh-CN" sz="1400" dirty="0">
                <a:latin typeface="CourierNewPSMT"/>
              </a:rPr>
              <a:t> = @</a:t>
            </a:r>
            <a:r>
              <a:rPr lang="en-US" altLang="zh-CN" sz="1400" dirty="0" err="1" smtClean="0">
                <a:latin typeface="CourierNewPSMT"/>
              </a:rPr>
              <a:t>myCardID</a:t>
            </a:r>
            <a:endParaRPr lang="en-US" altLang="zh-CN" sz="1400" dirty="0" smtClean="0">
              <a:latin typeface="CourierNewPSMT"/>
            </a:endParaRPr>
          </a:p>
          <a:p>
            <a:pPr algn="l"/>
            <a:r>
              <a:rPr lang="en-US" altLang="zh-CN" sz="1400" dirty="0"/>
              <a:t>PRINT ' </a:t>
            </a:r>
            <a:r>
              <a:rPr lang="zh-CN" altLang="en-US" sz="1400" dirty="0"/>
              <a:t>卡号 </a:t>
            </a:r>
            <a:r>
              <a:rPr lang="en-US" altLang="zh-CN" sz="1400" dirty="0"/>
              <a:t>'+ @</a:t>
            </a:r>
            <a:r>
              <a:rPr lang="en-US" altLang="zh-CN" sz="1400" dirty="0" err="1"/>
              <a:t>myCardID</a:t>
            </a:r>
            <a:r>
              <a:rPr lang="en-US" altLang="zh-CN" sz="1400" dirty="0"/>
              <a:t> + ' </a:t>
            </a:r>
            <a:r>
              <a:rPr lang="zh-CN" altLang="en-US" sz="1400" dirty="0"/>
              <a:t>余额：</a:t>
            </a:r>
            <a:r>
              <a:rPr lang="en-US" altLang="zh-CN" sz="1400" dirty="0"/>
              <a:t>'+ CONVERT (</a:t>
            </a:r>
            <a:r>
              <a:rPr lang="en-US" altLang="zh-CN" sz="1400" dirty="0" err="1"/>
              <a:t>varchar</a:t>
            </a:r>
            <a:r>
              <a:rPr lang="en-US" altLang="zh-CN" sz="1400" dirty="0"/>
              <a:t>(20),@</a:t>
            </a:r>
          </a:p>
          <a:p>
            <a:pPr algn="l"/>
            <a:r>
              <a:rPr lang="en-US" altLang="zh-CN" sz="1400" dirty="0"/>
              <a:t>balance)</a:t>
            </a:r>
          </a:p>
          <a:p>
            <a:pPr algn="l"/>
            <a:r>
              <a:rPr lang="en-US" altLang="zh-CN" sz="1400" dirty="0"/>
              <a:t>END</a:t>
            </a:r>
          </a:p>
          <a:p>
            <a:pPr algn="l"/>
            <a:r>
              <a:rPr lang="en-US" altLang="zh-CN" sz="1400" dirty="0"/>
              <a:t>GO</a:t>
            </a:r>
          </a:p>
          <a:p>
            <a:pPr algn="l"/>
            <a:r>
              <a:rPr lang="en-US" altLang="zh-CN" sz="1400" dirty="0"/>
              <a:t>/*-- </a:t>
            </a:r>
            <a:r>
              <a:rPr lang="zh-CN" altLang="en-US" sz="1400" dirty="0"/>
              <a:t>测试触发器插入测试数据：张三取钱</a:t>
            </a:r>
            <a:r>
              <a:rPr lang="en-US" altLang="zh-CN" sz="1400" dirty="0"/>
              <a:t>100, </a:t>
            </a:r>
            <a:r>
              <a:rPr lang="zh-CN" altLang="en-US" sz="1400" dirty="0"/>
              <a:t>李四存钱</a:t>
            </a:r>
            <a:r>
              <a:rPr lang="en-US" altLang="zh-CN" sz="1400" dirty="0"/>
              <a:t>5000 ---*/</a:t>
            </a:r>
          </a:p>
          <a:p>
            <a:pPr algn="l"/>
            <a:r>
              <a:rPr lang="en-US" altLang="zh-CN" sz="1400" dirty="0"/>
              <a:t>DELETE FROM information -- </a:t>
            </a:r>
            <a:r>
              <a:rPr lang="zh-CN" altLang="en-US" sz="1400" dirty="0"/>
              <a:t>删除历史数据</a:t>
            </a:r>
          </a:p>
          <a:p>
            <a:pPr algn="l"/>
            <a:r>
              <a:rPr lang="en-US" altLang="zh-CN" sz="1400" dirty="0"/>
              <a:t>SET NOCOUNT ON -- </a:t>
            </a:r>
            <a:r>
              <a:rPr lang="zh-CN" altLang="en-US" sz="1400" dirty="0"/>
              <a:t>不显示</a:t>
            </a:r>
            <a:r>
              <a:rPr lang="en-US" altLang="zh-CN" sz="1400" dirty="0"/>
              <a:t>T </a:t>
            </a:r>
            <a:r>
              <a:rPr lang="zh-CN" altLang="en-US" sz="1400" dirty="0"/>
              <a:t>－ </a:t>
            </a:r>
            <a:r>
              <a:rPr lang="en-US" altLang="zh-CN" sz="1400" dirty="0"/>
              <a:t>SQL </a:t>
            </a:r>
            <a:r>
              <a:rPr lang="zh-CN" altLang="en-US" sz="1400" dirty="0"/>
              <a:t>语句影响的记录行数</a:t>
            </a:r>
          </a:p>
          <a:p>
            <a:pPr algn="l"/>
            <a:r>
              <a:rPr lang="en-US" altLang="zh-CN" sz="1400" dirty="0"/>
              <a:t>INSERT INTO information(</a:t>
            </a:r>
            <a:r>
              <a:rPr lang="en-US" altLang="zh-CN" sz="1400" dirty="0" err="1"/>
              <a:t>cardID,transType,transMoney,transDate</a:t>
            </a:r>
            <a:r>
              <a:rPr lang="en-US" altLang="zh-CN" sz="1400" dirty="0"/>
              <a:t>)</a:t>
            </a:r>
          </a:p>
          <a:p>
            <a:pPr algn="l"/>
            <a:r>
              <a:rPr lang="en-US" altLang="zh-CN" sz="1400" dirty="0"/>
              <a:t>VALUES('10010001', ' </a:t>
            </a:r>
            <a:r>
              <a:rPr lang="zh-CN" altLang="en-US" sz="1400" dirty="0"/>
              <a:t>支取</a:t>
            </a:r>
            <a:r>
              <a:rPr lang="en-US" altLang="zh-CN" sz="1400" dirty="0"/>
              <a:t>',100, '2020-03-08 12:10:30')</a:t>
            </a:r>
          </a:p>
          <a:p>
            <a:pPr algn="l"/>
            <a:r>
              <a:rPr lang="en-US" altLang="zh-CN" sz="1400" dirty="0"/>
              <a:t>INSERT INTO information(</a:t>
            </a:r>
            <a:r>
              <a:rPr lang="en-US" altLang="zh-CN" sz="1400" dirty="0" err="1"/>
              <a:t>cardID,transType,transMoney,transDate</a:t>
            </a:r>
            <a:r>
              <a:rPr lang="en-US" altLang="zh-CN" sz="1400" dirty="0"/>
              <a:t>)</a:t>
            </a:r>
          </a:p>
          <a:p>
            <a:pPr algn="l"/>
            <a:r>
              <a:rPr lang="en-US" altLang="zh-CN" sz="1400" dirty="0"/>
              <a:t>VALUES('10010002', ' </a:t>
            </a:r>
            <a:r>
              <a:rPr lang="zh-CN" altLang="en-US" sz="1400" dirty="0"/>
              <a:t>存入</a:t>
            </a:r>
            <a:r>
              <a:rPr lang="en-US" altLang="zh-CN" sz="1400" dirty="0"/>
              <a:t>',5000, '2020-03-10 14:30:10')</a:t>
            </a:r>
          </a:p>
          <a:p>
            <a:pPr algn="l"/>
            <a:r>
              <a:rPr lang="en-US" altLang="zh-CN" sz="1400" dirty="0" smtClean="0"/>
              <a:t>SELECT </a:t>
            </a:r>
            <a:r>
              <a:rPr lang="en-US" altLang="zh-CN" sz="1400" dirty="0"/>
              <a:t>* FROM </a:t>
            </a:r>
            <a:r>
              <a:rPr lang="en-US" altLang="zh-CN" sz="1400" dirty="0" smtClean="0"/>
              <a:t>bank  -- </a:t>
            </a:r>
            <a:r>
              <a:rPr lang="zh-CN" altLang="en-US" sz="1400" dirty="0"/>
              <a:t>查看结果</a:t>
            </a:r>
          </a:p>
          <a:p>
            <a:pPr algn="l"/>
            <a:r>
              <a:rPr lang="en-US" altLang="zh-CN" sz="1400" dirty="0" smtClean="0"/>
              <a:t>SELECT </a:t>
            </a:r>
            <a:r>
              <a:rPr lang="en-US" altLang="zh-CN" sz="1400" dirty="0"/>
              <a:t>* FROM </a:t>
            </a:r>
            <a:r>
              <a:rPr lang="en-US" altLang="zh-CN" sz="1400" dirty="0" smtClean="0"/>
              <a:t>information</a:t>
            </a:r>
          </a:p>
          <a:p>
            <a:pPr algn="l"/>
            <a:r>
              <a:rPr lang="zh-CN" altLang="en-US" sz="1400" dirty="0"/>
              <a:t>执行后的结果如图</a:t>
            </a:r>
            <a:r>
              <a:rPr lang="en-US" altLang="zh-CN" sz="1400" dirty="0"/>
              <a:t>7.11 </a:t>
            </a:r>
            <a:r>
              <a:rPr lang="zh-CN" altLang="en-US" sz="1400" dirty="0"/>
              <a:t>所示。当张三取钱</a:t>
            </a:r>
            <a:r>
              <a:rPr lang="en-US" altLang="zh-CN" sz="1400" dirty="0"/>
              <a:t>100 </a:t>
            </a:r>
            <a:r>
              <a:rPr lang="zh-CN" altLang="en-US" sz="1400" dirty="0"/>
              <a:t>元时（在交易表中插入交易</a:t>
            </a:r>
            <a:r>
              <a:rPr lang="zh-CN" altLang="en-US" sz="1400" dirty="0" smtClean="0"/>
              <a:t>记录</a:t>
            </a:r>
            <a:r>
              <a:rPr lang="zh-CN" altLang="en-US" sz="1400" dirty="0"/>
              <a:t>），将触发交易表上的</a:t>
            </a:r>
            <a:r>
              <a:rPr lang="en-US" altLang="zh-CN" sz="1400" dirty="0"/>
              <a:t>INSERT </a:t>
            </a:r>
            <a:r>
              <a:rPr lang="zh-CN" altLang="en-US" sz="1400" dirty="0"/>
              <a:t>触发器，自动根据交易的类型，修改账户表中对应</a:t>
            </a:r>
            <a:r>
              <a:rPr lang="zh-CN" altLang="en-US" sz="1400" dirty="0" smtClean="0"/>
              <a:t>卡号</a:t>
            </a:r>
            <a:r>
              <a:rPr lang="zh-CN" altLang="en-US" sz="1400" dirty="0"/>
              <a:t>的余额信息，并打印显示本次交易信息。</a:t>
            </a:r>
            <a:endParaRPr lang="zh-CN" altLang="en-US" sz="1400" dirty="0"/>
          </a:p>
        </p:txBody>
      </p:sp>
      <p:pic>
        <p:nvPicPr>
          <p:cNvPr id="4" name="图片 3"/>
          <p:cNvPicPr>
            <a:picLocks noChangeAspect="1"/>
          </p:cNvPicPr>
          <p:nvPr/>
        </p:nvPicPr>
        <p:blipFill>
          <a:blip r:embed="rId2"/>
          <a:stretch>
            <a:fillRect/>
          </a:stretch>
        </p:blipFill>
        <p:spPr>
          <a:xfrm>
            <a:off x="13806" y="188641"/>
            <a:ext cx="8791093" cy="6233855"/>
          </a:xfrm>
          <a:prstGeom prst="rect">
            <a:avLst/>
          </a:prstGeom>
        </p:spPr>
      </p:pic>
    </p:spTree>
    <p:extLst>
      <p:ext uri="{BB962C8B-B14F-4D97-AF65-F5344CB8AC3E}">
        <p14:creationId xmlns:p14="http://schemas.microsoft.com/office/powerpoint/2010/main" val="385017508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6720" name="Group 16"/>
          <p:cNvGrpSpPr>
            <a:grpSpLocks/>
          </p:cNvGrpSpPr>
          <p:nvPr/>
        </p:nvGrpSpPr>
        <p:grpSpPr bwMode="auto">
          <a:xfrm>
            <a:off x="2435225" y="1773238"/>
            <a:ext cx="4038600" cy="1981200"/>
            <a:chOff x="1536" y="1488"/>
            <a:chExt cx="2544" cy="1248"/>
          </a:xfrm>
        </p:grpSpPr>
        <p:sp>
          <p:nvSpPr>
            <p:cNvPr id="456721" name="Rectangle 17"/>
            <p:cNvSpPr>
              <a:spLocks noChangeArrowheads="1"/>
            </p:cNvSpPr>
            <p:nvPr/>
          </p:nvSpPr>
          <p:spPr bwMode="auto">
            <a:xfrm>
              <a:off x="1536" y="1488"/>
              <a:ext cx="2544" cy="192"/>
            </a:xfrm>
            <a:prstGeom prst="rect">
              <a:avLst/>
            </a:prstGeom>
            <a:gradFill rotWithShape="1">
              <a:gsLst>
                <a:gs pos="0">
                  <a:schemeClr val="accent2"/>
                </a:gs>
                <a:gs pos="100000">
                  <a:srgbClr val="6666FF"/>
                </a:gs>
              </a:gsLst>
              <a:lin ang="5400000" scaled="1"/>
            </a:gradFill>
            <a:ln w="9525">
              <a:solidFill>
                <a:schemeClr val="bg2"/>
              </a:solidFill>
              <a:miter lim="800000"/>
              <a:headEnd/>
              <a:tailEnd/>
            </a:ln>
            <a:effectLst>
              <a:outerShdw dist="89803" dir="2700000" algn="ctr" rotWithShape="0">
                <a:schemeClr val="accent1"/>
              </a:outerShdw>
            </a:effectLst>
          </p:spPr>
          <p:txBody>
            <a:bodyPr wrap="none" anchor="ctr"/>
            <a:lstStyle/>
            <a:p>
              <a:pPr algn="l" eaLnBrk="0" hangingPunct="0"/>
              <a:r>
                <a:rPr lang="en-US" altLang="zh-CN">
                  <a:solidFill>
                    <a:schemeClr val="bg1"/>
                  </a:solidFill>
                </a:rPr>
                <a:t>transInfo</a:t>
              </a:r>
            </a:p>
          </p:txBody>
        </p:sp>
        <p:sp>
          <p:nvSpPr>
            <p:cNvPr id="456722" name="Rectangle 18"/>
            <p:cNvSpPr>
              <a:spLocks noChangeArrowheads="1"/>
            </p:cNvSpPr>
            <p:nvPr/>
          </p:nvSpPr>
          <p:spPr bwMode="auto">
            <a:xfrm>
              <a:off x="1536" y="1680"/>
              <a:ext cx="672" cy="192"/>
            </a:xfrm>
            <a:prstGeom prst="rect">
              <a:avLst/>
            </a:prstGeom>
            <a:gradFill rotWithShape="1">
              <a:gsLst>
                <a:gs pos="0">
                  <a:srgbClr val="FFCC00"/>
                </a:gs>
                <a:gs pos="100000">
                  <a:srgbClr val="FFFFFF"/>
                </a:gs>
              </a:gsLst>
              <a:lin ang="5400000" scaled="1"/>
            </a:gradFill>
            <a:ln w="9525">
              <a:solidFill>
                <a:schemeClr val="tx1"/>
              </a:solidFill>
              <a:miter lim="800000"/>
              <a:headEnd/>
              <a:tailEnd/>
            </a:ln>
            <a:effectLst>
              <a:outerShdw dist="89803" dir="2700000" algn="ctr" rotWithShape="0">
                <a:schemeClr val="accent1"/>
              </a:outerShdw>
            </a:effectLst>
          </p:spPr>
          <p:txBody>
            <a:bodyPr wrap="none" anchor="ctr"/>
            <a:lstStyle/>
            <a:p>
              <a:pPr eaLnBrk="0" hangingPunct="0"/>
              <a:r>
                <a:rPr lang="en-US" altLang="zh-CN" sz="1600">
                  <a:ea typeface="黑体" pitchFamily="2" charset="-122"/>
                </a:rPr>
                <a:t>cardID</a:t>
              </a:r>
            </a:p>
          </p:txBody>
        </p:sp>
        <p:sp>
          <p:nvSpPr>
            <p:cNvPr id="456723" name="Rectangle 19"/>
            <p:cNvSpPr>
              <a:spLocks noChangeArrowheads="1"/>
            </p:cNvSpPr>
            <p:nvPr/>
          </p:nvSpPr>
          <p:spPr bwMode="auto">
            <a:xfrm>
              <a:off x="2208" y="1680"/>
              <a:ext cx="1872" cy="192"/>
            </a:xfrm>
            <a:prstGeom prst="rect">
              <a:avLst/>
            </a:prstGeom>
            <a:gradFill rotWithShape="1">
              <a:gsLst>
                <a:gs pos="0">
                  <a:srgbClr val="FFCC00"/>
                </a:gs>
                <a:gs pos="100000">
                  <a:srgbClr val="FFFFFF"/>
                </a:gs>
              </a:gsLst>
              <a:lin ang="5400000" scaled="1"/>
            </a:gradFill>
            <a:ln w="9525">
              <a:solidFill>
                <a:schemeClr val="tx1"/>
              </a:solidFill>
              <a:miter lim="800000"/>
              <a:headEnd/>
              <a:tailEnd/>
            </a:ln>
            <a:effectLst>
              <a:outerShdw dist="89803" dir="2700000" algn="ctr" rotWithShape="0">
                <a:schemeClr val="accent1"/>
              </a:outerShdw>
            </a:effectLst>
          </p:spPr>
          <p:txBody>
            <a:bodyPr wrap="none" anchor="ctr"/>
            <a:lstStyle/>
            <a:p>
              <a:pPr eaLnBrk="0" hangingPunct="0"/>
              <a:r>
                <a:rPr lang="en-US" altLang="zh-CN" sz="1600">
                  <a:ea typeface="黑体" pitchFamily="2" charset="-122"/>
                </a:rPr>
                <a:t>transType      transMoney</a:t>
              </a:r>
            </a:p>
          </p:txBody>
        </p:sp>
        <p:sp>
          <p:nvSpPr>
            <p:cNvPr id="456724" name="Rectangle 20"/>
            <p:cNvSpPr>
              <a:spLocks noChangeArrowheads="1"/>
            </p:cNvSpPr>
            <p:nvPr/>
          </p:nvSpPr>
          <p:spPr bwMode="auto">
            <a:xfrm>
              <a:off x="1536" y="1872"/>
              <a:ext cx="672" cy="864"/>
            </a:xfrm>
            <a:prstGeom prst="rect">
              <a:avLst/>
            </a:prstGeom>
            <a:gradFill rotWithShape="1">
              <a:gsLst>
                <a:gs pos="0">
                  <a:srgbClr val="FFCC00"/>
                </a:gs>
                <a:gs pos="100000">
                  <a:srgbClr val="FFFFFF"/>
                </a:gs>
              </a:gsLst>
              <a:lin ang="5400000" scaled="1"/>
            </a:gradFill>
            <a:ln w="9525">
              <a:solidFill>
                <a:schemeClr val="tx1"/>
              </a:solidFill>
              <a:miter lim="800000"/>
              <a:headEnd/>
              <a:tailEnd/>
            </a:ln>
            <a:effectLst>
              <a:outerShdw dist="89803" dir="2700000" algn="ctr" rotWithShape="0">
                <a:schemeClr val="accent1"/>
              </a:outerShdw>
            </a:effectLst>
          </p:spPr>
          <p:txBody>
            <a:bodyPr wrap="none"/>
            <a:lstStyle/>
            <a:p>
              <a:pPr eaLnBrk="0" hangingPunct="0">
                <a:lnSpc>
                  <a:spcPct val="110000"/>
                </a:lnSpc>
              </a:pPr>
              <a:r>
                <a:rPr lang="en-US" altLang="zh-CN" sz="1600">
                  <a:effectLst>
                    <a:outerShdw blurRad="38100" dist="38100" dir="2700000" algn="tl">
                      <a:srgbClr val="FFFFFF"/>
                    </a:outerShdw>
                  </a:effectLst>
                  <a:ea typeface="黑体" pitchFamily="2" charset="-122"/>
                </a:rPr>
                <a:t>1001 0002</a:t>
              </a:r>
            </a:p>
            <a:p>
              <a:pPr eaLnBrk="0" hangingPunct="0">
                <a:lnSpc>
                  <a:spcPct val="110000"/>
                </a:lnSpc>
              </a:pPr>
              <a:endParaRPr lang="en-US" altLang="zh-CN" sz="1600">
                <a:effectLst>
                  <a:outerShdw blurRad="38100" dist="38100" dir="2700000" algn="tl">
                    <a:srgbClr val="FFFFFF"/>
                  </a:outerShdw>
                </a:effectLst>
                <a:ea typeface="黑体" pitchFamily="2" charset="-122"/>
              </a:endParaRPr>
            </a:p>
            <a:p>
              <a:pPr eaLnBrk="0" hangingPunct="0">
                <a:lnSpc>
                  <a:spcPct val="110000"/>
                </a:lnSpc>
              </a:pPr>
              <a:r>
                <a:rPr lang="en-US" altLang="zh-CN" sz="1600">
                  <a:effectLst>
                    <a:outerShdw blurRad="38100" dist="38100" dir="2700000" algn="tl">
                      <a:srgbClr val="FFFFFF"/>
                    </a:outerShdw>
                  </a:effectLst>
                  <a:ea typeface="黑体" pitchFamily="2" charset="-122"/>
                </a:rPr>
                <a:t>1001 0002</a:t>
              </a:r>
            </a:p>
          </p:txBody>
        </p:sp>
        <p:sp>
          <p:nvSpPr>
            <p:cNvPr id="456725" name="Rectangle 21"/>
            <p:cNvSpPr>
              <a:spLocks noChangeArrowheads="1"/>
            </p:cNvSpPr>
            <p:nvPr/>
          </p:nvSpPr>
          <p:spPr bwMode="auto">
            <a:xfrm>
              <a:off x="2208" y="1872"/>
              <a:ext cx="1872" cy="864"/>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lstStyle/>
            <a:p>
              <a:pPr algn="l" eaLnBrk="0" hangingPunct="0">
                <a:lnSpc>
                  <a:spcPct val="110000"/>
                </a:lnSpc>
              </a:pPr>
              <a:r>
                <a:rPr lang="zh-CN" altLang="en-US" b="0">
                  <a:ea typeface="黑体" pitchFamily="2" charset="-122"/>
                </a:rPr>
                <a:t>存入</a:t>
              </a:r>
              <a:r>
                <a:rPr lang="zh-CN" altLang="en-US">
                  <a:ea typeface="黑体" pitchFamily="2" charset="-122"/>
                </a:rPr>
                <a:t>         　　 </a:t>
              </a:r>
              <a:r>
                <a:rPr lang="en-US" altLang="zh-CN">
                  <a:ea typeface="黑体" pitchFamily="2" charset="-122"/>
                </a:rPr>
                <a:t>300</a:t>
              </a:r>
            </a:p>
            <a:p>
              <a:pPr algn="l" eaLnBrk="0" hangingPunct="0">
                <a:lnSpc>
                  <a:spcPct val="110000"/>
                </a:lnSpc>
              </a:pPr>
              <a:endParaRPr lang="en-US" altLang="zh-CN">
                <a:ea typeface="黑体" pitchFamily="2" charset="-122"/>
              </a:endParaRPr>
            </a:p>
            <a:p>
              <a:pPr algn="l" eaLnBrk="0" hangingPunct="0">
                <a:lnSpc>
                  <a:spcPct val="110000"/>
                </a:lnSpc>
              </a:pPr>
              <a:r>
                <a:rPr lang="zh-CN" altLang="en-US" b="0">
                  <a:ea typeface="黑体" pitchFamily="2" charset="-122"/>
                </a:rPr>
                <a:t>存入</a:t>
              </a:r>
              <a:r>
                <a:rPr lang="zh-CN" altLang="en-US">
                  <a:ea typeface="黑体" pitchFamily="2" charset="-122"/>
                </a:rPr>
                <a:t>          　　</a:t>
              </a:r>
              <a:r>
                <a:rPr lang="en-US" altLang="zh-CN">
                  <a:ea typeface="黑体" pitchFamily="2" charset="-122"/>
                </a:rPr>
                <a:t>500</a:t>
              </a:r>
            </a:p>
            <a:p>
              <a:pPr algn="l" eaLnBrk="0" hangingPunct="0">
                <a:lnSpc>
                  <a:spcPct val="110000"/>
                </a:lnSpc>
              </a:pPr>
              <a:endParaRPr lang="en-US" altLang="zh-CN">
                <a:ea typeface="黑体" pitchFamily="2" charset="-122"/>
              </a:endParaRPr>
            </a:p>
          </p:txBody>
        </p:sp>
      </p:grpSp>
      <p:grpSp>
        <p:nvGrpSpPr>
          <p:cNvPr id="456726" name="Group 22"/>
          <p:cNvGrpSpPr>
            <a:grpSpLocks/>
          </p:cNvGrpSpPr>
          <p:nvPr/>
        </p:nvGrpSpPr>
        <p:grpSpPr bwMode="auto">
          <a:xfrm>
            <a:off x="2411413" y="2708275"/>
            <a:ext cx="4038600" cy="304800"/>
            <a:chOff x="1536" y="2112"/>
            <a:chExt cx="2544" cy="192"/>
          </a:xfrm>
        </p:grpSpPr>
        <p:sp>
          <p:nvSpPr>
            <p:cNvPr id="456727" name="Rectangle 23"/>
            <p:cNvSpPr>
              <a:spLocks noChangeArrowheads="1"/>
            </p:cNvSpPr>
            <p:nvPr/>
          </p:nvSpPr>
          <p:spPr bwMode="auto">
            <a:xfrm>
              <a:off x="1536" y="2112"/>
              <a:ext cx="672" cy="192"/>
            </a:xfrm>
            <a:prstGeom prst="rect">
              <a:avLst/>
            </a:prstGeom>
            <a:gradFill rotWithShape="1">
              <a:gsLst>
                <a:gs pos="0">
                  <a:srgbClr val="66FFCC"/>
                </a:gs>
                <a:gs pos="100000">
                  <a:srgbClr val="FFFFCC"/>
                </a:gs>
              </a:gsLst>
              <a:lin ang="5400000" scaled="1"/>
            </a:gra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zh-CN" sz="1600">
                  <a:solidFill>
                    <a:srgbClr val="0033CC"/>
                  </a:solidFill>
                </a:rPr>
                <a:t>1001  0001</a:t>
              </a:r>
            </a:p>
          </p:txBody>
        </p:sp>
        <p:sp>
          <p:nvSpPr>
            <p:cNvPr id="456728" name="Rectangle 24"/>
            <p:cNvSpPr>
              <a:spLocks noChangeArrowheads="1"/>
            </p:cNvSpPr>
            <p:nvPr/>
          </p:nvSpPr>
          <p:spPr bwMode="auto">
            <a:xfrm>
              <a:off x="2208" y="2112"/>
              <a:ext cx="1872" cy="192"/>
            </a:xfrm>
            <a:prstGeom prst="rect">
              <a:avLst/>
            </a:prstGeom>
            <a:gradFill rotWithShape="1">
              <a:gsLst>
                <a:gs pos="0">
                  <a:srgbClr val="66FFCC"/>
                </a:gs>
                <a:gs pos="100000">
                  <a:srgbClr val="FFFFCC"/>
                </a:gs>
              </a:gsLst>
              <a:lin ang="5400000" scaled="1"/>
            </a:gra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zh-CN" altLang="en-US" b="0">
                  <a:solidFill>
                    <a:srgbClr val="0033CC"/>
                  </a:solidFill>
                  <a:ea typeface="黑体" pitchFamily="2" charset="-122"/>
                </a:rPr>
                <a:t>支取                  </a:t>
              </a:r>
              <a:r>
                <a:rPr lang="en-US" altLang="zh-CN">
                  <a:solidFill>
                    <a:srgbClr val="0033CC"/>
                  </a:solidFill>
                  <a:ea typeface="黑体" pitchFamily="2" charset="-122"/>
                </a:rPr>
                <a:t>200</a:t>
              </a:r>
            </a:p>
          </p:txBody>
        </p:sp>
      </p:grpSp>
      <p:sp>
        <p:nvSpPr>
          <p:cNvPr id="456706" name="Rectangle 2"/>
          <p:cNvSpPr>
            <a:spLocks noGrp="1" noChangeArrowheads="1"/>
          </p:cNvSpPr>
          <p:nvPr>
            <p:ph type="title"/>
          </p:nvPr>
        </p:nvSpPr>
        <p:spPr>
          <a:xfrm>
            <a:off x="395288" y="260350"/>
            <a:ext cx="8534400" cy="64135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zh-CN" altLang="zh-CN"/>
              <a:t>子任务</a:t>
            </a:r>
            <a:r>
              <a:rPr lang="en-US" altLang="zh-CN"/>
              <a:t>3</a:t>
            </a:r>
            <a:r>
              <a:rPr lang="zh-CN" altLang="zh-CN"/>
              <a:t>：创建</a:t>
            </a:r>
            <a:r>
              <a:rPr lang="en-US" altLang="zh-CN"/>
              <a:t>DELETE</a:t>
            </a:r>
            <a:r>
              <a:rPr lang="zh-CN" altLang="zh-CN"/>
              <a:t>触发器</a:t>
            </a:r>
            <a:endParaRPr lang="zh-CN" altLang="en-US"/>
          </a:p>
        </p:txBody>
      </p:sp>
      <p:grpSp>
        <p:nvGrpSpPr>
          <p:cNvPr id="456707" name="Group 3"/>
          <p:cNvGrpSpPr>
            <a:grpSpLocks/>
          </p:cNvGrpSpPr>
          <p:nvPr/>
        </p:nvGrpSpPr>
        <p:grpSpPr bwMode="auto">
          <a:xfrm>
            <a:off x="2411413" y="1773238"/>
            <a:ext cx="4038600" cy="1981200"/>
            <a:chOff x="1536" y="1488"/>
            <a:chExt cx="2544" cy="1248"/>
          </a:xfrm>
        </p:grpSpPr>
        <p:sp>
          <p:nvSpPr>
            <p:cNvPr id="456708" name="Rectangle 4"/>
            <p:cNvSpPr>
              <a:spLocks noChangeArrowheads="1"/>
            </p:cNvSpPr>
            <p:nvPr/>
          </p:nvSpPr>
          <p:spPr bwMode="auto">
            <a:xfrm>
              <a:off x="1536" y="1488"/>
              <a:ext cx="2544" cy="192"/>
            </a:xfrm>
            <a:prstGeom prst="rect">
              <a:avLst/>
            </a:prstGeom>
            <a:gradFill rotWithShape="1">
              <a:gsLst>
                <a:gs pos="0">
                  <a:schemeClr val="accent2"/>
                </a:gs>
                <a:gs pos="100000">
                  <a:srgbClr val="6666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nchor="ctr"/>
            <a:lstStyle/>
            <a:p>
              <a:pPr algn="l" eaLnBrk="0" hangingPunct="0"/>
              <a:r>
                <a:rPr lang="en-US" altLang="zh-CN" sz="1600">
                  <a:solidFill>
                    <a:schemeClr val="bg1"/>
                  </a:solidFill>
                  <a:ea typeface="黑体" pitchFamily="2" charset="-122"/>
                </a:rPr>
                <a:t>transInfo</a:t>
              </a:r>
            </a:p>
          </p:txBody>
        </p:sp>
        <p:sp>
          <p:nvSpPr>
            <p:cNvPr id="456709" name="Rectangle 5"/>
            <p:cNvSpPr>
              <a:spLocks noChangeArrowheads="1"/>
            </p:cNvSpPr>
            <p:nvPr/>
          </p:nvSpPr>
          <p:spPr bwMode="auto">
            <a:xfrm>
              <a:off x="1536" y="1680"/>
              <a:ext cx="672" cy="192"/>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nchor="ctr"/>
            <a:lstStyle/>
            <a:p>
              <a:pPr eaLnBrk="0" hangingPunct="0"/>
              <a:r>
                <a:rPr lang="en-US" altLang="zh-CN" sz="1600">
                  <a:ea typeface="黑体" pitchFamily="2" charset="-122"/>
                </a:rPr>
                <a:t>cardID</a:t>
              </a:r>
            </a:p>
          </p:txBody>
        </p:sp>
        <p:sp>
          <p:nvSpPr>
            <p:cNvPr id="456710" name="Rectangle 6"/>
            <p:cNvSpPr>
              <a:spLocks noChangeArrowheads="1"/>
            </p:cNvSpPr>
            <p:nvPr/>
          </p:nvSpPr>
          <p:spPr bwMode="auto">
            <a:xfrm>
              <a:off x="2208" y="1680"/>
              <a:ext cx="1872" cy="192"/>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nchor="ctr"/>
            <a:lstStyle/>
            <a:p>
              <a:pPr eaLnBrk="0" hangingPunct="0"/>
              <a:r>
                <a:rPr lang="en-US" altLang="zh-CN" sz="1600">
                  <a:ea typeface="黑体" pitchFamily="2" charset="-122"/>
                </a:rPr>
                <a:t>transType      transMoney</a:t>
              </a:r>
            </a:p>
          </p:txBody>
        </p:sp>
        <p:sp>
          <p:nvSpPr>
            <p:cNvPr id="456711" name="Rectangle 7"/>
            <p:cNvSpPr>
              <a:spLocks noChangeArrowheads="1"/>
            </p:cNvSpPr>
            <p:nvPr/>
          </p:nvSpPr>
          <p:spPr bwMode="auto">
            <a:xfrm>
              <a:off x="1536" y="1872"/>
              <a:ext cx="672" cy="864"/>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lstStyle/>
            <a:p>
              <a:pPr eaLnBrk="0" hangingPunct="0"/>
              <a:r>
                <a:rPr lang="en-US" altLang="zh-CN" sz="1600">
                  <a:ea typeface="黑体" pitchFamily="2" charset="-122"/>
                </a:rPr>
                <a:t>1001 0002</a:t>
              </a:r>
            </a:p>
            <a:p>
              <a:pPr eaLnBrk="0" hangingPunct="0"/>
              <a:r>
                <a:rPr lang="en-US" altLang="zh-CN" sz="1600">
                  <a:ea typeface="黑体" pitchFamily="2" charset="-122"/>
                </a:rPr>
                <a:t>1001 0002</a:t>
              </a:r>
            </a:p>
          </p:txBody>
        </p:sp>
        <p:sp>
          <p:nvSpPr>
            <p:cNvPr id="456712" name="Rectangle 8"/>
            <p:cNvSpPr>
              <a:spLocks noChangeArrowheads="1"/>
            </p:cNvSpPr>
            <p:nvPr/>
          </p:nvSpPr>
          <p:spPr bwMode="auto">
            <a:xfrm>
              <a:off x="2208" y="1872"/>
              <a:ext cx="1872" cy="864"/>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accent1"/>
              </a:outerShdw>
            </a:effectLst>
          </p:spPr>
          <p:txBody>
            <a:bodyPr wrap="none"/>
            <a:lstStyle/>
            <a:p>
              <a:pPr algn="l" eaLnBrk="0" hangingPunct="0"/>
              <a:r>
                <a:rPr lang="zh-CN" altLang="en-US" b="0">
                  <a:ea typeface="黑体" pitchFamily="2" charset="-122"/>
                </a:rPr>
                <a:t>存入          　　</a:t>
              </a:r>
              <a:r>
                <a:rPr lang="en-US" altLang="zh-CN">
                  <a:ea typeface="黑体" pitchFamily="2" charset="-122"/>
                </a:rPr>
                <a:t>300</a:t>
              </a:r>
            </a:p>
            <a:p>
              <a:pPr algn="l" eaLnBrk="0" hangingPunct="0"/>
              <a:r>
                <a:rPr lang="zh-CN" altLang="en-US" b="0">
                  <a:ea typeface="黑体" pitchFamily="2" charset="-122"/>
                </a:rPr>
                <a:t>存入          　　</a:t>
              </a:r>
              <a:r>
                <a:rPr lang="en-US" altLang="zh-CN">
                  <a:ea typeface="黑体" pitchFamily="2" charset="-122"/>
                </a:rPr>
                <a:t>500</a:t>
              </a:r>
            </a:p>
            <a:p>
              <a:pPr algn="l" eaLnBrk="0" hangingPunct="0"/>
              <a:endParaRPr lang="en-US" altLang="zh-CN" b="0">
                <a:ea typeface="黑体" pitchFamily="2" charset="-122"/>
              </a:endParaRPr>
            </a:p>
          </p:txBody>
        </p:sp>
      </p:grpSp>
      <p:sp>
        <p:nvSpPr>
          <p:cNvPr id="456713" name="Freeform 9"/>
          <p:cNvSpPr>
            <a:spLocks/>
          </p:cNvSpPr>
          <p:nvPr/>
        </p:nvSpPr>
        <p:spPr bwMode="auto">
          <a:xfrm>
            <a:off x="684213" y="2492375"/>
            <a:ext cx="1727200" cy="846138"/>
          </a:xfrm>
          <a:custGeom>
            <a:avLst/>
            <a:gdLst>
              <a:gd name="T0" fmla="*/ 729 w 730"/>
              <a:gd name="T1" fmla="*/ 277 h 457"/>
              <a:gd name="T2" fmla="*/ 453 w 730"/>
              <a:gd name="T3" fmla="*/ 456 h 457"/>
              <a:gd name="T4" fmla="*/ 454 w 730"/>
              <a:gd name="T5" fmla="*/ 370 h 457"/>
              <a:gd name="T6" fmla="*/ 443 w 730"/>
              <a:gd name="T7" fmla="*/ 370 h 457"/>
              <a:gd name="T8" fmla="*/ 431 w 730"/>
              <a:gd name="T9" fmla="*/ 370 h 457"/>
              <a:gd name="T10" fmla="*/ 420 w 730"/>
              <a:gd name="T11" fmla="*/ 370 h 457"/>
              <a:gd name="T12" fmla="*/ 408 w 730"/>
              <a:gd name="T13" fmla="*/ 370 h 457"/>
              <a:gd name="T14" fmla="*/ 395 w 730"/>
              <a:gd name="T15" fmla="*/ 370 h 457"/>
              <a:gd name="T16" fmla="*/ 384 w 730"/>
              <a:gd name="T17" fmla="*/ 370 h 457"/>
              <a:gd name="T18" fmla="*/ 370 w 730"/>
              <a:gd name="T19" fmla="*/ 370 h 457"/>
              <a:gd name="T20" fmla="*/ 358 w 730"/>
              <a:gd name="T21" fmla="*/ 370 h 457"/>
              <a:gd name="T22" fmla="*/ 345 w 730"/>
              <a:gd name="T23" fmla="*/ 370 h 457"/>
              <a:gd name="T24" fmla="*/ 333 w 730"/>
              <a:gd name="T25" fmla="*/ 370 h 457"/>
              <a:gd name="T26" fmla="*/ 320 w 730"/>
              <a:gd name="T27" fmla="*/ 370 h 457"/>
              <a:gd name="T28" fmla="*/ 308 w 730"/>
              <a:gd name="T29" fmla="*/ 370 h 457"/>
              <a:gd name="T30" fmla="*/ 295 w 730"/>
              <a:gd name="T31" fmla="*/ 369 h 457"/>
              <a:gd name="T32" fmla="*/ 283 w 730"/>
              <a:gd name="T33" fmla="*/ 369 h 457"/>
              <a:gd name="T34" fmla="*/ 259 w 730"/>
              <a:gd name="T35" fmla="*/ 366 h 457"/>
              <a:gd name="T36" fmla="*/ 218 w 730"/>
              <a:gd name="T37" fmla="*/ 360 h 457"/>
              <a:gd name="T38" fmla="*/ 180 w 730"/>
              <a:gd name="T39" fmla="*/ 350 h 457"/>
              <a:gd name="T40" fmla="*/ 145 w 730"/>
              <a:gd name="T41" fmla="*/ 336 h 457"/>
              <a:gd name="T42" fmla="*/ 114 w 730"/>
              <a:gd name="T43" fmla="*/ 319 h 457"/>
              <a:gd name="T44" fmla="*/ 86 w 730"/>
              <a:gd name="T45" fmla="*/ 299 h 457"/>
              <a:gd name="T46" fmla="*/ 61 w 730"/>
              <a:gd name="T47" fmla="*/ 277 h 457"/>
              <a:gd name="T48" fmla="*/ 41 w 730"/>
              <a:gd name="T49" fmla="*/ 252 h 457"/>
              <a:gd name="T50" fmla="*/ 24 w 730"/>
              <a:gd name="T51" fmla="*/ 227 h 457"/>
              <a:gd name="T52" fmla="*/ 11 w 730"/>
              <a:gd name="T53" fmla="*/ 200 h 457"/>
              <a:gd name="T54" fmla="*/ 4 w 730"/>
              <a:gd name="T55" fmla="*/ 171 h 457"/>
              <a:gd name="T56" fmla="*/ 0 w 730"/>
              <a:gd name="T57" fmla="*/ 142 h 457"/>
              <a:gd name="T58" fmla="*/ 1 w 730"/>
              <a:gd name="T59" fmla="*/ 114 h 457"/>
              <a:gd name="T60" fmla="*/ 8 w 730"/>
              <a:gd name="T61" fmla="*/ 84 h 457"/>
              <a:gd name="T62" fmla="*/ 19 w 730"/>
              <a:gd name="T63" fmla="*/ 55 h 457"/>
              <a:gd name="T64" fmla="*/ 56 w 730"/>
              <a:gd name="T65" fmla="*/ 0 h 457"/>
              <a:gd name="T66" fmla="*/ 45 w 730"/>
              <a:gd name="T67" fmla="*/ 12 h 457"/>
              <a:gd name="T68" fmla="*/ 30 w 730"/>
              <a:gd name="T69" fmla="*/ 36 h 457"/>
              <a:gd name="T70" fmla="*/ 23 w 730"/>
              <a:gd name="T71" fmla="*/ 60 h 457"/>
              <a:gd name="T72" fmla="*/ 25 w 730"/>
              <a:gd name="T73" fmla="*/ 81 h 457"/>
              <a:gd name="T74" fmla="*/ 30 w 730"/>
              <a:gd name="T75" fmla="*/ 91 h 457"/>
              <a:gd name="T76" fmla="*/ 43 w 730"/>
              <a:gd name="T77" fmla="*/ 110 h 457"/>
              <a:gd name="T78" fmla="*/ 63 w 730"/>
              <a:gd name="T79" fmla="*/ 127 h 457"/>
              <a:gd name="T80" fmla="*/ 88 w 730"/>
              <a:gd name="T81" fmla="*/ 144 h 457"/>
              <a:gd name="T82" fmla="*/ 119 w 730"/>
              <a:gd name="T83" fmla="*/ 156 h 457"/>
              <a:gd name="T84" fmla="*/ 136 w 730"/>
              <a:gd name="T85" fmla="*/ 162 h 457"/>
              <a:gd name="T86" fmla="*/ 174 w 730"/>
              <a:gd name="T87" fmla="*/ 174 h 457"/>
              <a:gd name="T88" fmla="*/ 213 w 730"/>
              <a:gd name="T89" fmla="*/ 181 h 457"/>
              <a:gd name="T90" fmla="*/ 255 w 730"/>
              <a:gd name="T91" fmla="*/ 187 h 457"/>
              <a:gd name="T92" fmla="*/ 278 w 730"/>
              <a:gd name="T93" fmla="*/ 190 h 457"/>
              <a:gd name="T94" fmla="*/ 323 w 730"/>
              <a:gd name="T95" fmla="*/ 192 h 457"/>
              <a:gd name="T96" fmla="*/ 366 w 730"/>
              <a:gd name="T97" fmla="*/ 192 h 457"/>
              <a:gd name="T98" fmla="*/ 410 w 730"/>
              <a:gd name="T99" fmla="*/ 190 h 457"/>
              <a:gd name="T100" fmla="*/ 454 w 730"/>
              <a:gd name="T101" fmla="*/ 184 h 457"/>
              <a:gd name="T102" fmla="*/ 453 w 730"/>
              <a:gd name="T103" fmla="*/ 95 h 457"/>
              <a:gd name="T104" fmla="*/ 729 w 730"/>
              <a:gd name="T105" fmla="*/ 27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0" h="457">
                <a:moveTo>
                  <a:pt x="729" y="277"/>
                </a:moveTo>
                <a:lnTo>
                  <a:pt x="453" y="456"/>
                </a:lnTo>
                <a:lnTo>
                  <a:pt x="454" y="370"/>
                </a:lnTo>
                <a:lnTo>
                  <a:pt x="443" y="370"/>
                </a:lnTo>
                <a:lnTo>
                  <a:pt x="431" y="370"/>
                </a:lnTo>
                <a:lnTo>
                  <a:pt x="420" y="370"/>
                </a:lnTo>
                <a:lnTo>
                  <a:pt x="408" y="370"/>
                </a:lnTo>
                <a:lnTo>
                  <a:pt x="395" y="370"/>
                </a:lnTo>
                <a:lnTo>
                  <a:pt x="384" y="370"/>
                </a:lnTo>
                <a:lnTo>
                  <a:pt x="370" y="370"/>
                </a:lnTo>
                <a:lnTo>
                  <a:pt x="358" y="370"/>
                </a:lnTo>
                <a:lnTo>
                  <a:pt x="345" y="370"/>
                </a:lnTo>
                <a:lnTo>
                  <a:pt x="333" y="370"/>
                </a:lnTo>
                <a:lnTo>
                  <a:pt x="320" y="370"/>
                </a:lnTo>
                <a:lnTo>
                  <a:pt x="308" y="370"/>
                </a:lnTo>
                <a:lnTo>
                  <a:pt x="295" y="369"/>
                </a:lnTo>
                <a:lnTo>
                  <a:pt x="283" y="369"/>
                </a:lnTo>
                <a:lnTo>
                  <a:pt x="259" y="366"/>
                </a:lnTo>
                <a:lnTo>
                  <a:pt x="218" y="360"/>
                </a:lnTo>
                <a:lnTo>
                  <a:pt x="180" y="350"/>
                </a:lnTo>
                <a:lnTo>
                  <a:pt x="145" y="336"/>
                </a:lnTo>
                <a:lnTo>
                  <a:pt x="114" y="319"/>
                </a:lnTo>
                <a:lnTo>
                  <a:pt x="86" y="299"/>
                </a:lnTo>
                <a:lnTo>
                  <a:pt x="61" y="277"/>
                </a:lnTo>
                <a:lnTo>
                  <a:pt x="41" y="252"/>
                </a:lnTo>
                <a:lnTo>
                  <a:pt x="24" y="227"/>
                </a:lnTo>
                <a:lnTo>
                  <a:pt x="11" y="200"/>
                </a:lnTo>
                <a:lnTo>
                  <a:pt x="4" y="171"/>
                </a:lnTo>
                <a:lnTo>
                  <a:pt x="0" y="142"/>
                </a:lnTo>
                <a:lnTo>
                  <a:pt x="1" y="114"/>
                </a:lnTo>
                <a:lnTo>
                  <a:pt x="8" y="84"/>
                </a:lnTo>
                <a:lnTo>
                  <a:pt x="19" y="55"/>
                </a:lnTo>
                <a:lnTo>
                  <a:pt x="56" y="0"/>
                </a:lnTo>
                <a:lnTo>
                  <a:pt x="45" y="12"/>
                </a:lnTo>
                <a:lnTo>
                  <a:pt x="30" y="36"/>
                </a:lnTo>
                <a:lnTo>
                  <a:pt x="23" y="60"/>
                </a:lnTo>
                <a:lnTo>
                  <a:pt x="25" y="81"/>
                </a:lnTo>
                <a:lnTo>
                  <a:pt x="30" y="91"/>
                </a:lnTo>
                <a:lnTo>
                  <a:pt x="43" y="110"/>
                </a:lnTo>
                <a:lnTo>
                  <a:pt x="63" y="127"/>
                </a:lnTo>
                <a:lnTo>
                  <a:pt x="88" y="144"/>
                </a:lnTo>
                <a:lnTo>
                  <a:pt x="119" y="156"/>
                </a:lnTo>
                <a:lnTo>
                  <a:pt x="136" y="162"/>
                </a:lnTo>
                <a:lnTo>
                  <a:pt x="174" y="174"/>
                </a:lnTo>
                <a:lnTo>
                  <a:pt x="213" y="181"/>
                </a:lnTo>
                <a:lnTo>
                  <a:pt x="255" y="187"/>
                </a:lnTo>
                <a:lnTo>
                  <a:pt x="278" y="190"/>
                </a:lnTo>
                <a:lnTo>
                  <a:pt x="323" y="192"/>
                </a:lnTo>
                <a:lnTo>
                  <a:pt x="366" y="192"/>
                </a:lnTo>
                <a:lnTo>
                  <a:pt x="410" y="190"/>
                </a:lnTo>
                <a:lnTo>
                  <a:pt x="454" y="184"/>
                </a:lnTo>
                <a:lnTo>
                  <a:pt x="453" y="95"/>
                </a:lnTo>
                <a:lnTo>
                  <a:pt x="729" y="277"/>
                </a:lnTo>
              </a:path>
            </a:pathLst>
          </a:custGeom>
          <a:gradFill rotWithShape="1">
            <a:gsLst>
              <a:gs pos="0">
                <a:srgbClr val="FFFFFF"/>
              </a:gs>
              <a:gs pos="50000">
                <a:srgbClr val="FFCC99"/>
              </a:gs>
              <a:gs pos="100000">
                <a:srgbClr val="FFFFFF"/>
              </a:gs>
            </a:gsLst>
            <a:lin ang="2700000" scaled="1"/>
          </a:gradFill>
          <a:ln w="12700" cap="rnd" cmpd="sng">
            <a:solidFill>
              <a:srgbClr val="000000"/>
            </a:solidFill>
            <a:prstDash val="solid"/>
            <a:round/>
            <a:headEnd type="none" w="med" len="med"/>
            <a:tailEnd type="none" w="med" len="med"/>
          </a:ln>
          <a:effectLst>
            <a:outerShdw dist="71842" dir="2700000" algn="ctr" rotWithShape="0">
              <a:srgbClr val="808080">
                <a:alpha val="50000"/>
              </a:srgbClr>
            </a:outerShdw>
          </a:effectLst>
        </p:spPr>
        <p:txBody>
          <a:bodyPr/>
          <a:lstStyle/>
          <a:p>
            <a:endParaRPr lang="zh-CN" altLang="en-US"/>
          </a:p>
        </p:txBody>
      </p:sp>
      <p:grpSp>
        <p:nvGrpSpPr>
          <p:cNvPr id="456714" name="Group 10"/>
          <p:cNvGrpSpPr>
            <a:grpSpLocks/>
          </p:cNvGrpSpPr>
          <p:nvPr/>
        </p:nvGrpSpPr>
        <p:grpSpPr bwMode="auto">
          <a:xfrm>
            <a:off x="2916238" y="4149725"/>
            <a:ext cx="4392612" cy="1066800"/>
            <a:chOff x="1056" y="3120"/>
            <a:chExt cx="2592" cy="672"/>
          </a:xfrm>
        </p:grpSpPr>
        <p:sp>
          <p:nvSpPr>
            <p:cNvPr id="456715" name="Rectangle 11"/>
            <p:cNvSpPr>
              <a:spLocks noChangeArrowheads="1"/>
            </p:cNvSpPr>
            <p:nvPr/>
          </p:nvSpPr>
          <p:spPr bwMode="auto">
            <a:xfrm>
              <a:off x="1056" y="3120"/>
              <a:ext cx="2592" cy="192"/>
            </a:xfrm>
            <a:prstGeom prst="rect">
              <a:avLst/>
            </a:prstGeom>
            <a:gradFill rotWithShape="1">
              <a:gsLst>
                <a:gs pos="0">
                  <a:schemeClr val="accent2"/>
                </a:gs>
                <a:gs pos="100000">
                  <a:srgbClr val="6666FF"/>
                </a:gs>
              </a:gsLst>
              <a:lin ang="5400000" scaled="1"/>
            </a:gradFill>
            <a:ln w="9525">
              <a:solidFill>
                <a:schemeClr val="bg2"/>
              </a:solidFill>
              <a:miter lim="800000"/>
              <a:headEnd/>
              <a:tailEnd/>
            </a:ln>
            <a:effectLst>
              <a:outerShdw dist="89803" dir="2700000" algn="ctr" rotWithShape="0">
                <a:schemeClr val="accent1"/>
              </a:outerShdw>
            </a:effectLst>
          </p:spPr>
          <p:txBody>
            <a:bodyPr wrap="none" anchor="ctr"/>
            <a:lstStyle/>
            <a:p>
              <a:pPr algn="l" eaLnBrk="0" hangingPunct="0"/>
              <a:r>
                <a:rPr lang="en-US" altLang="zh-CN">
                  <a:solidFill>
                    <a:schemeClr val="bg1"/>
                  </a:solidFill>
                </a:rPr>
                <a:t>deleted</a:t>
              </a:r>
            </a:p>
          </p:txBody>
        </p:sp>
        <p:sp>
          <p:nvSpPr>
            <p:cNvPr id="456716" name="Rectangle 12"/>
            <p:cNvSpPr>
              <a:spLocks noChangeArrowheads="1"/>
            </p:cNvSpPr>
            <p:nvPr/>
          </p:nvSpPr>
          <p:spPr bwMode="auto">
            <a:xfrm>
              <a:off x="1056" y="3312"/>
              <a:ext cx="1104" cy="240"/>
            </a:xfrm>
            <a:prstGeom prst="rect">
              <a:avLst/>
            </a:prstGeom>
            <a:solidFill>
              <a:srgbClr val="CCFFFF"/>
            </a:solidFill>
            <a:ln w="9525" algn="ctr">
              <a:solidFill>
                <a:schemeClr val="bg2"/>
              </a:solidFill>
              <a:miter lim="800000"/>
              <a:headEnd/>
              <a:tailEnd/>
            </a:ln>
            <a:effectLst>
              <a:outerShdw dist="89803" dir="2700000" algn="ctr" rotWithShape="0">
                <a:schemeClr val="accent1"/>
              </a:outerShdw>
            </a:effectLst>
          </p:spPr>
          <p:txBody>
            <a:bodyPr wrap="none"/>
            <a:lstStyle/>
            <a:p>
              <a:pPr eaLnBrk="0" hangingPunct="0"/>
              <a:r>
                <a:rPr lang="en-US" altLang="zh-CN">
                  <a:ea typeface="黑体" pitchFamily="2" charset="-122"/>
                </a:rPr>
                <a:t>cardID</a:t>
              </a:r>
            </a:p>
          </p:txBody>
        </p:sp>
        <p:sp>
          <p:nvSpPr>
            <p:cNvPr id="456717" name="Rectangle 13"/>
            <p:cNvSpPr>
              <a:spLocks noChangeArrowheads="1"/>
            </p:cNvSpPr>
            <p:nvPr/>
          </p:nvSpPr>
          <p:spPr bwMode="auto">
            <a:xfrm>
              <a:off x="2160" y="3312"/>
              <a:ext cx="1488" cy="240"/>
            </a:xfrm>
            <a:prstGeom prst="rect">
              <a:avLst/>
            </a:prstGeom>
            <a:solidFill>
              <a:srgbClr val="CCFFFF"/>
            </a:solidFill>
            <a:ln w="9525">
              <a:solidFill>
                <a:schemeClr val="bg2"/>
              </a:solidFill>
              <a:miter lim="800000"/>
              <a:headEnd/>
              <a:tailEnd/>
            </a:ln>
            <a:effectLst>
              <a:outerShdw dist="89803" dir="2700000" algn="ctr" rotWithShape="0">
                <a:schemeClr val="accent1"/>
              </a:outerShdw>
            </a:effectLst>
          </p:spPr>
          <p:txBody>
            <a:bodyPr wrap="none"/>
            <a:lstStyle/>
            <a:p>
              <a:pPr eaLnBrk="0" hangingPunct="0"/>
              <a:r>
                <a:rPr lang="en-US" altLang="zh-CN" sz="1600">
                  <a:ea typeface="黑体" pitchFamily="2" charset="-122"/>
                </a:rPr>
                <a:t>transType      transMoney</a:t>
              </a:r>
            </a:p>
            <a:p>
              <a:pPr eaLnBrk="0" hangingPunct="0"/>
              <a:endParaRPr lang="en-US" altLang="zh-CN" sz="1600">
                <a:ea typeface="黑体" pitchFamily="2" charset="-122"/>
              </a:endParaRPr>
            </a:p>
          </p:txBody>
        </p:sp>
        <p:sp>
          <p:nvSpPr>
            <p:cNvPr id="456718" name="Rectangle 14"/>
            <p:cNvSpPr>
              <a:spLocks noChangeArrowheads="1"/>
            </p:cNvSpPr>
            <p:nvPr/>
          </p:nvSpPr>
          <p:spPr bwMode="auto">
            <a:xfrm>
              <a:off x="1056" y="3552"/>
              <a:ext cx="1104" cy="240"/>
            </a:xfrm>
            <a:prstGeom prst="rect">
              <a:avLst/>
            </a:prstGeom>
            <a:solidFill>
              <a:schemeClr val="bg1"/>
            </a:solidFill>
            <a:ln w="9525">
              <a:solidFill>
                <a:schemeClr val="tx1"/>
              </a:solidFill>
              <a:miter lim="800000"/>
              <a:headEnd/>
              <a:tailEnd/>
            </a:ln>
            <a:effectLst>
              <a:outerShdw dist="89803" dir="2700000" algn="ctr" rotWithShape="0">
                <a:schemeClr val="accent1"/>
              </a:outerShdw>
            </a:effectLst>
          </p:spPr>
          <p:txBody>
            <a:bodyPr wrap="none"/>
            <a:lstStyle/>
            <a:p>
              <a:pPr eaLnBrk="0" hangingPunct="0">
                <a:lnSpc>
                  <a:spcPct val="110000"/>
                </a:lnSpc>
              </a:pPr>
              <a:r>
                <a:rPr lang="en-US" altLang="zh-CN">
                  <a:ea typeface="黑体" pitchFamily="2" charset="-122"/>
                </a:rPr>
                <a:t>1001 0001</a:t>
              </a:r>
            </a:p>
          </p:txBody>
        </p:sp>
        <p:sp>
          <p:nvSpPr>
            <p:cNvPr id="456719" name="Rectangle 15"/>
            <p:cNvSpPr>
              <a:spLocks noChangeArrowheads="1"/>
            </p:cNvSpPr>
            <p:nvPr/>
          </p:nvSpPr>
          <p:spPr bwMode="auto">
            <a:xfrm>
              <a:off x="2160" y="3552"/>
              <a:ext cx="1488" cy="240"/>
            </a:xfrm>
            <a:prstGeom prst="rect">
              <a:avLst/>
            </a:prstGeom>
            <a:solidFill>
              <a:schemeClr val="bg1"/>
            </a:solidFill>
            <a:ln w="9525" algn="ctr">
              <a:solidFill>
                <a:schemeClr val="tx1"/>
              </a:solidFill>
              <a:miter lim="800000"/>
              <a:headEnd/>
              <a:tailEnd/>
            </a:ln>
            <a:effectLst>
              <a:outerShdw dist="89803" dir="2700000" algn="ctr" rotWithShape="0">
                <a:schemeClr val="accent1"/>
              </a:outerShdw>
            </a:effectLst>
          </p:spPr>
          <p:txBody>
            <a:bodyPr wrap="none"/>
            <a:lstStyle/>
            <a:p>
              <a:pPr eaLnBrk="0" hangingPunct="0"/>
              <a:r>
                <a:rPr lang="zh-CN" altLang="en-US" b="0">
                  <a:ea typeface="黑体" pitchFamily="2" charset="-122"/>
                </a:rPr>
                <a:t>支取 </a:t>
              </a:r>
              <a:r>
                <a:rPr lang="zh-CN" altLang="en-US">
                  <a:ea typeface="黑体" pitchFamily="2" charset="-122"/>
                </a:rPr>
                <a:t>        </a:t>
              </a:r>
              <a:r>
                <a:rPr lang="en-US" altLang="zh-CN">
                  <a:ea typeface="黑体" pitchFamily="2" charset="-122"/>
                </a:rPr>
                <a:t>200</a:t>
              </a:r>
            </a:p>
          </p:txBody>
        </p:sp>
      </p:grpSp>
      <p:sp>
        <p:nvSpPr>
          <p:cNvPr id="456729" name="Freeform 25"/>
          <p:cNvSpPr>
            <a:spLocks/>
          </p:cNvSpPr>
          <p:nvPr/>
        </p:nvSpPr>
        <p:spPr bwMode="auto">
          <a:xfrm rot="6052539" flipV="1">
            <a:off x="5318919" y="3329781"/>
            <a:ext cx="1512888" cy="701675"/>
          </a:xfrm>
          <a:custGeom>
            <a:avLst/>
            <a:gdLst>
              <a:gd name="T0" fmla="*/ 1133 w 1134"/>
              <a:gd name="T1" fmla="*/ 54 h 260"/>
              <a:gd name="T2" fmla="*/ 950 w 1134"/>
              <a:gd name="T3" fmla="*/ 248 h 260"/>
              <a:gd name="T4" fmla="*/ 926 w 1134"/>
              <a:gd name="T5" fmla="*/ 183 h 260"/>
              <a:gd name="T6" fmla="*/ 902 w 1134"/>
              <a:gd name="T7" fmla="*/ 194 h 260"/>
              <a:gd name="T8" fmla="*/ 852 w 1134"/>
              <a:gd name="T9" fmla="*/ 213 h 260"/>
              <a:gd name="T10" fmla="*/ 800 w 1134"/>
              <a:gd name="T11" fmla="*/ 231 h 260"/>
              <a:gd name="T12" fmla="*/ 744 w 1134"/>
              <a:gd name="T13" fmla="*/ 242 h 260"/>
              <a:gd name="T14" fmla="*/ 715 w 1134"/>
              <a:gd name="T15" fmla="*/ 246 h 260"/>
              <a:gd name="T16" fmla="*/ 657 w 1134"/>
              <a:gd name="T17" fmla="*/ 255 h 260"/>
              <a:gd name="T18" fmla="*/ 598 w 1134"/>
              <a:gd name="T19" fmla="*/ 259 h 260"/>
              <a:gd name="T20" fmla="*/ 537 w 1134"/>
              <a:gd name="T21" fmla="*/ 259 h 260"/>
              <a:gd name="T22" fmla="*/ 474 w 1134"/>
              <a:gd name="T23" fmla="*/ 259 h 260"/>
              <a:gd name="T24" fmla="*/ 446 w 1134"/>
              <a:gd name="T25" fmla="*/ 255 h 260"/>
              <a:gd name="T26" fmla="*/ 383 w 1134"/>
              <a:gd name="T27" fmla="*/ 250 h 260"/>
              <a:gd name="T28" fmla="*/ 320 w 1134"/>
              <a:gd name="T29" fmla="*/ 239 h 260"/>
              <a:gd name="T30" fmla="*/ 259 w 1134"/>
              <a:gd name="T31" fmla="*/ 229 h 260"/>
              <a:gd name="T32" fmla="*/ 228 w 1134"/>
              <a:gd name="T33" fmla="*/ 222 h 260"/>
              <a:gd name="T34" fmla="*/ 167 w 1134"/>
              <a:gd name="T35" fmla="*/ 205 h 260"/>
              <a:gd name="T36" fmla="*/ 109 w 1134"/>
              <a:gd name="T37" fmla="*/ 185 h 260"/>
              <a:gd name="T38" fmla="*/ 54 w 1134"/>
              <a:gd name="T39" fmla="*/ 163 h 260"/>
              <a:gd name="T40" fmla="*/ 0 w 1134"/>
              <a:gd name="T41" fmla="*/ 137 h 260"/>
              <a:gd name="T42" fmla="*/ 33 w 1134"/>
              <a:gd name="T43" fmla="*/ 146 h 260"/>
              <a:gd name="T44" fmla="*/ 96 w 1134"/>
              <a:gd name="T45" fmla="*/ 161 h 260"/>
              <a:gd name="T46" fmla="*/ 161 w 1134"/>
              <a:gd name="T47" fmla="*/ 172 h 260"/>
              <a:gd name="T48" fmla="*/ 222 w 1134"/>
              <a:gd name="T49" fmla="*/ 183 h 260"/>
              <a:gd name="T50" fmla="*/ 285 w 1134"/>
              <a:gd name="T51" fmla="*/ 189 h 260"/>
              <a:gd name="T52" fmla="*/ 346 w 1134"/>
              <a:gd name="T53" fmla="*/ 194 h 260"/>
              <a:gd name="T54" fmla="*/ 402 w 1134"/>
              <a:gd name="T55" fmla="*/ 196 h 260"/>
              <a:gd name="T56" fmla="*/ 461 w 1134"/>
              <a:gd name="T57" fmla="*/ 196 h 260"/>
              <a:gd name="T58" fmla="*/ 489 w 1134"/>
              <a:gd name="T59" fmla="*/ 196 h 260"/>
              <a:gd name="T60" fmla="*/ 546 w 1134"/>
              <a:gd name="T61" fmla="*/ 192 h 260"/>
              <a:gd name="T62" fmla="*/ 598 w 1134"/>
              <a:gd name="T63" fmla="*/ 183 h 260"/>
              <a:gd name="T64" fmla="*/ 650 w 1134"/>
              <a:gd name="T65" fmla="*/ 172 h 260"/>
              <a:gd name="T66" fmla="*/ 700 w 1134"/>
              <a:gd name="T67" fmla="*/ 159 h 260"/>
              <a:gd name="T68" fmla="*/ 748 w 1134"/>
              <a:gd name="T69" fmla="*/ 141 h 260"/>
              <a:gd name="T70" fmla="*/ 794 w 1134"/>
              <a:gd name="T71" fmla="*/ 122 h 260"/>
              <a:gd name="T72" fmla="*/ 835 w 1134"/>
              <a:gd name="T73" fmla="*/ 98 h 260"/>
              <a:gd name="T74" fmla="*/ 876 w 1134"/>
              <a:gd name="T75" fmla="*/ 70 h 260"/>
              <a:gd name="T76" fmla="*/ 857 w 1134"/>
              <a:gd name="T77" fmla="*/ 0 h 260"/>
              <a:gd name="T78" fmla="*/ 1133 w 1134"/>
              <a:gd name="T79" fmla="*/ 5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34" h="260">
                <a:moveTo>
                  <a:pt x="1133" y="54"/>
                </a:moveTo>
                <a:lnTo>
                  <a:pt x="950" y="248"/>
                </a:lnTo>
                <a:lnTo>
                  <a:pt x="926" y="183"/>
                </a:lnTo>
                <a:lnTo>
                  <a:pt x="902" y="194"/>
                </a:lnTo>
                <a:lnTo>
                  <a:pt x="852" y="213"/>
                </a:lnTo>
                <a:lnTo>
                  <a:pt x="800" y="231"/>
                </a:lnTo>
                <a:lnTo>
                  <a:pt x="744" y="242"/>
                </a:lnTo>
                <a:lnTo>
                  <a:pt x="715" y="246"/>
                </a:lnTo>
                <a:lnTo>
                  <a:pt x="657" y="255"/>
                </a:lnTo>
                <a:lnTo>
                  <a:pt x="598" y="259"/>
                </a:lnTo>
                <a:lnTo>
                  <a:pt x="537" y="259"/>
                </a:lnTo>
                <a:lnTo>
                  <a:pt x="474" y="259"/>
                </a:lnTo>
                <a:lnTo>
                  <a:pt x="446" y="255"/>
                </a:lnTo>
                <a:lnTo>
                  <a:pt x="383" y="250"/>
                </a:lnTo>
                <a:lnTo>
                  <a:pt x="320" y="239"/>
                </a:lnTo>
                <a:lnTo>
                  <a:pt x="259" y="229"/>
                </a:lnTo>
                <a:lnTo>
                  <a:pt x="228" y="222"/>
                </a:lnTo>
                <a:lnTo>
                  <a:pt x="167" y="205"/>
                </a:lnTo>
                <a:lnTo>
                  <a:pt x="109" y="185"/>
                </a:lnTo>
                <a:lnTo>
                  <a:pt x="54" y="163"/>
                </a:lnTo>
                <a:lnTo>
                  <a:pt x="0" y="137"/>
                </a:lnTo>
                <a:lnTo>
                  <a:pt x="33" y="146"/>
                </a:lnTo>
                <a:lnTo>
                  <a:pt x="96" y="161"/>
                </a:lnTo>
                <a:lnTo>
                  <a:pt x="161" y="172"/>
                </a:lnTo>
                <a:lnTo>
                  <a:pt x="222" y="183"/>
                </a:lnTo>
                <a:lnTo>
                  <a:pt x="285" y="189"/>
                </a:lnTo>
                <a:lnTo>
                  <a:pt x="346" y="194"/>
                </a:lnTo>
                <a:lnTo>
                  <a:pt x="402" y="196"/>
                </a:lnTo>
                <a:lnTo>
                  <a:pt x="461" y="196"/>
                </a:lnTo>
                <a:lnTo>
                  <a:pt x="489" y="196"/>
                </a:lnTo>
                <a:lnTo>
                  <a:pt x="546" y="192"/>
                </a:lnTo>
                <a:lnTo>
                  <a:pt x="598" y="183"/>
                </a:lnTo>
                <a:lnTo>
                  <a:pt x="650" y="172"/>
                </a:lnTo>
                <a:lnTo>
                  <a:pt x="700" y="159"/>
                </a:lnTo>
                <a:lnTo>
                  <a:pt x="748" y="141"/>
                </a:lnTo>
                <a:lnTo>
                  <a:pt x="794" y="122"/>
                </a:lnTo>
                <a:lnTo>
                  <a:pt x="835" y="98"/>
                </a:lnTo>
                <a:lnTo>
                  <a:pt x="876" y="70"/>
                </a:lnTo>
                <a:lnTo>
                  <a:pt x="857" y="0"/>
                </a:lnTo>
                <a:lnTo>
                  <a:pt x="1133" y="54"/>
                </a:lnTo>
              </a:path>
            </a:pathLst>
          </a:custGeom>
          <a:gradFill rotWithShape="1">
            <a:gsLst>
              <a:gs pos="0">
                <a:srgbClr val="FFFFFF"/>
              </a:gs>
              <a:gs pos="50000">
                <a:srgbClr val="FFCC99"/>
              </a:gs>
              <a:gs pos="100000">
                <a:srgbClr val="FFFFFF"/>
              </a:gs>
            </a:gsLst>
            <a:lin ang="2700000" scaled="1"/>
          </a:gradFill>
          <a:ln w="12700" cap="rnd" cmpd="sng">
            <a:solidFill>
              <a:srgbClr val="000000"/>
            </a:solidFill>
            <a:prstDash val="solid"/>
            <a:round/>
            <a:headEnd type="none" w="med" len="med"/>
            <a:tailEnd type="none" w="med" len="med"/>
          </a:ln>
          <a:effectLst>
            <a:outerShdw dist="71842" dir="2700000" algn="ctr" rotWithShape="0">
              <a:schemeClr val="bg2">
                <a:alpha val="50000"/>
              </a:schemeClr>
            </a:outerShdw>
          </a:effectLst>
        </p:spPr>
        <p:txBody>
          <a:bodyPr/>
          <a:lstStyle/>
          <a:p>
            <a:endParaRPr lang="zh-CN" altLang="en-US"/>
          </a:p>
        </p:txBody>
      </p:sp>
      <p:sp>
        <p:nvSpPr>
          <p:cNvPr id="456730" name="Text Box 26"/>
          <p:cNvSpPr txBox="1">
            <a:spLocks noChangeArrowheads="1"/>
          </p:cNvSpPr>
          <p:nvPr/>
        </p:nvSpPr>
        <p:spPr bwMode="auto">
          <a:xfrm>
            <a:off x="611188" y="2060575"/>
            <a:ext cx="1584325" cy="4064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p>
            <a:pPr algn="l"/>
            <a:r>
              <a:rPr lang="zh-CN" altLang="en-US" sz="2000" b="0">
                <a:ea typeface="黑体" pitchFamily="2" charset="-122"/>
              </a:rPr>
              <a:t>删除记录行</a:t>
            </a:r>
          </a:p>
        </p:txBody>
      </p:sp>
      <p:sp>
        <p:nvSpPr>
          <p:cNvPr id="456731" name="Text Box 27"/>
          <p:cNvSpPr txBox="1">
            <a:spLocks noChangeArrowheads="1"/>
          </p:cNvSpPr>
          <p:nvPr/>
        </p:nvSpPr>
        <p:spPr bwMode="auto">
          <a:xfrm>
            <a:off x="6588125" y="3500438"/>
            <a:ext cx="2305050" cy="10160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outerShdw dist="53882" dir="2700000" algn="ctr" rotWithShape="0">
              <a:schemeClr val="bg2">
                <a:alpha val="50000"/>
              </a:schemeClr>
            </a:outerShdw>
          </a:effectLst>
        </p:spPr>
        <p:txBody>
          <a:bodyPr anchorCtr="1">
            <a:spAutoFit/>
          </a:bodyPr>
          <a:lstStyle/>
          <a:p>
            <a:pPr algn="l"/>
            <a:r>
              <a:rPr lang="zh-CN" altLang="en-US" sz="2000" b="0">
                <a:ea typeface="黑体" pitchFamily="2" charset="-122"/>
              </a:rPr>
              <a:t>触发</a:t>
            </a:r>
            <a:r>
              <a:rPr lang="en-US" altLang="zh-CN" sz="2000" b="0">
                <a:ea typeface="黑体" pitchFamily="2" charset="-122"/>
              </a:rPr>
              <a:t>delete</a:t>
            </a:r>
            <a:r>
              <a:rPr lang="zh-CN" altLang="en-US" sz="2000" b="0">
                <a:ea typeface="黑体" pitchFamily="2" charset="-122"/>
              </a:rPr>
              <a:t>触发器向</a:t>
            </a:r>
            <a:r>
              <a:rPr lang="en-US" altLang="zh-CN" sz="2000" b="0">
                <a:ea typeface="黑体" pitchFamily="2" charset="-122"/>
              </a:rPr>
              <a:t>deleted</a:t>
            </a:r>
            <a:r>
              <a:rPr lang="zh-CN" altLang="en-US" sz="2000" b="0">
                <a:ea typeface="黑体" pitchFamily="2" charset="-122"/>
              </a:rPr>
              <a:t>表中插入被删除的副本</a:t>
            </a:r>
          </a:p>
        </p:txBody>
      </p:sp>
      <p:sp>
        <p:nvSpPr>
          <p:cNvPr id="456732" name="Text Box 28"/>
          <p:cNvSpPr txBox="1">
            <a:spLocks noChangeArrowheads="1"/>
          </p:cNvSpPr>
          <p:nvPr/>
        </p:nvSpPr>
        <p:spPr bwMode="auto">
          <a:xfrm>
            <a:off x="3635375" y="5589588"/>
            <a:ext cx="4608513" cy="7112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outerShdw dist="53882" dir="2700000" algn="ctr" rotWithShape="0">
              <a:schemeClr val="bg2">
                <a:alpha val="50000"/>
              </a:schemeClr>
            </a:outerShdw>
          </a:effectLst>
        </p:spPr>
        <p:txBody>
          <a:bodyPr anchorCtr="1">
            <a:spAutoFit/>
          </a:bodyPr>
          <a:lstStyle/>
          <a:p>
            <a:r>
              <a:rPr lang="zh-CN" altLang="en-US" sz="2000" b="0">
                <a:ea typeface="黑体" pitchFamily="2" charset="-122"/>
              </a:rPr>
              <a:t>触发器检查</a:t>
            </a:r>
            <a:r>
              <a:rPr lang="en-US" altLang="zh-CN" sz="2000" b="0">
                <a:ea typeface="黑体" pitchFamily="2" charset="-122"/>
              </a:rPr>
              <a:t>deleted</a:t>
            </a:r>
            <a:r>
              <a:rPr lang="zh-CN" altLang="en-US" sz="2000" b="0">
                <a:ea typeface="黑体" pitchFamily="2" charset="-122"/>
              </a:rPr>
              <a:t>表中被删除的数据，决定是否需要回滚或执行其他操作</a:t>
            </a:r>
          </a:p>
        </p:txBody>
      </p:sp>
      <p:sp>
        <p:nvSpPr>
          <p:cNvPr id="456733" name="Text Box 29"/>
          <p:cNvSpPr txBox="1">
            <a:spLocks noChangeArrowheads="1"/>
          </p:cNvSpPr>
          <p:nvPr/>
        </p:nvSpPr>
        <p:spPr bwMode="auto">
          <a:xfrm>
            <a:off x="684213" y="1247775"/>
            <a:ext cx="6913562" cy="66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3538" indent="-363538" algn="l">
              <a:defRPr>
                <a:solidFill>
                  <a:schemeClr val="tx1"/>
                </a:solidFill>
                <a:latin typeface="Arial" charset="0"/>
                <a:ea typeface="宋体" charset="-122"/>
              </a:defRPr>
            </a:lvl1pPr>
            <a:lvl2pPr marL="542925"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lgn="just" eaLnBrk="0" fontAlgn="b" hangingPunct="0">
              <a:lnSpc>
                <a:spcPct val="135000"/>
              </a:lnSpc>
              <a:spcBef>
                <a:spcPct val="20000"/>
              </a:spcBef>
              <a:buClr>
                <a:srgbClr val="6600CC"/>
              </a:buClr>
              <a:buFont typeface="Wingdings" pitchFamily="2" charset="2"/>
              <a:buChar char="q"/>
            </a:pPr>
            <a:r>
              <a:rPr lang="en-GB" altLang="zh-CN" sz="2800" b="0">
                <a:solidFill>
                  <a:srgbClr val="000000"/>
                </a:solidFill>
                <a:ea typeface="黑体" pitchFamily="2" charset="-122"/>
                <a:cs typeface="Times New Roman" pitchFamily="18" charset="0"/>
              </a:rPr>
              <a:t>DELETE</a:t>
            </a:r>
            <a:r>
              <a:rPr lang="zh-CN" altLang="en-GB" sz="2800" b="0">
                <a:solidFill>
                  <a:srgbClr val="000000"/>
                </a:solidFill>
                <a:ea typeface="黑体" pitchFamily="2" charset="-122"/>
                <a:cs typeface="Times New Roman" pitchFamily="18" charset="0"/>
              </a:rPr>
              <a:t>触发器的工作原理：</a:t>
            </a:r>
          </a:p>
        </p:txBody>
      </p:sp>
      <p:sp>
        <p:nvSpPr>
          <p:cNvPr id="456734" name="Line 30"/>
          <p:cNvSpPr>
            <a:spLocks noChangeShapeType="1"/>
          </p:cNvSpPr>
          <p:nvPr/>
        </p:nvSpPr>
        <p:spPr bwMode="auto">
          <a:xfrm>
            <a:off x="4500563" y="5084763"/>
            <a:ext cx="1179512" cy="53181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418726803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6730"/>
                                        </p:tgtEl>
                                        <p:attrNameLst>
                                          <p:attrName>style.visibility</p:attrName>
                                        </p:attrNameLst>
                                      </p:cBhvr>
                                      <p:to>
                                        <p:strVal val="visible"/>
                                      </p:to>
                                    </p:set>
                                    <p:anim calcmode="lin" valueType="num">
                                      <p:cBhvr additive="base">
                                        <p:cTn id="7" dur="500" fill="hold"/>
                                        <p:tgtEl>
                                          <p:spTgt spid="456730"/>
                                        </p:tgtEl>
                                        <p:attrNameLst>
                                          <p:attrName>ppt_x</p:attrName>
                                        </p:attrNameLst>
                                      </p:cBhvr>
                                      <p:tavLst>
                                        <p:tav tm="0">
                                          <p:val>
                                            <p:strVal val="0-#ppt_w/2"/>
                                          </p:val>
                                        </p:tav>
                                        <p:tav tm="100000">
                                          <p:val>
                                            <p:strVal val="#ppt_x"/>
                                          </p:val>
                                        </p:tav>
                                      </p:tavLst>
                                    </p:anim>
                                    <p:anim calcmode="lin" valueType="num">
                                      <p:cBhvr additive="base">
                                        <p:cTn id="8" dur="500" fill="hold"/>
                                        <p:tgtEl>
                                          <p:spTgt spid="45673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56713"/>
                                        </p:tgtEl>
                                        <p:attrNameLst>
                                          <p:attrName>style.visibility</p:attrName>
                                        </p:attrNameLst>
                                      </p:cBhvr>
                                      <p:to>
                                        <p:strVal val="visible"/>
                                      </p:to>
                                    </p:set>
                                    <p:animEffect transition="in" filter="slide(fromTop)">
                                      <p:cBhvr>
                                        <p:cTn id="12" dur="1000"/>
                                        <p:tgtEl>
                                          <p:spTgt spid="4567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xit" presetSubtype="0" fill="hold" nodeType="clickEffect">
                                  <p:stCondLst>
                                    <p:cond delay="0"/>
                                  </p:stCondLst>
                                  <p:childTnLst>
                                    <p:animEffect transition="out" filter="dissolve">
                                      <p:cBhvr>
                                        <p:cTn id="16" dur="500"/>
                                        <p:tgtEl>
                                          <p:spTgt spid="456726"/>
                                        </p:tgtEl>
                                      </p:cBhvr>
                                    </p:animEffect>
                                    <p:set>
                                      <p:cBhvr>
                                        <p:cTn id="17" dur="1" fill="hold">
                                          <p:stCondLst>
                                            <p:cond delay="499"/>
                                          </p:stCondLst>
                                        </p:cTn>
                                        <p:tgtEl>
                                          <p:spTgt spid="456726"/>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456707"/>
                                        </p:tgtEl>
                                        <p:attrNameLst>
                                          <p:attrName>style.visibility</p:attrName>
                                        </p:attrNameLst>
                                      </p:cBhvr>
                                      <p:to>
                                        <p:strVal val="visible"/>
                                      </p:to>
                                    </p:set>
                                    <p:animEffect transition="in" filter="blinds(horizontal)">
                                      <p:cBhvr>
                                        <p:cTn id="22" dur="500"/>
                                        <p:tgtEl>
                                          <p:spTgt spid="456707"/>
                                        </p:tgtEl>
                                      </p:cBhvr>
                                    </p:animEffect>
                                  </p:childTnLst>
                                </p:cTn>
                              </p:par>
                            </p:childTnLst>
                          </p:cTn>
                        </p:par>
                        <p:par>
                          <p:cTn id="23" fill="hold" nodeType="afterGroup">
                            <p:stCondLst>
                              <p:cond delay="500"/>
                            </p:stCondLst>
                            <p:childTnLst>
                              <p:par>
                                <p:cTn id="24" presetID="12" presetClass="entr" presetSubtype="1" fill="hold" grpId="0" nodeType="afterEffect">
                                  <p:stCondLst>
                                    <p:cond delay="1000"/>
                                  </p:stCondLst>
                                  <p:childTnLst>
                                    <p:set>
                                      <p:cBhvr>
                                        <p:cTn id="25" dur="1" fill="hold">
                                          <p:stCondLst>
                                            <p:cond delay="0"/>
                                          </p:stCondLst>
                                        </p:cTn>
                                        <p:tgtEl>
                                          <p:spTgt spid="456729"/>
                                        </p:tgtEl>
                                        <p:attrNameLst>
                                          <p:attrName>style.visibility</p:attrName>
                                        </p:attrNameLst>
                                      </p:cBhvr>
                                      <p:to>
                                        <p:strVal val="visible"/>
                                      </p:to>
                                    </p:set>
                                    <p:animEffect transition="in" filter="slide(fromTop)">
                                      <p:cBhvr>
                                        <p:cTn id="26" dur="1000"/>
                                        <p:tgtEl>
                                          <p:spTgt spid="456729"/>
                                        </p:tgtEl>
                                      </p:cBhvr>
                                    </p:animEffect>
                                  </p:childTnLst>
                                </p:cTn>
                              </p:par>
                            </p:childTnLst>
                          </p:cTn>
                        </p:par>
                        <p:par>
                          <p:cTn id="27" fill="hold" nodeType="afterGroup">
                            <p:stCondLst>
                              <p:cond delay="2500"/>
                            </p:stCondLst>
                            <p:childTnLst>
                              <p:par>
                                <p:cTn id="28" presetID="2" presetClass="entr" presetSubtype="8" fill="hold" grpId="0" nodeType="afterEffect">
                                  <p:stCondLst>
                                    <p:cond delay="0"/>
                                  </p:stCondLst>
                                  <p:childTnLst>
                                    <p:set>
                                      <p:cBhvr>
                                        <p:cTn id="29" dur="1" fill="hold">
                                          <p:stCondLst>
                                            <p:cond delay="0"/>
                                          </p:stCondLst>
                                        </p:cTn>
                                        <p:tgtEl>
                                          <p:spTgt spid="456731"/>
                                        </p:tgtEl>
                                        <p:attrNameLst>
                                          <p:attrName>style.visibility</p:attrName>
                                        </p:attrNameLst>
                                      </p:cBhvr>
                                      <p:to>
                                        <p:strVal val="visible"/>
                                      </p:to>
                                    </p:set>
                                    <p:anim calcmode="lin" valueType="num">
                                      <p:cBhvr additive="base">
                                        <p:cTn id="30" dur="500" fill="hold"/>
                                        <p:tgtEl>
                                          <p:spTgt spid="456731"/>
                                        </p:tgtEl>
                                        <p:attrNameLst>
                                          <p:attrName>ppt_x</p:attrName>
                                        </p:attrNameLst>
                                      </p:cBhvr>
                                      <p:tavLst>
                                        <p:tav tm="0">
                                          <p:val>
                                            <p:strVal val="0-#ppt_w/2"/>
                                          </p:val>
                                        </p:tav>
                                        <p:tav tm="100000">
                                          <p:val>
                                            <p:strVal val="#ppt_x"/>
                                          </p:val>
                                        </p:tav>
                                      </p:tavLst>
                                    </p:anim>
                                    <p:anim calcmode="lin" valueType="num">
                                      <p:cBhvr additive="base">
                                        <p:cTn id="31" dur="500" fill="hold"/>
                                        <p:tgtEl>
                                          <p:spTgt spid="456731"/>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3000"/>
                            </p:stCondLst>
                            <p:childTnLst>
                              <p:par>
                                <p:cTn id="33" presetID="9" presetClass="entr" presetSubtype="0" fill="hold" nodeType="afterEffect">
                                  <p:stCondLst>
                                    <p:cond delay="0"/>
                                  </p:stCondLst>
                                  <p:childTnLst>
                                    <p:set>
                                      <p:cBhvr>
                                        <p:cTn id="34" dur="1" fill="hold">
                                          <p:stCondLst>
                                            <p:cond delay="0"/>
                                          </p:stCondLst>
                                        </p:cTn>
                                        <p:tgtEl>
                                          <p:spTgt spid="456714"/>
                                        </p:tgtEl>
                                        <p:attrNameLst>
                                          <p:attrName>style.visibility</p:attrName>
                                        </p:attrNameLst>
                                      </p:cBhvr>
                                      <p:to>
                                        <p:strVal val="visible"/>
                                      </p:to>
                                    </p:set>
                                    <p:animEffect transition="in" filter="dissolve">
                                      <p:cBhvr>
                                        <p:cTn id="35" dur="500"/>
                                        <p:tgtEl>
                                          <p:spTgt spid="45671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456734"/>
                                        </p:tgtEl>
                                        <p:attrNameLst>
                                          <p:attrName>style.visibility</p:attrName>
                                        </p:attrNameLst>
                                      </p:cBhvr>
                                      <p:to>
                                        <p:strVal val="visible"/>
                                      </p:to>
                                    </p:set>
                                    <p:animEffect transition="in" filter="blinds(horizontal)">
                                      <p:cBhvr>
                                        <p:cTn id="40" dur="500"/>
                                        <p:tgtEl>
                                          <p:spTgt spid="456734"/>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456732"/>
                                        </p:tgtEl>
                                        <p:attrNameLst>
                                          <p:attrName>style.visibility</p:attrName>
                                        </p:attrNameLst>
                                      </p:cBhvr>
                                      <p:to>
                                        <p:strVal val="visible"/>
                                      </p:to>
                                    </p:set>
                                    <p:anim calcmode="lin" valueType="num">
                                      <p:cBhvr additive="base">
                                        <p:cTn id="45" dur="500" fill="hold"/>
                                        <p:tgtEl>
                                          <p:spTgt spid="456732"/>
                                        </p:tgtEl>
                                        <p:attrNameLst>
                                          <p:attrName>ppt_x</p:attrName>
                                        </p:attrNameLst>
                                      </p:cBhvr>
                                      <p:tavLst>
                                        <p:tav tm="0">
                                          <p:val>
                                            <p:strVal val="0-#ppt_w/2"/>
                                          </p:val>
                                        </p:tav>
                                        <p:tav tm="100000">
                                          <p:val>
                                            <p:strVal val="#ppt_x"/>
                                          </p:val>
                                        </p:tav>
                                      </p:tavLst>
                                    </p:anim>
                                    <p:anim calcmode="lin" valueType="num">
                                      <p:cBhvr additive="base">
                                        <p:cTn id="46" dur="500" fill="hold"/>
                                        <p:tgtEl>
                                          <p:spTgt spid="4567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13" grpId="0" animBg="1"/>
      <p:bldP spid="456729" grpId="0" animBg="1"/>
      <p:bldP spid="456730" grpId="0" animBg="1"/>
      <p:bldP spid="456731" grpId="0" animBg="1"/>
      <p:bldP spid="456732" grpId="0" animBg="1"/>
      <p:bldP spid="456734"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7730" name="Text Box 2"/>
          <p:cNvSpPr txBox="1">
            <a:spLocks noChangeArrowheads="1"/>
          </p:cNvSpPr>
          <p:nvPr/>
        </p:nvSpPr>
        <p:spPr bwMode="auto">
          <a:xfrm>
            <a:off x="5937250" y="11303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endParaRPr lang="zh-CN" altLang="zh-CN" sz="4400">
              <a:solidFill>
                <a:schemeClr val="tx2"/>
              </a:solidFill>
              <a:cs typeface="Times New Roman" pitchFamily="18" charset="0"/>
            </a:endParaRPr>
          </a:p>
        </p:txBody>
      </p:sp>
      <p:sp>
        <p:nvSpPr>
          <p:cNvPr id="457732" name="Text Box 4"/>
          <p:cNvSpPr txBox="1">
            <a:spLocks noChangeArrowheads="1"/>
          </p:cNvSpPr>
          <p:nvPr/>
        </p:nvSpPr>
        <p:spPr bwMode="auto">
          <a:xfrm>
            <a:off x="755650" y="1379538"/>
            <a:ext cx="8137525" cy="892552"/>
          </a:xfrm>
          <a:prstGeom prst="rect">
            <a:avLst/>
          </a:prstGeom>
          <a:noFill/>
          <a:ln>
            <a:noFill/>
          </a:ln>
          <a:effectLst/>
          <a:extLst>
            <a:ext uri="{909E8E84-426E-40DD-AFC4-6F175D3DCCD1}">
              <a14:hiddenFill xmlns:a14="http://schemas.microsoft.com/office/drawing/2010/main">
                <a:gradFill rotWithShape="1">
                  <a:gsLst>
                    <a:gs pos="0">
                      <a:srgbClr val="FFCC00"/>
                    </a:gs>
                    <a:gs pos="100000">
                      <a:srgbClr val="FFFFFF"/>
                    </a:gs>
                  </a:gsLst>
                  <a:lin ang="5400000" scaled="1"/>
                </a:gra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a:solidFill>
                  <a:schemeClr val="tx1"/>
                </a:solidFill>
                <a:latin typeface="Arial" charset="0"/>
                <a:ea typeface="宋体" charset="-122"/>
              </a:defRPr>
            </a:lvl1pPr>
            <a:lvl2pPr marL="542925"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spcBef>
                <a:spcPct val="20000"/>
              </a:spcBef>
            </a:pPr>
            <a:r>
              <a:rPr lang="zh-CN" altLang="en-US" sz="2800" dirty="0">
                <a:solidFill>
                  <a:schemeClr val="accent2"/>
                </a:solidFill>
                <a:ea typeface="黑体" pitchFamily="2" charset="-122"/>
              </a:rPr>
              <a:t>问题</a:t>
            </a:r>
            <a:r>
              <a:rPr lang="zh-CN" altLang="en-US" sz="2800" dirty="0" smtClean="0">
                <a:solidFill>
                  <a:schemeClr val="accent2"/>
                </a:solidFill>
                <a:ea typeface="黑体" pitchFamily="2" charset="-122"/>
              </a:rPr>
              <a:t>：</a:t>
            </a:r>
            <a:r>
              <a:rPr lang="zh-CN" altLang="en-US" sz="2400" b="0" dirty="0" smtClean="0">
                <a:ea typeface="黑体" pitchFamily="2" charset="-122"/>
              </a:rPr>
              <a:t>当</a:t>
            </a:r>
            <a:r>
              <a:rPr lang="zh-CN" altLang="en-US" sz="2400" b="0" dirty="0">
                <a:ea typeface="黑体" pitchFamily="2" charset="-122"/>
              </a:rPr>
              <a:t>删除交易信息表时，要求自动备份被删除的数据到表</a:t>
            </a:r>
            <a:r>
              <a:rPr lang="en-US" altLang="zh-CN" sz="2400" b="0" dirty="0" err="1">
                <a:ea typeface="黑体" pitchFamily="2" charset="-122"/>
              </a:rPr>
              <a:t>backupTable</a:t>
            </a:r>
            <a:r>
              <a:rPr lang="zh-CN" altLang="en-US" sz="2400" b="0" dirty="0">
                <a:ea typeface="黑体" pitchFamily="2" charset="-122"/>
              </a:rPr>
              <a:t>中 。</a:t>
            </a:r>
          </a:p>
        </p:txBody>
      </p:sp>
      <p:sp>
        <p:nvSpPr>
          <p:cNvPr id="457733" name="Text Box 5"/>
          <p:cNvSpPr txBox="1">
            <a:spLocks noChangeArrowheads="1"/>
          </p:cNvSpPr>
          <p:nvPr/>
        </p:nvSpPr>
        <p:spPr bwMode="auto">
          <a:xfrm>
            <a:off x="755650" y="2275948"/>
            <a:ext cx="8137525" cy="1249362"/>
          </a:xfrm>
          <a:prstGeom prst="rect">
            <a:avLst/>
          </a:prstGeom>
          <a:noFill/>
          <a:ln>
            <a:noFill/>
          </a:ln>
          <a:effectLst/>
          <a:extLst>
            <a:ext uri="{909E8E84-426E-40DD-AFC4-6F175D3DCCD1}">
              <a14:hiddenFill xmlns:a14="http://schemas.microsoft.com/office/drawing/2010/main">
                <a:gradFill rotWithShape="1">
                  <a:gsLst>
                    <a:gs pos="0">
                      <a:srgbClr val="FFCC00"/>
                    </a:gs>
                    <a:gs pos="100000">
                      <a:srgbClr val="FFFFFF"/>
                    </a:gs>
                  </a:gsLst>
                  <a:lin ang="5400000" scaled="1"/>
                </a:gra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74625" algn="l">
              <a:defRPr>
                <a:solidFill>
                  <a:schemeClr val="tx1"/>
                </a:solidFill>
                <a:latin typeface="Arial" charset="0"/>
                <a:ea typeface="宋体" charset="-122"/>
              </a:defRPr>
            </a:lvl1pPr>
            <a:lvl2pPr marL="542925"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buClr>
                <a:schemeClr val="accent2"/>
              </a:buClr>
              <a:buFont typeface="Wingdings" pitchFamily="2" charset="2"/>
              <a:buNone/>
            </a:pPr>
            <a:r>
              <a:rPr lang="zh-CN" altLang="en-US" sz="2800" dirty="0">
                <a:solidFill>
                  <a:schemeClr val="accent2"/>
                </a:solidFill>
                <a:ea typeface="黑体" pitchFamily="2" charset="-122"/>
              </a:rPr>
              <a:t>分析：</a:t>
            </a:r>
          </a:p>
          <a:p>
            <a:pPr>
              <a:buClr>
                <a:schemeClr val="accent2"/>
              </a:buClr>
              <a:buSzPct val="50000"/>
              <a:buFont typeface="Wingdings" pitchFamily="2" charset="2"/>
              <a:buChar char="l"/>
            </a:pPr>
            <a:r>
              <a:rPr lang="zh-CN" altLang="en-US" sz="2400" b="0" dirty="0">
                <a:ea typeface="黑体" pitchFamily="2" charset="-122"/>
              </a:rPr>
              <a:t>在交易信息表上创建</a:t>
            </a:r>
            <a:r>
              <a:rPr lang="en-US" altLang="zh-CN" sz="2400" b="0" dirty="0">
                <a:solidFill>
                  <a:srgbClr val="0033CC"/>
                </a:solidFill>
                <a:ea typeface="黑体" pitchFamily="2" charset="-122"/>
              </a:rPr>
              <a:t>DELETE</a:t>
            </a:r>
            <a:r>
              <a:rPr lang="zh-CN" altLang="en-US" sz="2400" b="0" dirty="0">
                <a:ea typeface="黑体" pitchFamily="2" charset="-122"/>
              </a:rPr>
              <a:t>触发器 </a:t>
            </a:r>
          </a:p>
          <a:p>
            <a:pPr>
              <a:buClr>
                <a:schemeClr val="accent2"/>
              </a:buClr>
              <a:buSzPct val="50000"/>
              <a:buFont typeface="Wingdings" pitchFamily="2" charset="2"/>
              <a:buChar char="l"/>
            </a:pPr>
            <a:r>
              <a:rPr lang="zh-CN" altLang="en-US" sz="2400" b="0" dirty="0">
                <a:ea typeface="黑体" pitchFamily="2" charset="-122"/>
              </a:rPr>
              <a:t>被删除的数据可以从</a:t>
            </a:r>
            <a:r>
              <a:rPr lang="en-US" altLang="zh-CN" sz="2400" b="0" dirty="0">
                <a:solidFill>
                  <a:srgbClr val="FF0000"/>
                </a:solidFill>
                <a:ea typeface="黑体" pitchFamily="2" charset="-122"/>
              </a:rPr>
              <a:t>deleted</a:t>
            </a:r>
            <a:r>
              <a:rPr lang="zh-CN" altLang="en-US" sz="2400" b="0" dirty="0">
                <a:ea typeface="黑体" pitchFamily="2" charset="-122"/>
              </a:rPr>
              <a:t>表中获取</a:t>
            </a:r>
            <a:endParaRPr lang="zh-CN" altLang="en-US" sz="2800" b="0" dirty="0">
              <a:ea typeface="黑体" pitchFamily="2" charset="-122"/>
            </a:endParaRPr>
          </a:p>
        </p:txBody>
      </p:sp>
      <p:sp>
        <p:nvSpPr>
          <p:cNvPr id="457734" name="Rectangle 6"/>
          <p:cNvSpPr>
            <a:spLocks noChangeArrowheads="1"/>
          </p:cNvSpPr>
          <p:nvPr/>
        </p:nvSpPr>
        <p:spPr bwMode="auto">
          <a:xfrm>
            <a:off x="527647" y="116632"/>
            <a:ext cx="853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zh-CN" sz="2800" dirty="0">
                <a:solidFill>
                  <a:schemeClr val="bg1"/>
                </a:solidFill>
                <a:ea typeface="黑体" pitchFamily="2" charset="-122"/>
              </a:rPr>
              <a:t>子任务</a:t>
            </a:r>
            <a:r>
              <a:rPr lang="en-US" altLang="zh-CN" sz="2800" dirty="0">
                <a:solidFill>
                  <a:schemeClr val="bg1"/>
                </a:solidFill>
                <a:ea typeface="黑体" pitchFamily="2" charset="-122"/>
              </a:rPr>
              <a:t>3</a:t>
            </a:r>
            <a:r>
              <a:rPr lang="zh-CN" altLang="zh-CN" sz="2800" dirty="0">
                <a:solidFill>
                  <a:schemeClr val="bg1"/>
                </a:solidFill>
                <a:ea typeface="黑体" pitchFamily="2" charset="-122"/>
              </a:rPr>
              <a:t>：</a:t>
            </a:r>
            <a:r>
              <a:rPr lang="zh-CN" altLang="en-US" sz="2800" dirty="0">
                <a:solidFill>
                  <a:schemeClr val="bg1"/>
                </a:solidFill>
                <a:ea typeface="黑体" pitchFamily="2" charset="-122"/>
              </a:rPr>
              <a:t>使用</a:t>
            </a:r>
            <a:r>
              <a:rPr lang="en-US" altLang="zh-CN" sz="2800" dirty="0">
                <a:solidFill>
                  <a:schemeClr val="bg1"/>
                </a:solidFill>
                <a:ea typeface="黑体" pitchFamily="2" charset="-122"/>
              </a:rPr>
              <a:t>T-SQL </a:t>
            </a:r>
            <a:r>
              <a:rPr lang="zh-CN" altLang="en-US" sz="2800" dirty="0">
                <a:solidFill>
                  <a:schemeClr val="bg1"/>
                </a:solidFill>
                <a:ea typeface="黑体" pitchFamily="2" charset="-122"/>
              </a:rPr>
              <a:t>创建</a:t>
            </a:r>
            <a:r>
              <a:rPr lang="en-US" altLang="zh-CN" sz="2800" dirty="0">
                <a:solidFill>
                  <a:schemeClr val="bg1"/>
                </a:solidFill>
                <a:ea typeface="黑体" pitchFamily="2" charset="-122"/>
              </a:rPr>
              <a:t>DELETE</a:t>
            </a:r>
            <a:r>
              <a:rPr lang="zh-CN" altLang="en-US" sz="2800" dirty="0">
                <a:solidFill>
                  <a:schemeClr val="bg1"/>
                </a:solidFill>
                <a:ea typeface="黑体" pitchFamily="2" charset="-122"/>
              </a:rPr>
              <a:t>（删除）触发器</a:t>
            </a:r>
            <a:endParaRPr lang="en-US" altLang="zh-CN" sz="2800" dirty="0">
              <a:solidFill>
                <a:schemeClr val="bg1"/>
              </a:solidFill>
              <a:ea typeface="黑体" pitchFamily="2" charset="-122"/>
            </a:endParaRPr>
          </a:p>
        </p:txBody>
      </p:sp>
    </p:spTree>
    <p:extLst>
      <p:ext uri="{BB962C8B-B14F-4D97-AF65-F5344CB8AC3E}">
        <p14:creationId xmlns:p14="http://schemas.microsoft.com/office/powerpoint/2010/main" val="28909147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7732"/>
                                        </p:tgtEl>
                                        <p:attrNameLst>
                                          <p:attrName>style.visibility</p:attrName>
                                        </p:attrNameLst>
                                      </p:cBhvr>
                                      <p:to>
                                        <p:strVal val="visible"/>
                                      </p:to>
                                    </p:set>
                                    <p:anim calcmode="lin" valueType="num">
                                      <p:cBhvr additive="base">
                                        <p:cTn id="7" dur="500" fill="hold"/>
                                        <p:tgtEl>
                                          <p:spTgt spid="457732"/>
                                        </p:tgtEl>
                                        <p:attrNameLst>
                                          <p:attrName>ppt_x</p:attrName>
                                        </p:attrNameLst>
                                      </p:cBhvr>
                                      <p:tavLst>
                                        <p:tav tm="0">
                                          <p:val>
                                            <p:strVal val="0-#ppt_w/2"/>
                                          </p:val>
                                        </p:tav>
                                        <p:tav tm="100000">
                                          <p:val>
                                            <p:strVal val="#ppt_x"/>
                                          </p:val>
                                        </p:tav>
                                      </p:tavLst>
                                    </p:anim>
                                    <p:anim calcmode="lin" valueType="num">
                                      <p:cBhvr additive="base">
                                        <p:cTn id="8" dur="500" fill="hold"/>
                                        <p:tgtEl>
                                          <p:spTgt spid="45773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7733"/>
                                        </p:tgtEl>
                                        <p:attrNameLst>
                                          <p:attrName>style.visibility</p:attrName>
                                        </p:attrNameLst>
                                      </p:cBhvr>
                                      <p:to>
                                        <p:strVal val="visible"/>
                                      </p:to>
                                    </p:set>
                                    <p:anim calcmode="lin" valueType="num">
                                      <p:cBhvr additive="base">
                                        <p:cTn id="13" dur="500" fill="hold"/>
                                        <p:tgtEl>
                                          <p:spTgt spid="457733"/>
                                        </p:tgtEl>
                                        <p:attrNameLst>
                                          <p:attrName>ppt_x</p:attrName>
                                        </p:attrNameLst>
                                      </p:cBhvr>
                                      <p:tavLst>
                                        <p:tav tm="0">
                                          <p:val>
                                            <p:strVal val="0-#ppt_w/2"/>
                                          </p:val>
                                        </p:tav>
                                        <p:tav tm="100000">
                                          <p:val>
                                            <p:strVal val="#ppt_x"/>
                                          </p:val>
                                        </p:tav>
                                      </p:tavLst>
                                    </p:anim>
                                    <p:anim calcmode="lin" valueType="num">
                                      <p:cBhvr additive="base">
                                        <p:cTn id="14" dur="500" fill="hold"/>
                                        <p:tgtEl>
                                          <p:spTgt spid="4577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7732" grpId="0"/>
      <p:bldP spid="457733" grpId="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6466" name="Text Box 2"/>
          <p:cNvSpPr txBox="1">
            <a:spLocks noChangeArrowheads="1"/>
          </p:cNvSpPr>
          <p:nvPr/>
        </p:nvSpPr>
        <p:spPr bwMode="auto">
          <a:xfrm>
            <a:off x="5937250" y="11303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endParaRPr lang="zh-CN" altLang="zh-CN" sz="4400">
              <a:solidFill>
                <a:schemeClr val="tx2"/>
              </a:solidFill>
              <a:cs typeface="Times New Roman" pitchFamily="18" charset="0"/>
            </a:endParaRPr>
          </a:p>
        </p:txBody>
      </p:sp>
      <p:sp>
        <p:nvSpPr>
          <p:cNvPr id="2" name="矩形 1"/>
          <p:cNvSpPr/>
          <p:nvPr/>
        </p:nvSpPr>
        <p:spPr>
          <a:xfrm>
            <a:off x="144379" y="836712"/>
            <a:ext cx="8917667" cy="4770537"/>
          </a:xfrm>
          <a:prstGeom prst="rect">
            <a:avLst/>
          </a:prstGeom>
        </p:spPr>
        <p:txBody>
          <a:bodyPr wrap="square">
            <a:spAutoFit/>
          </a:bodyPr>
          <a:lstStyle/>
          <a:p>
            <a:pPr algn="l"/>
            <a:r>
              <a:rPr lang="en-US" altLang="zh-CN" sz="1600" dirty="0" smtClean="0"/>
              <a:t>USE </a:t>
            </a:r>
            <a:r>
              <a:rPr lang="en-US" altLang="zh-CN" sz="1600" dirty="0" err="1"/>
              <a:t>bankDB</a:t>
            </a:r>
            <a:endParaRPr lang="en-US" altLang="zh-CN" sz="1600" dirty="0"/>
          </a:p>
          <a:p>
            <a:pPr algn="l"/>
            <a:r>
              <a:rPr lang="en-US" altLang="zh-CN" sz="1600" dirty="0"/>
              <a:t>GO</a:t>
            </a:r>
          </a:p>
          <a:p>
            <a:pPr algn="l"/>
            <a:r>
              <a:rPr lang="en-US" altLang="zh-CN" sz="1600" dirty="0"/>
              <a:t>/* </a:t>
            </a:r>
            <a:r>
              <a:rPr lang="zh-CN" altLang="en-US" sz="1600" dirty="0"/>
              <a:t>检测是否存在：触发器存放在系统表</a:t>
            </a:r>
            <a:r>
              <a:rPr lang="en-US" altLang="zh-CN" sz="1600" dirty="0" err="1"/>
              <a:t>sysobjects</a:t>
            </a:r>
            <a:r>
              <a:rPr lang="en-US" altLang="zh-CN" sz="1600" dirty="0"/>
              <a:t> </a:t>
            </a:r>
            <a:r>
              <a:rPr lang="zh-CN" altLang="en-US" sz="1600" dirty="0"/>
              <a:t>中*</a:t>
            </a:r>
            <a:r>
              <a:rPr lang="en-US" altLang="zh-CN" sz="1600" dirty="0" smtClean="0"/>
              <a:t>/</a:t>
            </a:r>
          </a:p>
          <a:p>
            <a:pPr algn="l"/>
            <a:r>
              <a:rPr lang="en-US" altLang="zh-CN" sz="1600" dirty="0"/>
              <a:t>IF EXISTS (SELECT name FROM </a:t>
            </a:r>
            <a:r>
              <a:rPr lang="en-US" altLang="zh-CN" sz="1600" dirty="0" err="1"/>
              <a:t>sysobjects</a:t>
            </a:r>
            <a:r>
              <a:rPr lang="en-US" altLang="zh-CN" sz="1600" dirty="0"/>
              <a:t> WHERE name = </a:t>
            </a:r>
            <a:r>
              <a:rPr lang="en-US" altLang="zh-CN" sz="1600" dirty="0" smtClean="0"/>
              <a:t>'</a:t>
            </a:r>
            <a:r>
              <a:rPr lang="en-US" altLang="zh-CN" sz="1600" dirty="0" err="1" smtClean="0"/>
              <a:t>trig_delete_information</a:t>
            </a:r>
            <a:r>
              <a:rPr lang="en-US" altLang="zh-CN" sz="1600" dirty="0"/>
              <a:t>')</a:t>
            </a:r>
          </a:p>
          <a:p>
            <a:pPr algn="l"/>
            <a:r>
              <a:rPr lang="en-US" altLang="zh-CN" sz="1600" dirty="0"/>
              <a:t>DROP TRIGGER </a:t>
            </a:r>
            <a:r>
              <a:rPr lang="en-US" altLang="zh-CN" sz="1600" dirty="0" err="1"/>
              <a:t>trig_delete_information</a:t>
            </a:r>
            <a:endParaRPr lang="en-US" altLang="zh-CN" sz="1600" dirty="0"/>
          </a:p>
          <a:p>
            <a:pPr algn="l"/>
            <a:r>
              <a:rPr lang="en-US" altLang="zh-CN" sz="1600" dirty="0" smtClean="0"/>
              <a:t>GO   /* </a:t>
            </a:r>
            <a:r>
              <a:rPr lang="zh-CN" altLang="en-US" sz="1600" dirty="0"/>
              <a:t>创建</a:t>
            </a:r>
            <a:r>
              <a:rPr lang="en-US" altLang="zh-CN" sz="1600" dirty="0"/>
              <a:t>DELETE </a:t>
            </a:r>
            <a:r>
              <a:rPr lang="zh-CN" altLang="en-US" sz="1600" dirty="0"/>
              <a:t>触发器：在交易信息表</a:t>
            </a:r>
            <a:r>
              <a:rPr lang="en-US" altLang="zh-CN" sz="1600" dirty="0"/>
              <a:t>information </a:t>
            </a:r>
            <a:r>
              <a:rPr lang="zh-CN" altLang="en-US" sz="1600" dirty="0"/>
              <a:t>上创建删除触发器*</a:t>
            </a:r>
            <a:r>
              <a:rPr lang="en-US" altLang="zh-CN" sz="1600" dirty="0"/>
              <a:t>/</a:t>
            </a:r>
          </a:p>
          <a:p>
            <a:pPr algn="l"/>
            <a:r>
              <a:rPr lang="en-US" altLang="zh-CN" sz="1600" dirty="0"/>
              <a:t>CREATE TRIGGER </a:t>
            </a:r>
            <a:r>
              <a:rPr lang="en-US" altLang="zh-CN" sz="1600" dirty="0" err="1"/>
              <a:t>trig_delete_information</a:t>
            </a:r>
            <a:endParaRPr lang="en-US" altLang="zh-CN" sz="1600" dirty="0"/>
          </a:p>
          <a:p>
            <a:pPr algn="l"/>
            <a:r>
              <a:rPr lang="en-US" altLang="zh-CN" sz="1600" dirty="0"/>
              <a:t>ON information</a:t>
            </a:r>
          </a:p>
          <a:p>
            <a:pPr algn="l"/>
            <a:r>
              <a:rPr lang="en-US" altLang="zh-CN" sz="1600" dirty="0"/>
              <a:t>AFTER DELETE</a:t>
            </a:r>
          </a:p>
          <a:p>
            <a:pPr algn="l"/>
            <a:r>
              <a:rPr lang="en-US" altLang="zh-CN" sz="1600" dirty="0"/>
              <a:t>AS</a:t>
            </a:r>
          </a:p>
          <a:p>
            <a:pPr algn="l"/>
            <a:r>
              <a:rPr lang="en-US" altLang="zh-CN" sz="1600" dirty="0"/>
              <a:t>print ' </a:t>
            </a:r>
            <a:r>
              <a:rPr lang="zh-CN" altLang="en-US" sz="1600" dirty="0"/>
              <a:t>开始备份数据</a:t>
            </a:r>
            <a:r>
              <a:rPr lang="en-US" altLang="zh-CN" sz="1600" dirty="0"/>
              <a:t>, </a:t>
            </a:r>
            <a:r>
              <a:rPr lang="zh-CN" altLang="en-US" sz="1600" dirty="0"/>
              <a:t>请稍后</a:t>
            </a:r>
            <a:r>
              <a:rPr lang="en-US" altLang="zh-CN" sz="1600" dirty="0"/>
              <a:t>. . . . . . '</a:t>
            </a:r>
          </a:p>
          <a:p>
            <a:pPr algn="l"/>
            <a:r>
              <a:rPr lang="en-US" altLang="zh-CN" sz="1600" dirty="0"/>
              <a:t>IF NOT EXISTS(SELECT * FROM </a:t>
            </a:r>
            <a:r>
              <a:rPr lang="en-US" altLang="zh-CN" sz="1600" dirty="0" err="1"/>
              <a:t>sysobjects</a:t>
            </a:r>
            <a:r>
              <a:rPr lang="en-US" altLang="zh-CN" sz="1600" dirty="0"/>
              <a:t> WHERE name='</a:t>
            </a:r>
            <a:r>
              <a:rPr lang="en-US" altLang="zh-CN" sz="1600" dirty="0" err="1"/>
              <a:t>backupTable</a:t>
            </a:r>
            <a:r>
              <a:rPr lang="en-US" altLang="zh-CN" sz="1600" dirty="0"/>
              <a:t>')</a:t>
            </a:r>
          </a:p>
          <a:p>
            <a:pPr algn="l"/>
            <a:r>
              <a:rPr lang="en-US" altLang="zh-CN" sz="1600" dirty="0"/>
              <a:t>SELECT * INTO </a:t>
            </a:r>
            <a:r>
              <a:rPr lang="en-US" altLang="zh-CN" sz="1600" dirty="0" err="1"/>
              <a:t>backupTable</a:t>
            </a:r>
            <a:r>
              <a:rPr lang="en-US" altLang="zh-CN" sz="1600" dirty="0"/>
              <a:t> FROM deleted -- </a:t>
            </a:r>
            <a:r>
              <a:rPr lang="zh-CN" altLang="en-US" sz="1600" dirty="0"/>
              <a:t>从</a:t>
            </a:r>
            <a:r>
              <a:rPr lang="en-US" altLang="zh-CN" sz="1600" dirty="0"/>
              <a:t>deleted </a:t>
            </a:r>
            <a:r>
              <a:rPr lang="zh-CN" altLang="en-US" sz="1600" dirty="0"/>
              <a:t>表中获取被</a:t>
            </a:r>
            <a:r>
              <a:rPr lang="zh-CN" altLang="en-US" sz="1600" dirty="0" smtClean="0"/>
              <a:t>删除</a:t>
            </a:r>
            <a:r>
              <a:rPr lang="zh-CN" altLang="en-US" sz="1600" dirty="0"/>
              <a:t>的数据</a:t>
            </a:r>
          </a:p>
          <a:p>
            <a:pPr algn="l"/>
            <a:r>
              <a:rPr lang="en-US" altLang="zh-CN" sz="1600" dirty="0"/>
              <a:t>ELSE</a:t>
            </a:r>
          </a:p>
          <a:p>
            <a:pPr algn="l"/>
            <a:r>
              <a:rPr lang="en-US" altLang="zh-CN" sz="1600" dirty="0"/>
              <a:t>INSERT INTO </a:t>
            </a:r>
            <a:r>
              <a:rPr lang="en-US" altLang="zh-CN" sz="1600" dirty="0" err="1"/>
              <a:t>backupTable</a:t>
            </a:r>
            <a:r>
              <a:rPr lang="en-US" altLang="zh-CN" sz="1600" dirty="0"/>
              <a:t> SELECT * FROM deleted</a:t>
            </a:r>
          </a:p>
          <a:p>
            <a:pPr algn="l"/>
            <a:r>
              <a:rPr lang="en-US" altLang="zh-CN" sz="1600" dirty="0"/>
              <a:t>PRINT ' </a:t>
            </a:r>
            <a:r>
              <a:rPr lang="zh-CN" altLang="en-US" sz="1600" dirty="0"/>
              <a:t>备份数据成功</a:t>
            </a:r>
            <a:r>
              <a:rPr lang="en-US" altLang="zh-CN" sz="1600" dirty="0"/>
              <a:t>, </a:t>
            </a:r>
            <a:r>
              <a:rPr lang="zh-CN" altLang="en-US" sz="1600" dirty="0"/>
              <a:t>备份表中的数据为</a:t>
            </a:r>
            <a:r>
              <a:rPr lang="en-US" altLang="zh-CN" sz="1600" dirty="0"/>
              <a:t>: '</a:t>
            </a:r>
          </a:p>
          <a:p>
            <a:pPr algn="l"/>
            <a:r>
              <a:rPr lang="en-US" altLang="zh-CN" sz="1600" dirty="0"/>
              <a:t>SELECT * FROM </a:t>
            </a:r>
            <a:r>
              <a:rPr lang="en-US" altLang="zh-CN" sz="1600" dirty="0" err="1"/>
              <a:t>backupTable</a:t>
            </a:r>
            <a:endParaRPr lang="en-US" altLang="zh-CN" sz="1600" dirty="0"/>
          </a:p>
          <a:p>
            <a:pPr algn="l"/>
            <a:r>
              <a:rPr lang="en-US" altLang="zh-CN" sz="1600" dirty="0"/>
              <a:t>GO</a:t>
            </a:r>
          </a:p>
          <a:p>
            <a:pPr algn="l"/>
            <a:r>
              <a:rPr lang="en-US" altLang="zh-CN" sz="1600" dirty="0" smtClean="0"/>
              <a:t>SET </a:t>
            </a:r>
            <a:r>
              <a:rPr lang="en-US" altLang="zh-CN" sz="1600" dirty="0"/>
              <a:t>NOCOUNT ON -- </a:t>
            </a:r>
            <a:r>
              <a:rPr lang="zh-CN" altLang="en-US" sz="1600" dirty="0"/>
              <a:t>不显示</a:t>
            </a:r>
            <a:r>
              <a:rPr lang="en-US" altLang="zh-CN" sz="1600" dirty="0"/>
              <a:t>T </a:t>
            </a:r>
            <a:r>
              <a:rPr lang="zh-CN" altLang="en-US" sz="1600" dirty="0"/>
              <a:t>－ </a:t>
            </a:r>
            <a:r>
              <a:rPr lang="en-US" altLang="zh-CN" sz="1600" dirty="0"/>
              <a:t>SQL </a:t>
            </a:r>
            <a:r>
              <a:rPr lang="zh-CN" altLang="en-US" sz="1600" dirty="0"/>
              <a:t>语句影响的记录行</a:t>
            </a:r>
            <a:r>
              <a:rPr lang="zh-CN" altLang="en-US" sz="1600" dirty="0" smtClean="0"/>
              <a:t>数</a:t>
            </a:r>
            <a:r>
              <a:rPr lang="en-US" altLang="zh-CN" sz="1600" dirty="0" smtClean="0"/>
              <a:t>SELECT </a:t>
            </a:r>
            <a:r>
              <a:rPr lang="en-US" altLang="zh-CN" sz="1600" dirty="0"/>
              <a:t>* FROM information</a:t>
            </a:r>
            <a:endParaRPr lang="zh-CN" altLang="zh-CN" sz="1600" dirty="0"/>
          </a:p>
        </p:txBody>
      </p:sp>
      <p:sp>
        <p:nvSpPr>
          <p:cNvPr id="5" name="Rectangle 6"/>
          <p:cNvSpPr>
            <a:spLocks noChangeArrowheads="1"/>
          </p:cNvSpPr>
          <p:nvPr/>
        </p:nvSpPr>
        <p:spPr bwMode="auto">
          <a:xfrm>
            <a:off x="527647" y="116632"/>
            <a:ext cx="853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zh-CN" sz="2800" dirty="0">
                <a:solidFill>
                  <a:schemeClr val="bg1"/>
                </a:solidFill>
                <a:ea typeface="黑体" pitchFamily="2" charset="-122"/>
              </a:rPr>
              <a:t>子任务</a:t>
            </a:r>
            <a:r>
              <a:rPr lang="en-US" altLang="zh-CN" sz="2800" dirty="0">
                <a:solidFill>
                  <a:schemeClr val="bg1"/>
                </a:solidFill>
                <a:ea typeface="黑体" pitchFamily="2" charset="-122"/>
              </a:rPr>
              <a:t>3</a:t>
            </a:r>
            <a:r>
              <a:rPr lang="zh-CN" altLang="zh-CN" sz="2800" dirty="0">
                <a:solidFill>
                  <a:schemeClr val="bg1"/>
                </a:solidFill>
                <a:ea typeface="黑体" pitchFamily="2" charset="-122"/>
              </a:rPr>
              <a:t>：</a:t>
            </a:r>
            <a:r>
              <a:rPr lang="zh-CN" altLang="en-US" sz="2800" dirty="0">
                <a:solidFill>
                  <a:schemeClr val="bg1"/>
                </a:solidFill>
                <a:ea typeface="黑体" pitchFamily="2" charset="-122"/>
              </a:rPr>
              <a:t>使用</a:t>
            </a:r>
            <a:r>
              <a:rPr lang="en-US" altLang="zh-CN" sz="2800" dirty="0">
                <a:solidFill>
                  <a:schemeClr val="bg1"/>
                </a:solidFill>
                <a:ea typeface="黑体" pitchFamily="2" charset="-122"/>
              </a:rPr>
              <a:t>T-SQL </a:t>
            </a:r>
            <a:r>
              <a:rPr lang="zh-CN" altLang="en-US" sz="2800" dirty="0">
                <a:solidFill>
                  <a:schemeClr val="bg1"/>
                </a:solidFill>
                <a:ea typeface="黑体" pitchFamily="2" charset="-122"/>
              </a:rPr>
              <a:t>创建</a:t>
            </a:r>
            <a:r>
              <a:rPr lang="en-US" altLang="zh-CN" sz="2800" dirty="0">
                <a:solidFill>
                  <a:schemeClr val="bg1"/>
                </a:solidFill>
                <a:ea typeface="黑体" pitchFamily="2" charset="-122"/>
              </a:rPr>
              <a:t>DELETE</a:t>
            </a:r>
            <a:r>
              <a:rPr lang="zh-CN" altLang="en-US" sz="2800" dirty="0">
                <a:solidFill>
                  <a:schemeClr val="bg1"/>
                </a:solidFill>
                <a:ea typeface="黑体" pitchFamily="2" charset="-122"/>
              </a:rPr>
              <a:t>（删除）触发器</a:t>
            </a:r>
            <a:endParaRPr lang="en-US" altLang="zh-CN" sz="2800" dirty="0">
              <a:solidFill>
                <a:schemeClr val="bg1"/>
              </a:solidFill>
              <a:ea typeface="黑体" pitchFamily="2" charset="-122"/>
            </a:endParaRPr>
          </a:p>
        </p:txBody>
      </p:sp>
      <p:pic>
        <p:nvPicPr>
          <p:cNvPr id="3" name="图片 2"/>
          <p:cNvPicPr>
            <a:picLocks noChangeAspect="1"/>
          </p:cNvPicPr>
          <p:nvPr/>
        </p:nvPicPr>
        <p:blipFill>
          <a:blip r:embed="rId3"/>
          <a:stretch>
            <a:fillRect/>
          </a:stretch>
        </p:blipFill>
        <p:spPr>
          <a:xfrm>
            <a:off x="611560" y="980728"/>
            <a:ext cx="7382251" cy="2917834"/>
          </a:xfrm>
          <a:prstGeom prst="rect">
            <a:avLst/>
          </a:prstGeom>
        </p:spPr>
      </p:pic>
    </p:spTree>
    <p:extLst>
      <p:ext uri="{BB962C8B-B14F-4D97-AF65-F5344CB8AC3E}">
        <p14:creationId xmlns:p14="http://schemas.microsoft.com/office/powerpoint/2010/main" val="275627091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mtClean="0"/>
              <a:t>重点</a:t>
            </a:r>
          </a:p>
        </p:txBody>
      </p:sp>
      <p:sp>
        <p:nvSpPr>
          <p:cNvPr id="5124" name="Rectangle 3"/>
          <p:cNvSpPr>
            <a:spLocks noGrp="1" noChangeArrowheads="1"/>
          </p:cNvSpPr>
          <p:nvPr>
            <p:ph idx="1"/>
          </p:nvPr>
        </p:nvSpPr>
        <p:spPr>
          <a:xfrm>
            <a:off x="323528" y="1124744"/>
            <a:ext cx="8229600" cy="4495800"/>
          </a:xfrm>
        </p:spPr>
        <p:txBody>
          <a:bodyPr/>
          <a:lstStyle/>
          <a:p>
            <a:pPr lvl="1" eaLnBrk="1" hangingPunct="1">
              <a:buFont typeface="Wingdings" pitchFamily="2" charset="2"/>
              <a:buNone/>
            </a:pPr>
            <a:endParaRPr lang="zh-CN" altLang="en-US" dirty="0" smtClean="0"/>
          </a:p>
          <a:p>
            <a:r>
              <a:rPr lang="zh-CN" altLang="en-US" dirty="0"/>
              <a:t>创建和调用存储过程</a:t>
            </a:r>
          </a:p>
          <a:p>
            <a:r>
              <a:rPr lang="zh-CN" altLang="en-US" dirty="0" smtClean="0"/>
              <a:t>掌握</a:t>
            </a:r>
            <a:r>
              <a:rPr lang="zh-CN" altLang="en-US" dirty="0"/>
              <a:t>如何使用</a:t>
            </a:r>
            <a:r>
              <a:rPr lang="en-US" altLang="zh-CN" dirty="0"/>
              <a:t>Inserted </a:t>
            </a:r>
            <a:r>
              <a:rPr lang="zh-CN" altLang="en-US" dirty="0"/>
              <a:t>表和</a:t>
            </a:r>
            <a:r>
              <a:rPr lang="en-US" altLang="zh-CN" dirty="0"/>
              <a:t>deleted </a:t>
            </a:r>
            <a:r>
              <a:rPr lang="zh-CN" altLang="en-US" dirty="0"/>
              <a:t>表</a:t>
            </a:r>
          </a:p>
          <a:p>
            <a:r>
              <a:rPr lang="zh-CN" altLang="en-US" dirty="0" smtClean="0"/>
              <a:t>掌握</a:t>
            </a:r>
            <a:r>
              <a:rPr lang="zh-CN" altLang="en-US" dirty="0"/>
              <a:t>如何创建</a:t>
            </a:r>
            <a:r>
              <a:rPr lang="en-US" altLang="zh-CN" dirty="0"/>
              <a:t>INSERT </a:t>
            </a:r>
            <a:r>
              <a:rPr lang="zh-CN" altLang="en-US" dirty="0"/>
              <a:t>触发器、</a:t>
            </a:r>
            <a:r>
              <a:rPr lang="en-US" altLang="zh-CN" dirty="0"/>
              <a:t>UPDATE </a:t>
            </a:r>
            <a:r>
              <a:rPr lang="zh-CN" altLang="en-US" dirty="0"/>
              <a:t>触发器、</a:t>
            </a:r>
            <a:r>
              <a:rPr lang="en-US" altLang="zh-CN" dirty="0"/>
              <a:t>DELETE </a:t>
            </a:r>
            <a:r>
              <a:rPr lang="zh-CN" altLang="en-US" dirty="0"/>
              <a:t>触发器</a:t>
            </a:r>
            <a:endParaRPr lang="zh-CN" altLang="zh-CN" sz="3200" dirty="0"/>
          </a:p>
        </p:txBody>
      </p:sp>
    </p:spTree>
    <p:extLst>
      <p:ext uri="{BB962C8B-B14F-4D97-AF65-F5344CB8AC3E}">
        <p14:creationId xmlns:p14="http://schemas.microsoft.com/office/powerpoint/2010/main" val="18241619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6466" name="Text Box 2"/>
          <p:cNvSpPr txBox="1">
            <a:spLocks noChangeArrowheads="1"/>
          </p:cNvSpPr>
          <p:nvPr/>
        </p:nvSpPr>
        <p:spPr bwMode="auto">
          <a:xfrm>
            <a:off x="5937250" y="11303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endParaRPr lang="zh-CN" altLang="zh-CN" sz="4400">
              <a:solidFill>
                <a:schemeClr val="tx2"/>
              </a:solidFill>
              <a:cs typeface="Times New Roman" pitchFamily="18" charset="0"/>
            </a:endParaRPr>
          </a:p>
        </p:txBody>
      </p:sp>
      <p:sp>
        <p:nvSpPr>
          <p:cNvPr id="2" name="矩形 1"/>
          <p:cNvSpPr/>
          <p:nvPr/>
        </p:nvSpPr>
        <p:spPr>
          <a:xfrm>
            <a:off x="107504" y="908720"/>
            <a:ext cx="8424936" cy="1569660"/>
          </a:xfrm>
          <a:prstGeom prst="rect">
            <a:avLst/>
          </a:prstGeom>
        </p:spPr>
        <p:txBody>
          <a:bodyPr wrap="square">
            <a:spAutoFit/>
          </a:bodyPr>
          <a:lstStyle/>
          <a:p>
            <a:pPr algn="l"/>
            <a:r>
              <a:rPr lang="en-US" altLang="zh-CN" sz="1600" dirty="0"/>
              <a:t>/*-- </a:t>
            </a:r>
            <a:r>
              <a:rPr lang="zh-CN" altLang="en-US" sz="1600" dirty="0"/>
              <a:t>测试触发器：删除数据 </a:t>
            </a:r>
            <a:r>
              <a:rPr lang="en-US" altLang="zh-CN" sz="1600" dirty="0"/>
              <a:t>---*/</a:t>
            </a:r>
          </a:p>
          <a:p>
            <a:pPr algn="l"/>
            <a:r>
              <a:rPr lang="en-US" altLang="zh-CN" sz="1600" dirty="0"/>
              <a:t>SET NOCOUNT ON -- </a:t>
            </a:r>
            <a:r>
              <a:rPr lang="zh-CN" altLang="en-US" sz="1600" dirty="0"/>
              <a:t>不显示</a:t>
            </a:r>
            <a:r>
              <a:rPr lang="en-US" altLang="zh-CN" sz="1600" dirty="0"/>
              <a:t>T </a:t>
            </a:r>
            <a:r>
              <a:rPr lang="zh-CN" altLang="en-US" sz="1600" dirty="0"/>
              <a:t>－ </a:t>
            </a:r>
            <a:r>
              <a:rPr lang="en-US" altLang="zh-CN" sz="1600" dirty="0"/>
              <a:t>SQL </a:t>
            </a:r>
            <a:r>
              <a:rPr lang="zh-CN" altLang="en-US" sz="1600" dirty="0"/>
              <a:t>语句影响的记录行数</a:t>
            </a:r>
          </a:p>
          <a:p>
            <a:pPr algn="l"/>
            <a:r>
              <a:rPr lang="en-US" altLang="zh-CN" sz="1600" dirty="0"/>
              <a:t>DELETE information</a:t>
            </a:r>
          </a:p>
          <a:p>
            <a:pPr algn="l"/>
            <a:r>
              <a:rPr lang="en-US" altLang="zh-CN" sz="1600" dirty="0"/>
              <a:t>-- </a:t>
            </a:r>
            <a:r>
              <a:rPr lang="zh-CN" altLang="en-US" sz="1600" dirty="0"/>
              <a:t>查看结果</a:t>
            </a:r>
          </a:p>
          <a:p>
            <a:pPr algn="l"/>
            <a:r>
              <a:rPr lang="en-US" altLang="zh-CN" sz="1600" dirty="0"/>
              <a:t>print ‘</a:t>
            </a:r>
            <a:r>
              <a:rPr lang="zh-CN" altLang="en-US" sz="1600" dirty="0"/>
              <a:t>交易信息表中的数据：’</a:t>
            </a:r>
          </a:p>
          <a:p>
            <a:pPr algn="l"/>
            <a:r>
              <a:rPr lang="en-US" altLang="zh-CN" sz="1600" dirty="0"/>
              <a:t>SELECT * FROM information</a:t>
            </a:r>
            <a:endParaRPr lang="zh-CN" altLang="zh-CN" sz="1600" dirty="0"/>
          </a:p>
        </p:txBody>
      </p:sp>
      <p:sp>
        <p:nvSpPr>
          <p:cNvPr id="5" name="Rectangle 6"/>
          <p:cNvSpPr>
            <a:spLocks noChangeArrowheads="1"/>
          </p:cNvSpPr>
          <p:nvPr/>
        </p:nvSpPr>
        <p:spPr bwMode="auto">
          <a:xfrm>
            <a:off x="527647" y="116632"/>
            <a:ext cx="853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zh-CN" sz="2800" dirty="0">
                <a:solidFill>
                  <a:schemeClr val="bg1"/>
                </a:solidFill>
                <a:ea typeface="黑体" pitchFamily="2" charset="-122"/>
              </a:rPr>
              <a:t>子任务</a:t>
            </a:r>
            <a:r>
              <a:rPr lang="en-US" altLang="zh-CN" sz="2800" dirty="0">
                <a:solidFill>
                  <a:schemeClr val="bg1"/>
                </a:solidFill>
                <a:ea typeface="黑体" pitchFamily="2" charset="-122"/>
              </a:rPr>
              <a:t>3</a:t>
            </a:r>
            <a:r>
              <a:rPr lang="zh-CN" altLang="zh-CN" sz="2800" dirty="0">
                <a:solidFill>
                  <a:schemeClr val="bg1"/>
                </a:solidFill>
                <a:ea typeface="黑体" pitchFamily="2" charset="-122"/>
              </a:rPr>
              <a:t>：</a:t>
            </a:r>
            <a:r>
              <a:rPr lang="zh-CN" altLang="en-US" sz="2800" dirty="0">
                <a:solidFill>
                  <a:schemeClr val="bg1"/>
                </a:solidFill>
                <a:ea typeface="黑体" pitchFamily="2" charset="-122"/>
              </a:rPr>
              <a:t>使用</a:t>
            </a:r>
            <a:r>
              <a:rPr lang="en-US" altLang="zh-CN" sz="2800" dirty="0">
                <a:solidFill>
                  <a:schemeClr val="bg1"/>
                </a:solidFill>
                <a:ea typeface="黑体" pitchFamily="2" charset="-122"/>
              </a:rPr>
              <a:t>T-SQL </a:t>
            </a:r>
            <a:r>
              <a:rPr lang="zh-CN" altLang="en-US" sz="2800" dirty="0">
                <a:solidFill>
                  <a:schemeClr val="bg1"/>
                </a:solidFill>
                <a:ea typeface="黑体" pitchFamily="2" charset="-122"/>
              </a:rPr>
              <a:t>创建</a:t>
            </a:r>
            <a:r>
              <a:rPr lang="en-US" altLang="zh-CN" sz="2800" dirty="0">
                <a:solidFill>
                  <a:schemeClr val="bg1"/>
                </a:solidFill>
                <a:ea typeface="黑体" pitchFamily="2" charset="-122"/>
              </a:rPr>
              <a:t>DELETE</a:t>
            </a:r>
            <a:r>
              <a:rPr lang="zh-CN" altLang="en-US" sz="2800" dirty="0">
                <a:solidFill>
                  <a:schemeClr val="bg1"/>
                </a:solidFill>
                <a:ea typeface="黑体" pitchFamily="2" charset="-122"/>
              </a:rPr>
              <a:t>（删除）触发器</a:t>
            </a:r>
            <a:endParaRPr lang="en-US" altLang="zh-CN" sz="2800" dirty="0">
              <a:solidFill>
                <a:schemeClr val="bg1"/>
              </a:solidFill>
              <a:ea typeface="黑体" pitchFamily="2" charset="-122"/>
            </a:endParaRPr>
          </a:p>
        </p:txBody>
      </p:sp>
      <p:pic>
        <p:nvPicPr>
          <p:cNvPr id="3" name="图片 2"/>
          <p:cNvPicPr>
            <a:picLocks noChangeAspect="1"/>
          </p:cNvPicPr>
          <p:nvPr/>
        </p:nvPicPr>
        <p:blipFill>
          <a:blip r:embed="rId3"/>
          <a:stretch>
            <a:fillRect/>
          </a:stretch>
        </p:blipFill>
        <p:spPr>
          <a:xfrm>
            <a:off x="683568" y="2686658"/>
            <a:ext cx="7382251" cy="2917834"/>
          </a:xfrm>
          <a:prstGeom prst="rect">
            <a:avLst/>
          </a:prstGeom>
        </p:spPr>
      </p:pic>
    </p:spTree>
    <p:extLst>
      <p:ext uri="{BB962C8B-B14F-4D97-AF65-F5344CB8AC3E}">
        <p14:creationId xmlns:p14="http://schemas.microsoft.com/office/powerpoint/2010/main" val="397466851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3891" name="Group 19"/>
          <p:cNvGrpSpPr>
            <a:grpSpLocks/>
          </p:cNvGrpSpPr>
          <p:nvPr/>
        </p:nvGrpSpPr>
        <p:grpSpPr bwMode="auto">
          <a:xfrm>
            <a:off x="0" y="4365625"/>
            <a:ext cx="4392613" cy="1066800"/>
            <a:chOff x="1056" y="3120"/>
            <a:chExt cx="2592" cy="672"/>
          </a:xfrm>
        </p:grpSpPr>
        <p:sp>
          <p:nvSpPr>
            <p:cNvPr id="463892" name="Rectangle 20"/>
            <p:cNvSpPr>
              <a:spLocks noChangeArrowheads="1"/>
            </p:cNvSpPr>
            <p:nvPr/>
          </p:nvSpPr>
          <p:spPr bwMode="auto">
            <a:xfrm>
              <a:off x="1056" y="3120"/>
              <a:ext cx="2592" cy="192"/>
            </a:xfrm>
            <a:prstGeom prst="rect">
              <a:avLst/>
            </a:prstGeom>
            <a:gradFill rotWithShape="1">
              <a:gsLst>
                <a:gs pos="0">
                  <a:schemeClr val="accent2"/>
                </a:gs>
                <a:gs pos="100000">
                  <a:srgbClr val="6666FF"/>
                </a:gs>
              </a:gsLst>
              <a:lin ang="5400000" scaled="1"/>
            </a:gradFill>
            <a:ln w="9525">
              <a:solidFill>
                <a:schemeClr val="bg2"/>
              </a:solidFill>
              <a:miter lim="800000"/>
              <a:headEnd/>
              <a:tailEnd/>
            </a:ln>
            <a:effectLst>
              <a:outerShdw dist="89803" dir="2700000" algn="ctr" rotWithShape="0">
                <a:schemeClr val="bg2">
                  <a:alpha val="50000"/>
                </a:schemeClr>
              </a:outerShdw>
            </a:effectLst>
          </p:spPr>
          <p:txBody>
            <a:bodyPr wrap="none" anchor="ctr"/>
            <a:lstStyle/>
            <a:p>
              <a:pPr algn="l" eaLnBrk="0" hangingPunct="0"/>
              <a:r>
                <a:rPr lang="en-US" altLang="zh-CN">
                  <a:solidFill>
                    <a:schemeClr val="bg1"/>
                  </a:solidFill>
                  <a:ea typeface="黑体" pitchFamily="2" charset="-122"/>
                </a:rPr>
                <a:t>Deleted</a:t>
              </a:r>
              <a:r>
                <a:rPr lang="zh-CN" altLang="en-US" b="0">
                  <a:solidFill>
                    <a:schemeClr val="bg1"/>
                  </a:solidFill>
                  <a:ea typeface="黑体" pitchFamily="2" charset="-122"/>
                </a:rPr>
                <a:t>（更新前的数据）</a:t>
              </a:r>
            </a:p>
          </p:txBody>
        </p:sp>
        <p:sp>
          <p:nvSpPr>
            <p:cNvPr id="463893" name="Rectangle 21"/>
            <p:cNvSpPr>
              <a:spLocks noChangeArrowheads="1"/>
            </p:cNvSpPr>
            <p:nvPr/>
          </p:nvSpPr>
          <p:spPr bwMode="auto">
            <a:xfrm>
              <a:off x="1056" y="3312"/>
              <a:ext cx="1104" cy="240"/>
            </a:xfrm>
            <a:prstGeom prst="rect">
              <a:avLst/>
            </a:prstGeom>
            <a:solidFill>
              <a:srgbClr val="CCFFFF"/>
            </a:solidFill>
            <a:ln w="9525" algn="ctr">
              <a:solidFill>
                <a:schemeClr val="bg2"/>
              </a:solidFill>
              <a:miter lim="800000"/>
              <a:headEnd/>
              <a:tailEnd/>
            </a:ln>
            <a:effectLst>
              <a:outerShdw dist="89803" dir="2700000" algn="ctr" rotWithShape="0">
                <a:schemeClr val="bg2">
                  <a:alpha val="50000"/>
                </a:schemeClr>
              </a:outerShdw>
            </a:effectLst>
          </p:spPr>
          <p:txBody>
            <a:bodyPr wrap="none"/>
            <a:lstStyle/>
            <a:p>
              <a:pPr eaLnBrk="0" hangingPunct="0"/>
              <a:r>
                <a:rPr lang="en-US" altLang="zh-CN" sz="1600">
                  <a:ea typeface="黑体" pitchFamily="2" charset="-122"/>
                </a:rPr>
                <a:t>customerName</a:t>
              </a:r>
            </a:p>
          </p:txBody>
        </p:sp>
        <p:sp>
          <p:nvSpPr>
            <p:cNvPr id="463894" name="Rectangle 22"/>
            <p:cNvSpPr>
              <a:spLocks noChangeArrowheads="1"/>
            </p:cNvSpPr>
            <p:nvPr/>
          </p:nvSpPr>
          <p:spPr bwMode="auto">
            <a:xfrm>
              <a:off x="2160" y="3312"/>
              <a:ext cx="1488" cy="240"/>
            </a:xfrm>
            <a:prstGeom prst="rect">
              <a:avLst/>
            </a:prstGeom>
            <a:solidFill>
              <a:srgbClr val="CCFFFF"/>
            </a:solidFill>
            <a:ln w="9525">
              <a:solidFill>
                <a:schemeClr val="bg2"/>
              </a:solidFill>
              <a:miter lim="800000"/>
              <a:headEnd/>
              <a:tailEnd/>
            </a:ln>
            <a:effectLst>
              <a:outerShdw dist="89803" dir="2700000" algn="ctr" rotWithShape="0">
                <a:schemeClr val="bg2">
                  <a:alpha val="50000"/>
                </a:schemeClr>
              </a:outerShdw>
            </a:effectLst>
          </p:spPr>
          <p:txBody>
            <a:bodyPr wrap="none"/>
            <a:lstStyle/>
            <a:p>
              <a:pPr eaLnBrk="0" hangingPunct="0"/>
              <a:r>
                <a:rPr lang="en-US" altLang="zh-CN" sz="1600">
                  <a:ea typeface="黑体" pitchFamily="2" charset="-122"/>
                </a:rPr>
                <a:t>cardID     currentMoney</a:t>
              </a:r>
            </a:p>
            <a:p>
              <a:pPr eaLnBrk="0" hangingPunct="0"/>
              <a:endParaRPr lang="en-US" altLang="zh-CN" sz="1600">
                <a:effectLst>
                  <a:outerShdw blurRad="38100" dist="38100" dir="2700000" algn="tl">
                    <a:srgbClr val="FFFFFF"/>
                  </a:outerShdw>
                </a:effectLst>
                <a:ea typeface="黑体" pitchFamily="2" charset="-122"/>
              </a:endParaRPr>
            </a:p>
          </p:txBody>
        </p:sp>
        <p:sp>
          <p:nvSpPr>
            <p:cNvPr id="463895" name="Rectangle 23"/>
            <p:cNvSpPr>
              <a:spLocks noChangeArrowheads="1"/>
            </p:cNvSpPr>
            <p:nvPr/>
          </p:nvSpPr>
          <p:spPr bwMode="auto">
            <a:xfrm>
              <a:off x="1056" y="3552"/>
              <a:ext cx="1104" cy="240"/>
            </a:xfrm>
            <a:prstGeom prst="rect">
              <a:avLst/>
            </a:prstGeom>
            <a:solidFill>
              <a:schemeClr val="bg1"/>
            </a:solidFill>
            <a:ln w="9525">
              <a:solidFill>
                <a:schemeClr val="tx1"/>
              </a:solidFill>
              <a:miter lim="800000"/>
              <a:headEnd/>
              <a:tailEnd/>
            </a:ln>
            <a:effectLst>
              <a:outerShdw dist="89803" dir="2700000" algn="ctr" rotWithShape="0">
                <a:schemeClr val="bg2">
                  <a:alpha val="50000"/>
                </a:schemeClr>
              </a:outerShdw>
            </a:effectLst>
          </p:spPr>
          <p:txBody>
            <a:bodyPr wrap="none"/>
            <a:lstStyle/>
            <a:p>
              <a:pPr eaLnBrk="0" hangingPunct="0">
                <a:lnSpc>
                  <a:spcPct val="110000"/>
                </a:lnSpc>
              </a:pPr>
              <a:r>
                <a:rPr lang="zh-CN" altLang="en-US" b="0">
                  <a:ea typeface="黑体" pitchFamily="2" charset="-122"/>
                </a:rPr>
                <a:t>李四</a:t>
              </a:r>
            </a:p>
          </p:txBody>
        </p:sp>
        <p:sp>
          <p:nvSpPr>
            <p:cNvPr id="463896" name="Rectangle 24"/>
            <p:cNvSpPr>
              <a:spLocks noChangeArrowheads="1"/>
            </p:cNvSpPr>
            <p:nvPr/>
          </p:nvSpPr>
          <p:spPr bwMode="auto">
            <a:xfrm>
              <a:off x="2160" y="3552"/>
              <a:ext cx="1488" cy="240"/>
            </a:xfrm>
            <a:prstGeom prst="rect">
              <a:avLst/>
            </a:prstGeom>
            <a:solidFill>
              <a:schemeClr val="bg1"/>
            </a:solidFill>
            <a:ln w="9525" algn="ctr">
              <a:solidFill>
                <a:schemeClr val="tx1"/>
              </a:solidFill>
              <a:miter lim="800000"/>
              <a:headEnd/>
              <a:tailEnd/>
            </a:ln>
            <a:effectLst>
              <a:outerShdw dist="89803" dir="2700000" algn="ctr" rotWithShape="0">
                <a:schemeClr val="bg2">
                  <a:alpha val="50000"/>
                </a:schemeClr>
              </a:outerShdw>
            </a:effectLst>
          </p:spPr>
          <p:txBody>
            <a:bodyPr wrap="none"/>
            <a:lstStyle/>
            <a:p>
              <a:pPr algn="l" eaLnBrk="0" hangingPunct="0"/>
              <a:r>
                <a:rPr lang="en-US" altLang="zh-CN">
                  <a:ea typeface="黑体" pitchFamily="2" charset="-122"/>
                </a:rPr>
                <a:t>1000 0002    1</a:t>
              </a:r>
            </a:p>
          </p:txBody>
        </p:sp>
      </p:grpSp>
      <p:grpSp>
        <p:nvGrpSpPr>
          <p:cNvPr id="463874" name="Group 2"/>
          <p:cNvGrpSpPr>
            <a:grpSpLocks/>
          </p:cNvGrpSpPr>
          <p:nvPr/>
        </p:nvGrpSpPr>
        <p:grpSpPr bwMode="auto">
          <a:xfrm>
            <a:off x="1835150" y="1844675"/>
            <a:ext cx="6192838" cy="1981200"/>
            <a:chOff x="1536" y="1488"/>
            <a:chExt cx="2544" cy="1248"/>
          </a:xfrm>
        </p:grpSpPr>
        <p:sp>
          <p:nvSpPr>
            <p:cNvPr id="463875" name="Rectangle 3"/>
            <p:cNvSpPr>
              <a:spLocks noChangeArrowheads="1"/>
            </p:cNvSpPr>
            <p:nvPr/>
          </p:nvSpPr>
          <p:spPr bwMode="auto">
            <a:xfrm>
              <a:off x="1536" y="1488"/>
              <a:ext cx="2544" cy="192"/>
            </a:xfrm>
            <a:prstGeom prst="rect">
              <a:avLst/>
            </a:prstGeom>
            <a:gradFill rotWithShape="1">
              <a:gsLst>
                <a:gs pos="0">
                  <a:schemeClr val="accent2"/>
                </a:gs>
                <a:gs pos="100000">
                  <a:srgbClr val="6666FF"/>
                </a:gs>
              </a:gsLst>
              <a:lin ang="5400000" scaled="1"/>
            </a:gradFill>
            <a:ln w="9525">
              <a:solidFill>
                <a:schemeClr val="bg2"/>
              </a:solidFill>
              <a:miter lim="800000"/>
              <a:headEnd/>
              <a:tailEnd/>
            </a:ln>
            <a:effectLst>
              <a:outerShdw dist="89803" dir="2700000" algn="ctr" rotWithShape="0">
                <a:schemeClr val="bg2">
                  <a:alpha val="50000"/>
                </a:schemeClr>
              </a:outerShdw>
            </a:effectLst>
          </p:spPr>
          <p:txBody>
            <a:bodyPr wrap="none" anchor="ctr"/>
            <a:lstStyle/>
            <a:p>
              <a:pPr algn="l" eaLnBrk="0" hangingPunct="0"/>
              <a:r>
                <a:rPr lang="en-US" altLang="zh-CN">
                  <a:solidFill>
                    <a:schemeClr val="bg1"/>
                  </a:solidFill>
                  <a:ea typeface="黑体" pitchFamily="2" charset="-122"/>
                </a:rPr>
                <a:t>bank</a:t>
              </a:r>
            </a:p>
          </p:txBody>
        </p:sp>
        <p:sp>
          <p:nvSpPr>
            <p:cNvPr id="463876" name="Rectangle 4"/>
            <p:cNvSpPr>
              <a:spLocks noChangeArrowheads="1"/>
            </p:cNvSpPr>
            <p:nvPr/>
          </p:nvSpPr>
          <p:spPr bwMode="auto">
            <a:xfrm>
              <a:off x="1536" y="1680"/>
              <a:ext cx="672" cy="192"/>
            </a:xfrm>
            <a:prstGeom prst="rect">
              <a:avLst/>
            </a:prstGeom>
            <a:gradFill rotWithShape="1">
              <a:gsLst>
                <a:gs pos="0">
                  <a:srgbClr val="FFCC00"/>
                </a:gs>
                <a:gs pos="100000">
                  <a:srgbClr val="FFFFFF"/>
                </a:gs>
              </a:gsLst>
              <a:lin ang="5400000" scaled="1"/>
            </a:gradFill>
            <a:ln w="9525">
              <a:solidFill>
                <a:schemeClr val="tx1"/>
              </a:solidFill>
              <a:miter lim="800000"/>
              <a:headEnd/>
              <a:tailEnd/>
            </a:ln>
            <a:effectLst>
              <a:outerShdw dist="89803" dir="2700000" algn="ctr" rotWithShape="0">
                <a:schemeClr val="bg2">
                  <a:alpha val="50000"/>
                </a:schemeClr>
              </a:outerShdw>
            </a:effectLst>
          </p:spPr>
          <p:txBody>
            <a:bodyPr wrap="none" anchor="ctr"/>
            <a:lstStyle/>
            <a:p>
              <a:pPr eaLnBrk="0" hangingPunct="0"/>
              <a:r>
                <a:rPr lang="en-US" altLang="zh-CN" sz="1600">
                  <a:ea typeface="黑体" pitchFamily="2" charset="-122"/>
                </a:rPr>
                <a:t>customerName</a:t>
              </a:r>
            </a:p>
          </p:txBody>
        </p:sp>
        <p:sp>
          <p:nvSpPr>
            <p:cNvPr id="463877" name="Rectangle 5"/>
            <p:cNvSpPr>
              <a:spLocks noChangeArrowheads="1"/>
            </p:cNvSpPr>
            <p:nvPr/>
          </p:nvSpPr>
          <p:spPr bwMode="auto">
            <a:xfrm>
              <a:off x="2208" y="1680"/>
              <a:ext cx="1872" cy="192"/>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bg2">
                  <a:alpha val="50000"/>
                </a:schemeClr>
              </a:outerShdw>
            </a:effectLst>
          </p:spPr>
          <p:txBody>
            <a:bodyPr wrap="none" anchor="ctr"/>
            <a:lstStyle/>
            <a:p>
              <a:pPr eaLnBrk="0" hangingPunct="0"/>
              <a:r>
                <a:rPr lang="en-US" altLang="zh-CN" sz="1600" b="0">
                  <a:ea typeface="黑体" pitchFamily="2" charset="-122"/>
                </a:rPr>
                <a:t>     </a:t>
              </a:r>
              <a:r>
                <a:rPr lang="zh-CN" altLang="en-US" sz="1600" b="0">
                  <a:ea typeface="黑体" pitchFamily="2" charset="-122"/>
                </a:rPr>
                <a:t>　　 </a:t>
              </a:r>
              <a:r>
                <a:rPr lang="en-US" altLang="zh-CN" sz="1600">
                  <a:ea typeface="黑体" pitchFamily="2" charset="-122"/>
                </a:rPr>
                <a:t>cardID  </a:t>
              </a:r>
              <a:r>
                <a:rPr lang="en-US" altLang="zh-CN" sz="1600" b="0">
                  <a:ea typeface="黑体" pitchFamily="2" charset="-122"/>
                </a:rPr>
                <a:t>      </a:t>
              </a:r>
              <a:r>
                <a:rPr lang="en-US" altLang="zh-CN" sz="1600">
                  <a:ea typeface="黑体" pitchFamily="2" charset="-122"/>
                </a:rPr>
                <a:t>currentMoney</a:t>
              </a:r>
            </a:p>
          </p:txBody>
        </p:sp>
        <p:sp>
          <p:nvSpPr>
            <p:cNvPr id="463878" name="Rectangle 6"/>
            <p:cNvSpPr>
              <a:spLocks noChangeArrowheads="1"/>
            </p:cNvSpPr>
            <p:nvPr/>
          </p:nvSpPr>
          <p:spPr bwMode="auto">
            <a:xfrm>
              <a:off x="1536" y="1872"/>
              <a:ext cx="672" cy="864"/>
            </a:xfrm>
            <a:prstGeom prst="rect">
              <a:avLst/>
            </a:prstGeom>
            <a:gradFill rotWithShape="1">
              <a:gsLst>
                <a:gs pos="0">
                  <a:srgbClr val="FFCC00"/>
                </a:gs>
                <a:gs pos="100000">
                  <a:srgbClr val="FFFFFF"/>
                </a:gs>
              </a:gsLst>
              <a:lin ang="5400000" scaled="1"/>
            </a:gradFill>
            <a:ln w="9525">
              <a:solidFill>
                <a:schemeClr val="tx1"/>
              </a:solidFill>
              <a:miter lim="800000"/>
              <a:headEnd/>
              <a:tailEnd/>
            </a:ln>
            <a:effectLst>
              <a:outerShdw dist="89803" dir="2700000" algn="ctr" rotWithShape="0">
                <a:schemeClr val="bg2">
                  <a:alpha val="50000"/>
                </a:schemeClr>
              </a:outerShdw>
            </a:effectLst>
          </p:spPr>
          <p:txBody>
            <a:bodyPr wrap="none"/>
            <a:lstStyle/>
            <a:p>
              <a:pPr eaLnBrk="0" hangingPunct="0">
                <a:lnSpc>
                  <a:spcPct val="110000"/>
                </a:lnSpc>
              </a:pPr>
              <a:r>
                <a:rPr lang="zh-CN" altLang="en-US" b="0">
                  <a:ea typeface="黑体" pitchFamily="2" charset="-122"/>
                </a:rPr>
                <a:t>张三</a:t>
              </a:r>
            </a:p>
            <a:p>
              <a:pPr eaLnBrk="0" hangingPunct="0">
                <a:lnSpc>
                  <a:spcPct val="110000"/>
                </a:lnSpc>
              </a:pPr>
              <a:r>
                <a:rPr lang="zh-CN" altLang="en-US" b="0">
                  <a:ea typeface="黑体" pitchFamily="2" charset="-122"/>
                </a:rPr>
                <a:t> </a:t>
              </a:r>
            </a:p>
            <a:p>
              <a:pPr eaLnBrk="0" hangingPunct="0">
                <a:lnSpc>
                  <a:spcPct val="110000"/>
                </a:lnSpc>
              </a:pPr>
              <a:endParaRPr lang="en-US" altLang="zh-CN" b="0">
                <a:ea typeface="黑体" pitchFamily="2" charset="-122"/>
              </a:endParaRPr>
            </a:p>
          </p:txBody>
        </p:sp>
        <p:sp>
          <p:nvSpPr>
            <p:cNvPr id="463879" name="Rectangle 7"/>
            <p:cNvSpPr>
              <a:spLocks noChangeArrowheads="1"/>
            </p:cNvSpPr>
            <p:nvPr/>
          </p:nvSpPr>
          <p:spPr bwMode="auto">
            <a:xfrm>
              <a:off x="2208" y="1872"/>
              <a:ext cx="1872" cy="864"/>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89803" dir="2700000" algn="ctr" rotWithShape="0">
                <a:schemeClr val="bg2">
                  <a:alpha val="50000"/>
                </a:schemeClr>
              </a:outerShdw>
            </a:effectLst>
          </p:spPr>
          <p:txBody>
            <a:bodyPr wrap="none"/>
            <a:lstStyle/>
            <a:p>
              <a:pPr eaLnBrk="0" hangingPunct="0">
                <a:lnSpc>
                  <a:spcPct val="110000"/>
                </a:lnSpc>
              </a:pPr>
              <a:r>
                <a:rPr lang="en-US" altLang="zh-CN">
                  <a:ea typeface="黑体" pitchFamily="2" charset="-122"/>
                </a:rPr>
                <a:t>10010001        1000</a:t>
              </a:r>
            </a:p>
            <a:p>
              <a:pPr eaLnBrk="0" hangingPunct="0">
                <a:lnSpc>
                  <a:spcPct val="110000"/>
                </a:lnSpc>
              </a:pPr>
              <a:r>
                <a:rPr lang="en-US" altLang="zh-CN">
                  <a:ea typeface="黑体" pitchFamily="2" charset="-122"/>
                </a:rPr>
                <a:t>              </a:t>
              </a:r>
            </a:p>
            <a:p>
              <a:pPr eaLnBrk="0" hangingPunct="0">
                <a:lnSpc>
                  <a:spcPct val="110000"/>
                </a:lnSpc>
              </a:pPr>
              <a:endParaRPr lang="en-US" altLang="zh-CN">
                <a:ea typeface="黑体" pitchFamily="2" charset="-122"/>
              </a:endParaRPr>
            </a:p>
          </p:txBody>
        </p:sp>
      </p:grpSp>
      <p:grpSp>
        <p:nvGrpSpPr>
          <p:cNvPr id="463880" name="Group 8"/>
          <p:cNvGrpSpPr>
            <a:grpSpLocks/>
          </p:cNvGrpSpPr>
          <p:nvPr/>
        </p:nvGrpSpPr>
        <p:grpSpPr bwMode="auto">
          <a:xfrm>
            <a:off x="1847850" y="2924175"/>
            <a:ext cx="6180138" cy="360363"/>
            <a:chOff x="1536" y="2112"/>
            <a:chExt cx="2544" cy="192"/>
          </a:xfrm>
        </p:grpSpPr>
        <p:sp>
          <p:nvSpPr>
            <p:cNvPr id="463881" name="Rectangle 9"/>
            <p:cNvSpPr>
              <a:spLocks noChangeArrowheads="1"/>
            </p:cNvSpPr>
            <p:nvPr/>
          </p:nvSpPr>
          <p:spPr bwMode="auto">
            <a:xfrm>
              <a:off x="1536" y="2112"/>
              <a:ext cx="672" cy="192"/>
            </a:xfrm>
            <a:prstGeom prst="rect">
              <a:avLst/>
            </a:prstGeom>
            <a:gradFill rotWithShape="1">
              <a:gsLst>
                <a:gs pos="0">
                  <a:srgbClr val="66FFCC"/>
                </a:gs>
                <a:gs pos="100000">
                  <a:srgbClr val="FFFFCC"/>
                </a:gs>
              </a:gsLst>
              <a:lin ang="5400000" scaled="1"/>
            </a:gra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zh-CN" altLang="en-US">
                  <a:solidFill>
                    <a:srgbClr val="0033CC"/>
                  </a:solidFill>
                  <a:ea typeface="黑体" pitchFamily="2" charset="-122"/>
                </a:rPr>
                <a:t>李四</a:t>
              </a:r>
            </a:p>
          </p:txBody>
        </p:sp>
        <p:sp>
          <p:nvSpPr>
            <p:cNvPr id="463882" name="Rectangle 10"/>
            <p:cNvSpPr>
              <a:spLocks noChangeArrowheads="1"/>
            </p:cNvSpPr>
            <p:nvPr/>
          </p:nvSpPr>
          <p:spPr bwMode="auto">
            <a:xfrm>
              <a:off x="2208" y="2112"/>
              <a:ext cx="1872" cy="192"/>
            </a:xfrm>
            <a:prstGeom prst="rect">
              <a:avLst/>
            </a:prstGeom>
            <a:gradFill rotWithShape="1">
              <a:gsLst>
                <a:gs pos="0">
                  <a:srgbClr val="66FFCC"/>
                </a:gs>
                <a:gs pos="100000">
                  <a:srgbClr val="FFFFCC"/>
                </a:gs>
              </a:gsLst>
              <a:lin ang="5400000" scaled="1"/>
            </a:gra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zh-CN">
                  <a:solidFill>
                    <a:srgbClr val="0033CC"/>
                  </a:solidFill>
                  <a:ea typeface="黑体" pitchFamily="2" charset="-122"/>
                </a:rPr>
                <a:t>10000002               1</a:t>
              </a:r>
            </a:p>
          </p:txBody>
        </p:sp>
      </p:grpSp>
      <p:sp>
        <p:nvSpPr>
          <p:cNvPr id="463883" name="Rectangle 11"/>
          <p:cNvSpPr>
            <a:spLocks noGrp="1" noChangeArrowheads="1"/>
          </p:cNvSpPr>
          <p:nvPr>
            <p:ph type="title"/>
          </p:nvPr>
        </p:nvSpPr>
        <p:spPr>
          <a:xfrm>
            <a:off x="468313" y="260350"/>
            <a:ext cx="8534400" cy="64135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zh-CN" altLang="zh-CN" dirty="0"/>
              <a:t>子任务</a:t>
            </a:r>
            <a:r>
              <a:rPr lang="en-US" altLang="zh-CN" dirty="0"/>
              <a:t>4</a:t>
            </a:r>
            <a:r>
              <a:rPr lang="zh-CN" altLang="zh-CN" dirty="0" smtClean="0"/>
              <a:t>：</a:t>
            </a:r>
            <a:r>
              <a:rPr lang="zh-CN" altLang="en-US" dirty="0" smtClean="0"/>
              <a:t>使用</a:t>
            </a:r>
            <a:r>
              <a:rPr lang="en-US" altLang="zh-CN" dirty="0"/>
              <a:t>T-SQL </a:t>
            </a:r>
            <a:r>
              <a:rPr lang="zh-CN" altLang="en-US" dirty="0"/>
              <a:t>创建</a:t>
            </a:r>
            <a:r>
              <a:rPr lang="en-US" altLang="zh-CN" dirty="0"/>
              <a:t>UPDATE</a:t>
            </a:r>
            <a:r>
              <a:rPr lang="zh-CN" altLang="en-US" dirty="0"/>
              <a:t>（更新）触发器</a:t>
            </a:r>
            <a:endParaRPr lang="zh-CN" altLang="en-US" dirty="0"/>
          </a:p>
        </p:txBody>
      </p:sp>
      <p:sp>
        <p:nvSpPr>
          <p:cNvPr id="463890" name="Freeform 18"/>
          <p:cNvSpPr>
            <a:spLocks/>
          </p:cNvSpPr>
          <p:nvPr/>
        </p:nvSpPr>
        <p:spPr bwMode="auto">
          <a:xfrm>
            <a:off x="215900" y="2565400"/>
            <a:ext cx="1727200" cy="846138"/>
          </a:xfrm>
          <a:custGeom>
            <a:avLst/>
            <a:gdLst>
              <a:gd name="T0" fmla="*/ 729 w 730"/>
              <a:gd name="T1" fmla="*/ 277 h 457"/>
              <a:gd name="T2" fmla="*/ 453 w 730"/>
              <a:gd name="T3" fmla="*/ 456 h 457"/>
              <a:gd name="T4" fmla="*/ 454 w 730"/>
              <a:gd name="T5" fmla="*/ 370 h 457"/>
              <a:gd name="T6" fmla="*/ 443 w 730"/>
              <a:gd name="T7" fmla="*/ 370 h 457"/>
              <a:gd name="T8" fmla="*/ 431 w 730"/>
              <a:gd name="T9" fmla="*/ 370 h 457"/>
              <a:gd name="T10" fmla="*/ 420 w 730"/>
              <a:gd name="T11" fmla="*/ 370 h 457"/>
              <a:gd name="T12" fmla="*/ 408 w 730"/>
              <a:gd name="T13" fmla="*/ 370 h 457"/>
              <a:gd name="T14" fmla="*/ 395 w 730"/>
              <a:gd name="T15" fmla="*/ 370 h 457"/>
              <a:gd name="T16" fmla="*/ 384 w 730"/>
              <a:gd name="T17" fmla="*/ 370 h 457"/>
              <a:gd name="T18" fmla="*/ 370 w 730"/>
              <a:gd name="T19" fmla="*/ 370 h 457"/>
              <a:gd name="T20" fmla="*/ 358 w 730"/>
              <a:gd name="T21" fmla="*/ 370 h 457"/>
              <a:gd name="T22" fmla="*/ 345 w 730"/>
              <a:gd name="T23" fmla="*/ 370 h 457"/>
              <a:gd name="T24" fmla="*/ 333 w 730"/>
              <a:gd name="T25" fmla="*/ 370 h 457"/>
              <a:gd name="T26" fmla="*/ 320 w 730"/>
              <a:gd name="T27" fmla="*/ 370 h 457"/>
              <a:gd name="T28" fmla="*/ 308 w 730"/>
              <a:gd name="T29" fmla="*/ 370 h 457"/>
              <a:gd name="T30" fmla="*/ 295 w 730"/>
              <a:gd name="T31" fmla="*/ 369 h 457"/>
              <a:gd name="T32" fmla="*/ 283 w 730"/>
              <a:gd name="T33" fmla="*/ 369 h 457"/>
              <a:gd name="T34" fmla="*/ 259 w 730"/>
              <a:gd name="T35" fmla="*/ 366 h 457"/>
              <a:gd name="T36" fmla="*/ 218 w 730"/>
              <a:gd name="T37" fmla="*/ 360 h 457"/>
              <a:gd name="T38" fmla="*/ 180 w 730"/>
              <a:gd name="T39" fmla="*/ 350 h 457"/>
              <a:gd name="T40" fmla="*/ 145 w 730"/>
              <a:gd name="T41" fmla="*/ 336 h 457"/>
              <a:gd name="T42" fmla="*/ 114 w 730"/>
              <a:gd name="T43" fmla="*/ 319 h 457"/>
              <a:gd name="T44" fmla="*/ 86 w 730"/>
              <a:gd name="T45" fmla="*/ 299 h 457"/>
              <a:gd name="T46" fmla="*/ 61 w 730"/>
              <a:gd name="T47" fmla="*/ 277 h 457"/>
              <a:gd name="T48" fmla="*/ 41 w 730"/>
              <a:gd name="T49" fmla="*/ 252 h 457"/>
              <a:gd name="T50" fmla="*/ 24 w 730"/>
              <a:gd name="T51" fmla="*/ 227 h 457"/>
              <a:gd name="T52" fmla="*/ 11 w 730"/>
              <a:gd name="T53" fmla="*/ 200 h 457"/>
              <a:gd name="T54" fmla="*/ 4 w 730"/>
              <a:gd name="T55" fmla="*/ 171 h 457"/>
              <a:gd name="T56" fmla="*/ 0 w 730"/>
              <a:gd name="T57" fmla="*/ 142 h 457"/>
              <a:gd name="T58" fmla="*/ 1 w 730"/>
              <a:gd name="T59" fmla="*/ 114 h 457"/>
              <a:gd name="T60" fmla="*/ 8 w 730"/>
              <a:gd name="T61" fmla="*/ 84 h 457"/>
              <a:gd name="T62" fmla="*/ 19 w 730"/>
              <a:gd name="T63" fmla="*/ 55 h 457"/>
              <a:gd name="T64" fmla="*/ 56 w 730"/>
              <a:gd name="T65" fmla="*/ 0 h 457"/>
              <a:gd name="T66" fmla="*/ 45 w 730"/>
              <a:gd name="T67" fmla="*/ 12 h 457"/>
              <a:gd name="T68" fmla="*/ 30 w 730"/>
              <a:gd name="T69" fmla="*/ 36 h 457"/>
              <a:gd name="T70" fmla="*/ 23 w 730"/>
              <a:gd name="T71" fmla="*/ 60 h 457"/>
              <a:gd name="T72" fmla="*/ 25 w 730"/>
              <a:gd name="T73" fmla="*/ 81 h 457"/>
              <a:gd name="T74" fmla="*/ 30 w 730"/>
              <a:gd name="T75" fmla="*/ 91 h 457"/>
              <a:gd name="T76" fmla="*/ 43 w 730"/>
              <a:gd name="T77" fmla="*/ 110 h 457"/>
              <a:gd name="T78" fmla="*/ 63 w 730"/>
              <a:gd name="T79" fmla="*/ 127 h 457"/>
              <a:gd name="T80" fmla="*/ 88 w 730"/>
              <a:gd name="T81" fmla="*/ 144 h 457"/>
              <a:gd name="T82" fmla="*/ 119 w 730"/>
              <a:gd name="T83" fmla="*/ 156 h 457"/>
              <a:gd name="T84" fmla="*/ 136 w 730"/>
              <a:gd name="T85" fmla="*/ 162 h 457"/>
              <a:gd name="T86" fmla="*/ 174 w 730"/>
              <a:gd name="T87" fmla="*/ 174 h 457"/>
              <a:gd name="T88" fmla="*/ 213 w 730"/>
              <a:gd name="T89" fmla="*/ 181 h 457"/>
              <a:gd name="T90" fmla="*/ 255 w 730"/>
              <a:gd name="T91" fmla="*/ 187 h 457"/>
              <a:gd name="T92" fmla="*/ 278 w 730"/>
              <a:gd name="T93" fmla="*/ 190 h 457"/>
              <a:gd name="T94" fmla="*/ 323 w 730"/>
              <a:gd name="T95" fmla="*/ 192 h 457"/>
              <a:gd name="T96" fmla="*/ 366 w 730"/>
              <a:gd name="T97" fmla="*/ 192 h 457"/>
              <a:gd name="T98" fmla="*/ 410 w 730"/>
              <a:gd name="T99" fmla="*/ 190 h 457"/>
              <a:gd name="T100" fmla="*/ 454 w 730"/>
              <a:gd name="T101" fmla="*/ 184 h 457"/>
              <a:gd name="T102" fmla="*/ 453 w 730"/>
              <a:gd name="T103" fmla="*/ 95 h 457"/>
              <a:gd name="T104" fmla="*/ 729 w 730"/>
              <a:gd name="T105" fmla="*/ 27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0" h="457">
                <a:moveTo>
                  <a:pt x="729" y="277"/>
                </a:moveTo>
                <a:lnTo>
                  <a:pt x="453" y="456"/>
                </a:lnTo>
                <a:lnTo>
                  <a:pt x="454" y="370"/>
                </a:lnTo>
                <a:lnTo>
                  <a:pt x="443" y="370"/>
                </a:lnTo>
                <a:lnTo>
                  <a:pt x="431" y="370"/>
                </a:lnTo>
                <a:lnTo>
                  <a:pt x="420" y="370"/>
                </a:lnTo>
                <a:lnTo>
                  <a:pt x="408" y="370"/>
                </a:lnTo>
                <a:lnTo>
                  <a:pt x="395" y="370"/>
                </a:lnTo>
                <a:lnTo>
                  <a:pt x="384" y="370"/>
                </a:lnTo>
                <a:lnTo>
                  <a:pt x="370" y="370"/>
                </a:lnTo>
                <a:lnTo>
                  <a:pt x="358" y="370"/>
                </a:lnTo>
                <a:lnTo>
                  <a:pt x="345" y="370"/>
                </a:lnTo>
                <a:lnTo>
                  <a:pt x="333" y="370"/>
                </a:lnTo>
                <a:lnTo>
                  <a:pt x="320" y="370"/>
                </a:lnTo>
                <a:lnTo>
                  <a:pt x="308" y="370"/>
                </a:lnTo>
                <a:lnTo>
                  <a:pt x="295" y="369"/>
                </a:lnTo>
                <a:lnTo>
                  <a:pt x="283" y="369"/>
                </a:lnTo>
                <a:lnTo>
                  <a:pt x="259" y="366"/>
                </a:lnTo>
                <a:lnTo>
                  <a:pt x="218" y="360"/>
                </a:lnTo>
                <a:lnTo>
                  <a:pt x="180" y="350"/>
                </a:lnTo>
                <a:lnTo>
                  <a:pt x="145" y="336"/>
                </a:lnTo>
                <a:lnTo>
                  <a:pt x="114" y="319"/>
                </a:lnTo>
                <a:lnTo>
                  <a:pt x="86" y="299"/>
                </a:lnTo>
                <a:lnTo>
                  <a:pt x="61" y="277"/>
                </a:lnTo>
                <a:lnTo>
                  <a:pt x="41" y="252"/>
                </a:lnTo>
                <a:lnTo>
                  <a:pt x="24" y="227"/>
                </a:lnTo>
                <a:lnTo>
                  <a:pt x="11" y="200"/>
                </a:lnTo>
                <a:lnTo>
                  <a:pt x="4" y="171"/>
                </a:lnTo>
                <a:lnTo>
                  <a:pt x="0" y="142"/>
                </a:lnTo>
                <a:lnTo>
                  <a:pt x="1" y="114"/>
                </a:lnTo>
                <a:lnTo>
                  <a:pt x="8" y="84"/>
                </a:lnTo>
                <a:lnTo>
                  <a:pt x="19" y="55"/>
                </a:lnTo>
                <a:lnTo>
                  <a:pt x="56" y="0"/>
                </a:lnTo>
                <a:lnTo>
                  <a:pt x="45" y="12"/>
                </a:lnTo>
                <a:lnTo>
                  <a:pt x="30" y="36"/>
                </a:lnTo>
                <a:lnTo>
                  <a:pt x="23" y="60"/>
                </a:lnTo>
                <a:lnTo>
                  <a:pt x="25" y="81"/>
                </a:lnTo>
                <a:lnTo>
                  <a:pt x="30" y="91"/>
                </a:lnTo>
                <a:lnTo>
                  <a:pt x="43" y="110"/>
                </a:lnTo>
                <a:lnTo>
                  <a:pt x="63" y="127"/>
                </a:lnTo>
                <a:lnTo>
                  <a:pt x="88" y="144"/>
                </a:lnTo>
                <a:lnTo>
                  <a:pt x="119" y="156"/>
                </a:lnTo>
                <a:lnTo>
                  <a:pt x="136" y="162"/>
                </a:lnTo>
                <a:lnTo>
                  <a:pt x="174" y="174"/>
                </a:lnTo>
                <a:lnTo>
                  <a:pt x="213" y="181"/>
                </a:lnTo>
                <a:lnTo>
                  <a:pt x="255" y="187"/>
                </a:lnTo>
                <a:lnTo>
                  <a:pt x="278" y="190"/>
                </a:lnTo>
                <a:lnTo>
                  <a:pt x="323" y="192"/>
                </a:lnTo>
                <a:lnTo>
                  <a:pt x="366" y="192"/>
                </a:lnTo>
                <a:lnTo>
                  <a:pt x="410" y="190"/>
                </a:lnTo>
                <a:lnTo>
                  <a:pt x="454" y="184"/>
                </a:lnTo>
                <a:lnTo>
                  <a:pt x="453" y="95"/>
                </a:lnTo>
                <a:lnTo>
                  <a:pt x="729" y="277"/>
                </a:lnTo>
              </a:path>
            </a:pathLst>
          </a:custGeom>
          <a:gradFill rotWithShape="1">
            <a:gsLst>
              <a:gs pos="0">
                <a:srgbClr val="FFFFFF"/>
              </a:gs>
              <a:gs pos="50000">
                <a:srgbClr val="CCFFCC"/>
              </a:gs>
              <a:gs pos="100000">
                <a:srgbClr val="FFFFFF"/>
              </a:gs>
            </a:gsLst>
            <a:lin ang="18900000" scaled="1"/>
          </a:gradFill>
          <a:ln w="12700" cap="rnd" cmpd="sng">
            <a:solidFill>
              <a:srgbClr val="000000"/>
            </a:solidFill>
            <a:prstDash val="solid"/>
            <a:round/>
            <a:headEnd type="none" w="med" len="med"/>
            <a:tailEnd type="none" w="med" len="med"/>
          </a:ln>
          <a:effectLst>
            <a:outerShdw dist="71842" dir="2700000" algn="ctr" rotWithShape="0">
              <a:srgbClr val="808080">
                <a:alpha val="50000"/>
              </a:srgbClr>
            </a:outerShdw>
          </a:effectLst>
        </p:spPr>
        <p:txBody>
          <a:bodyPr/>
          <a:lstStyle/>
          <a:p>
            <a:endParaRPr lang="zh-CN" altLang="en-US"/>
          </a:p>
        </p:txBody>
      </p:sp>
      <p:sp>
        <p:nvSpPr>
          <p:cNvPr id="463897" name="Freeform 25"/>
          <p:cNvSpPr>
            <a:spLocks/>
          </p:cNvSpPr>
          <p:nvPr/>
        </p:nvSpPr>
        <p:spPr bwMode="auto">
          <a:xfrm rot="6052539" flipV="1">
            <a:off x="2667000" y="3402013"/>
            <a:ext cx="1368425" cy="701675"/>
          </a:xfrm>
          <a:custGeom>
            <a:avLst/>
            <a:gdLst>
              <a:gd name="T0" fmla="*/ 1133 w 1134"/>
              <a:gd name="T1" fmla="*/ 54 h 260"/>
              <a:gd name="T2" fmla="*/ 950 w 1134"/>
              <a:gd name="T3" fmla="*/ 248 h 260"/>
              <a:gd name="T4" fmla="*/ 926 w 1134"/>
              <a:gd name="T5" fmla="*/ 183 h 260"/>
              <a:gd name="T6" fmla="*/ 902 w 1134"/>
              <a:gd name="T7" fmla="*/ 194 h 260"/>
              <a:gd name="T8" fmla="*/ 852 w 1134"/>
              <a:gd name="T9" fmla="*/ 213 h 260"/>
              <a:gd name="T10" fmla="*/ 800 w 1134"/>
              <a:gd name="T11" fmla="*/ 231 h 260"/>
              <a:gd name="T12" fmla="*/ 744 w 1134"/>
              <a:gd name="T13" fmla="*/ 242 h 260"/>
              <a:gd name="T14" fmla="*/ 715 w 1134"/>
              <a:gd name="T15" fmla="*/ 246 h 260"/>
              <a:gd name="T16" fmla="*/ 657 w 1134"/>
              <a:gd name="T17" fmla="*/ 255 h 260"/>
              <a:gd name="T18" fmla="*/ 598 w 1134"/>
              <a:gd name="T19" fmla="*/ 259 h 260"/>
              <a:gd name="T20" fmla="*/ 537 w 1134"/>
              <a:gd name="T21" fmla="*/ 259 h 260"/>
              <a:gd name="T22" fmla="*/ 474 w 1134"/>
              <a:gd name="T23" fmla="*/ 259 h 260"/>
              <a:gd name="T24" fmla="*/ 446 w 1134"/>
              <a:gd name="T25" fmla="*/ 255 h 260"/>
              <a:gd name="T26" fmla="*/ 383 w 1134"/>
              <a:gd name="T27" fmla="*/ 250 h 260"/>
              <a:gd name="T28" fmla="*/ 320 w 1134"/>
              <a:gd name="T29" fmla="*/ 239 h 260"/>
              <a:gd name="T30" fmla="*/ 259 w 1134"/>
              <a:gd name="T31" fmla="*/ 229 h 260"/>
              <a:gd name="T32" fmla="*/ 228 w 1134"/>
              <a:gd name="T33" fmla="*/ 222 h 260"/>
              <a:gd name="T34" fmla="*/ 167 w 1134"/>
              <a:gd name="T35" fmla="*/ 205 h 260"/>
              <a:gd name="T36" fmla="*/ 109 w 1134"/>
              <a:gd name="T37" fmla="*/ 185 h 260"/>
              <a:gd name="T38" fmla="*/ 54 w 1134"/>
              <a:gd name="T39" fmla="*/ 163 h 260"/>
              <a:gd name="T40" fmla="*/ 0 w 1134"/>
              <a:gd name="T41" fmla="*/ 137 h 260"/>
              <a:gd name="T42" fmla="*/ 33 w 1134"/>
              <a:gd name="T43" fmla="*/ 146 h 260"/>
              <a:gd name="T44" fmla="*/ 96 w 1134"/>
              <a:gd name="T45" fmla="*/ 161 h 260"/>
              <a:gd name="T46" fmla="*/ 161 w 1134"/>
              <a:gd name="T47" fmla="*/ 172 h 260"/>
              <a:gd name="T48" fmla="*/ 222 w 1134"/>
              <a:gd name="T49" fmla="*/ 183 h 260"/>
              <a:gd name="T50" fmla="*/ 285 w 1134"/>
              <a:gd name="T51" fmla="*/ 189 h 260"/>
              <a:gd name="T52" fmla="*/ 346 w 1134"/>
              <a:gd name="T53" fmla="*/ 194 h 260"/>
              <a:gd name="T54" fmla="*/ 402 w 1134"/>
              <a:gd name="T55" fmla="*/ 196 h 260"/>
              <a:gd name="T56" fmla="*/ 461 w 1134"/>
              <a:gd name="T57" fmla="*/ 196 h 260"/>
              <a:gd name="T58" fmla="*/ 489 w 1134"/>
              <a:gd name="T59" fmla="*/ 196 h 260"/>
              <a:gd name="T60" fmla="*/ 546 w 1134"/>
              <a:gd name="T61" fmla="*/ 192 h 260"/>
              <a:gd name="T62" fmla="*/ 598 w 1134"/>
              <a:gd name="T63" fmla="*/ 183 h 260"/>
              <a:gd name="T64" fmla="*/ 650 w 1134"/>
              <a:gd name="T65" fmla="*/ 172 h 260"/>
              <a:gd name="T66" fmla="*/ 700 w 1134"/>
              <a:gd name="T67" fmla="*/ 159 h 260"/>
              <a:gd name="T68" fmla="*/ 748 w 1134"/>
              <a:gd name="T69" fmla="*/ 141 h 260"/>
              <a:gd name="T70" fmla="*/ 794 w 1134"/>
              <a:gd name="T71" fmla="*/ 122 h 260"/>
              <a:gd name="T72" fmla="*/ 835 w 1134"/>
              <a:gd name="T73" fmla="*/ 98 h 260"/>
              <a:gd name="T74" fmla="*/ 876 w 1134"/>
              <a:gd name="T75" fmla="*/ 70 h 260"/>
              <a:gd name="T76" fmla="*/ 857 w 1134"/>
              <a:gd name="T77" fmla="*/ 0 h 260"/>
              <a:gd name="T78" fmla="*/ 1133 w 1134"/>
              <a:gd name="T79" fmla="*/ 5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34" h="260">
                <a:moveTo>
                  <a:pt x="1133" y="54"/>
                </a:moveTo>
                <a:lnTo>
                  <a:pt x="950" y="248"/>
                </a:lnTo>
                <a:lnTo>
                  <a:pt x="926" y="183"/>
                </a:lnTo>
                <a:lnTo>
                  <a:pt x="902" y="194"/>
                </a:lnTo>
                <a:lnTo>
                  <a:pt x="852" y="213"/>
                </a:lnTo>
                <a:lnTo>
                  <a:pt x="800" y="231"/>
                </a:lnTo>
                <a:lnTo>
                  <a:pt x="744" y="242"/>
                </a:lnTo>
                <a:lnTo>
                  <a:pt x="715" y="246"/>
                </a:lnTo>
                <a:lnTo>
                  <a:pt x="657" y="255"/>
                </a:lnTo>
                <a:lnTo>
                  <a:pt x="598" y="259"/>
                </a:lnTo>
                <a:lnTo>
                  <a:pt x="537" y="259"/>
                </a:lnTo>
                <a:lnTo>
                  <a:pt x="474" y="259"/>
                </a:lnTo>
                <a:lnTo>
                  <a:pt x="446" y="255"/>
                </a:lnTo>
                <a:lnTo>
                  <a:pt x="383" y="250"/>
                </a:lnTo>
                <a:lnTo>
                  <a:pt x="320" y="239"/>
                </a:lnTo>
                <a:lnTo>
                  <a:pt x="259" y="229"/>
                </a:lnTo>
                <a:lnTo>
                  <a:pt x="228" y="222"/>
                </a:lnTo>
                <a:lnTo>
                  <a:pt x="167" y="205"/>
                </a:lnTo>
                <a:lnTo>
                  <a:pt x="109" y="185"/>
                </a:lnTo>
                <a:lnTo>
                  <a:pt x="54" y="163"/>
                </a:lnTo>
                <a:lnTo>
                  <a:pt x="0" y="137"/>
                </a:lnTo>
                <a:lnTo>
                  <a:pt x="33" y="146"/>
                </a:lnTo>
                <a:lnTo>
                  <a:pt x="96" y="161"/>
                </a:lnTo>
                <a:lnTo>
                  <a:pt x="161" y="172"/>
                </a:lnTo>
                <a:lnTo>
                  <a:pt x="222" y="183"/>
                </a:lnTo>
                <a:lnTo>
                  <a:pt x="285" y="189"/>
                </a:lnTo>
                <a:lnTo>
                  <a:pt x="346" y="194"/>
                </a:lnTo>
                <a:lnTo>
                  <a:pt x="402" y="196"/>
                </a:lnTo>
                <a:lnTo>
                  <a:pt x="461" y="196"/>
                </a:lnTo>
                <a:lnTo>
                  <a:pt x="489" y="196"/>
                </a:lnTo>
                <a:lnTo>
                  <a:pt x="546" y="192"/>
                </a:lnTo>
                <a:lnTo>
                  <a:pt x="598" y="183"/>
                </a:lnTo>
                <a:lnTo>
                  <a:pt x="650" y="172"/>
                </a:lnTo>
                <a:lnTo>
                  <a:pt x="700" y="159"/>
                </a:lnTo>
                <a:lnTo>
                  <a:pt x="748" y="141"/>
                </a:lnTo>
                <a:lnTo>
                  <a:pt x="794" y="122"/>
                </a:lnTo>
                <a:lnTo>
                  <a:pt x="835" y="98"/>
                </a:lnTo>
                <a:lnTo>
                  <a:pt x="876" y="70"/>
                </a:lnTo>
                <a:lnTo>
                  <a:pt x="857" y="0"/>
                </a:lnTo>
                <a:lnTo>
                  <a:pt x="1133" y="54"/>
                </a:lnTo>
              </a:path>
            </a:pathLst>
          </a:custGeom>
          <a:gradFill rotWithShape="1">
            <a:gsLst>
              <a:gs pos="0">
                <a:srgbClr val="FFFFFF"/>
              </a:gs>
              <a:gs pos="50000">
                <a:srgbClr val="CCFFCC"/>
              </a:gs>
              <a:gs pos="100000">
                <a:srgbClr val="FFFFFF"/>
              </a:gs>
            </a:gsLst>
            <a:lin ang="18900000" scaled="1"/>
          </a:gradFill>
          <a:ln w="12700" cap="rnd" cmpd="sng">
            <a:solidFill>
              <a:srgbClr val="000000"/>
            </a:solidFill>
            <a:prstDash val="solid"/>
            <a:round/>
            <a:headEnd type="none" w="med" len="med"/>
            <a:tailEnd type="none" w="med" len="med"/>
          </a:ln>
          <a:effectLst>
            <a:outerShdw dist="71842" dir="2700000" algn="ctr" rotWithShape="0">
              <a:srgbClr val="808080">
                <a:alpha val="50000"/>
              </a:srgbClr>
            </a:outerShdw>
          </a:effectLst>
        </p:spPr>
        <p:txBody>
          <a:bodyPr/>
          <a:lstStyle/>
          <a:p>
            <a:endParaRPr lang="zh-CN" altLang="en-US"/>
          </a:p>
        </p:txBody>
      </p:sp>
      <p:sp>
        <p:nvSpPr>
          <p:cNvPr id="463898" name="Text Box 26"/>
          <p:cNvSpPr txBox="1">
            <a:spLocks noChangeArrowheads="1"/>
          </p:cNvSpPr>
          <p:nvPr/>
        </p:nvSpPr>
        <p:spPr bwMode="auto">
          <a:xfrm>
            <a:off x="215900" y="2205038"/>
            <a:ext cx="1584325" cy="406400"/>
          </a:xfrm>
          <a:prstGeom prst="rect">
            <a:avLst/>
          </a:prstGeom>
          <a:gradFill rotWithShape="1">
            <a:gsLst>
              <a:gs pos="0">
                <a:schemeClr val="folHlink"/>
              </a:gs>
              <a:gs pos="100000">
                <a:srgbClr val="FFFFFF"/>
              </a:gs>
            </a:gsLst>
            <a:lin ang="5400000" scaled="1"/>
          </a:gradFill>
          <a:ln w="9525" algn="ctr">
            <a:solidFill>
              <a:schemeClr val="tx1"/>
            </a:solidFill>
            <a:miter lim="800000"/>
            <a:headEnd/>
            <a:tailEnd/>
          </a:ln>
          <a:effectLst>
            <a:outerShdw dist="63500" dir="2212194" algn="ctr" rotWithShape="0">
              <a:schemeClr val="bg2">
                <a:alpha val="50000"/>
              </a:schemeClr>
            </a:outerShdw>
          </a:effectLst>
        </p:spPr>
        <p:txBody>
          <a:bodyPr wrap="none" anchor="ctr"/>
          <a:lstStyle/>
          <a:p>
            <a:pPr eaLnBrk="0" hangingPunct="0"/>
            <a:r>
              <a:rPr lang="zh-CN" altLang="en-US" b="0">
                <a:ea typeface="黑体" pitchFamily="2" charset="-122"/>
              </a:rPr>
              <a:t>删除记录行</a:t>
            </a:r>
          </a:p>
        </p:txBody>
      </p:sp>
      <p:sp>
        <p:nvSpPr>
          <p:cNvPr id="463899" name="Text Box 27"/>
          <p:cNvSpPr txBox="1">
            <a:spLocks noChangeArrowheads="1"/>
          </p:cNvSpPr>
          <p:nvPr/>
        </p:nvSpPr>
        <p:spPr bwMode="auto">
          <a:xfrm>
            <a:off x="323850" y="3573463"/>
            <a:ext cx="2305050" cy="7112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p>
            <a:pPr algn="l"/>
            <a:r>
              <a:rPr lang="zh-CN" altLang="en-US" sz="2000" b="0">
                <a:ea typeface="黑体" pitchFamily="2" charset="-122"/>
              </a:rPr>
              <a:t>向</a:t>
            </a:r>
            <a:r>
              <a:rPr lang="en-US" altLang="zh-CN" sz="2000" b="0">
                <a:ea typeface="黑体" pitchFamily="2" charset="-122"/>
              </a:rPr>
              <a:t>deleted</a:t>
            </a:r>
            <a:r>
              <a:rPr lang="zh-CN" altLang="en-US" sz="2000" b="0">
                <a:ea typeface="黑体" pitchFamily="2" charset="-122"/>
              </a:rPr>
              <a:t>表中插入被删除的副本</a:t>
            </a:r>
          </a:p>
        </p:txBody>
      </p:sp>
      <p:sp>
        <p:nvSpPr>
          <p:cNvPr id="463900" name="Text Box 28"/>
          <p:cNvSpPr txBox="1">
            <a:spLocks noChangeArrowheads="1"/>
          </p:cNvSpPr>
          <p:nvPr/>
        </p:nvSpPr>
        <p:spPr bwMode="auto">
          <a:xfrm>
            <a:off x="2647950" y="5805488"/>
            <a:ext cx="4343400" cy="7112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outerShdw dist="53882" dir="2700000" algn="ctr" rotWithShape="0">
              <a:schemeClr val="bg2">
                <a:alpha val="50000"/>
              </a:schemeClr>
            </a:outerShdw>
          </a:effectLst>
        </p:spPr>
        <p:txBody>
          <a:bodyPr anchorCtr="1">
            <a:spAutoFit/>
          </a:bodyPr>
          <a:lstStyle/>
          <a:p>
            <a:r>
              <a:rPr lang="zh-CN" altLang="en-US" sz="2000" b="0">
                <a:ea typeface="黑体" pitchFamily="2" charset="-122"/>
              </a:rPr>
              <a:t>检查</a:t>
            </a:r>
            <a:r>
              <a:rPr lang="en-US" altLang="zh-CN" sz="2000" b="0">
                <a:ea typeface="黑体" pitchFamily="2" charset="-122"/>
              </a:rPr>
              <a:t>deleted</a:t>
            </a:r>
            <a:r>
              <a:rPr lang="zh-CN" altLang="en-US" sz="2000" b="0">
                <a:ea typeface="黑体" pitchFamily="2" charset="-122"/>
              </a:rPr>
              <a:t>和</a:t>
            </a:r>
            <a:r>
              <a:rPr lang="en-US" altLang="zh-CN" sz="2000" b="0">
                <a:ea typeface="黑体" pitchFamily="2" charset="-122"/>
              </a:rPr>
              <a:t>inserted</a:t>
            </a:r>
            <a:r>
              <a:rPr lang="zh-CN" altLang="en-US" sz="2000" b="0">
                <a:ea typeface="黑体" pitchFamily="2" charset="-122"/>
              </a:rPr>
              <a:t>表中的数据，确定是否需要回滚或执行其他操作</a:t>
            </a:r>
          </a:p>
        </p:txBody>
      </p:sp>
      <p:sp>
        <p:nvSpPr>
          <p:cNvPr id="463901" name="Text Box 29"/>
          <p:cNvSpPr txBox="1">
            <a:spLocks noChangeArrowheads="1"/>
          </p:cNvSpPr>
          <p:nvPr/>
        </p:nvSpPr>
        <p:spPr bwMode="auto">
          <a:xfrm>
            <a:off x="684213" y="1196975"/>
            <a:ext cx="7991475" cy="66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3838" indent="-223838" algn="l">
              <a:defRPr>
                <a:solidFill>
                  <a:schemeClr val="tx1"/>
                </a:solidFill>
                <a:latin typeface="Arial" charset="0"/>
                <a:ea typeface="宋体" charset="-122"/>
              </a:defRPr>
            </a:lvl1pPr>
            <a:lvl2pPr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lgn="just" eaLnBrk="0" fontAlgn="b" hangingPunct="0">
              <a:lnSpc>
                <a:spcPct val="135000"/>
              </a:lnSpc>
              <a:spcBef>
                <a:spcPct val="20000"/>
              </a:spcBef>
              <a:buClr>
                <a:srgbClr val="6600CC"/>
              </a:buClr>
              <a:buFont typeface="Wingdings" pitchFamily="2" charset="2"/>
              <a:buChar char="q"/>
            </a:pPr>
            <a:r>
              <a:rPr lang="en-GB" altLang="zh-CN" sz="2800" b="0">
                <a:solidFill>
                  <a:srgbClr val="000000"/>
                </a:solidFill>
                <a:ea typeface="黑体" pitchFamily="2" charset="-122"/>
                <a:cs typeface="Times New Roman" pitchFamily="18" charset="0"/>
              </a:rPr>
              <a:t>UPDATE</a:t>
            </a:r>
            <a:r>
              <a:rPr lang="zh-CN" altLang="en-GB" sz="2800" b="0">
                <a:solidFill>
                  <a:srgbClr val="000000"/>
                </a:solidFill>
                <a:ea typeface="黑体" pitchFamily="2" charset="-122"/>
                <a:cs typeface="Times New Roman" pitchFamily="18" charset="0"/>
              </a:rPr>
              <a:t>触发器的工作原理：</a:t>
            </a:r>
          </a:p>
        </p:txBody>
      </p:sp>
      <p:sp>
        <p:nvSpPr>
          <p:cNvPr id="463902" name="Line 30"/>
          <p:cNvSpPr>
            <a:spLocks noChangeShapeType="1"/>
          </p:cNvSpPr>
          <p:nvPr/>
        </p:nvSpPr>
        <p:spPr bwMode="auto">
          <a:xfrm>
            <a:off x="2484438" y="5445125"/>
            <a:ext cx="1333500" cy="33178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463903" name="Group 31"/>
          <p:cNvGrpSpPr>
            <a:grpSpLocks/>
          </p:cNvGrpSpPr>
          <p:nvPr/>
        </p:nvGrpSpPr>
        <p:grpSpPr bwMode="auto">
          <a:xfrm>
            <a:off x="1835150" y="2924175"/>
            <a:ext cx="6192838" cy="360363"/>
            <a:chOff x="1536" y="2112"/>
            <a:chExt cx="2544" cy="192"/>
          </a:xfrm>
        </p:grpSpPr>
        <p:sp>
          <p:nvSpPr>
            <p:cNvPr id="463904" name="Rectangle 32"/>
            <p:cNvSpPr>
              <a:spLocks noChangeArrowheads="1"/>
            </p:cNvSpPr>
            <p:nvPr/>
          </p:nvSpPr>
          <p:spPr bwMode="auto">
            <a:xfrm>
              <a:off x="1536" y="2112"/>
              <a:ext cx="672" cy="192"/>
            </a:xfrm>
            <a:prstGeom prst="rect">
              <a:avLst/>
            </a:prstGeom>
            <a:gradFill rotWithShape="1">
              <a:gsLst>
                <a:gs pos="0">
                  <a:srgbClr val="FF7C80"/>
                </a:gs>
                <a:gs pos="100000">
                  <a:schemeClr val="bg1"/>
                </a:gs>
              </a:gsLst>
              <a:lin ang="5400000" scaled="1"/>
            </a:gra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zh-CN" altLang="en-US" b="0">
                  <a:solidFill>
                    <a:srgbClr val="0033CC"/>
                  </a:solidFill>
                  <a:ea typeface="黑体" pitchFamily="2" charset="-122"/>
                </a:rPr>
                <a:t>李四</a:t>
              </a:r>
            </a:p>
          </p:txBody>
        </p:sp>
        <p:sp>
          <p:nvSpPr>
            <p:cNvPr id="463905" name="Rectangle 33"/>
            <p:cNvSpPr>
              <a:spLocks noChangeArrowheads="1"/>
            </p:cNvSpPr>
            <p:nvPr/>
          </p:nvSpPr>
          <p:spPr bwMode="auto">
            <a:xfrm>
              <a:off x="2208" y="2112"/>
              <a:ext cx="1872" cy="192"/>
            </a:xfrm>
            <a:prstGeom prst="rect">
              <a:avLst/>
            </a:prstGeom>
            <a:gradFill rotWithShape="1">
              <a:gsLst>
                <a:gs pos="0">
                  <a:srgbClr val="FF7C80"/>
                </a:gs>
                <a:gs pos="100000">
                  <a:schemeClr val="bg1"/>
                </a:gs>
              </a:gsLst>
              <a:lin ang="5400000" scaled="1"/>
            </a:gra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en-US" altLang="zh-CN" b="0">
                  <a:solidFill>
                    <a:srgbClr val="0033CC"/>
                  </a:solidFill>
                  <a:ea typeface="黑体" pitchFamily="2" charset="-122"/>
                </a:rPr>
                <a:t>                    10000002      20001</a:t>
              </a:r>
            </a:p>
          </p:txBody>
        </p:sp>
      </p:grpSp>
      <p:sp>
        <p:nvSpPr>
          <p:cNvPr id="463907" name="Text Box 35"/>
          <p:cNvSpPr txBox="1">
            <a:spLocks noChangeArrowheads="1"/>
          </p:cNvSpPr>
          <p:nvPr/>
        </p:nvSpPr>
        <p:spPr bwMode="auto">
          <a:xfrm>
            <a:off x="6838950" y="3573463"/>
            <a:ext cx="2305050" cy="711200"/>
          </a:xfrm>
          <a:prstGeom prst="rect">
            <a:avLst/>
          </a:prstGeom>
          <a:gradFill rotWithShape="1">
            <a:gsLst>
              <a:gs pos="0">
                <a:srgbClr val="FFCC00"/>
              </a:gs>
              <a:gs pos="100000">
                <a:srgbClr val="FFFFFF"/>
              </a:gs>
            </a:gsLst>
            <a:lin ang="5400000" scaled="1"/>
          </a:gra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p>
            <a:pPr algn="l"/>
            <a:r>
              <a:rPr lang="zh-CN" altLang="en-US" sz="2000" b="0">
                <a:ea typeface="黑体" pitchFamily="2" charset="-122"/>
              </a:rPr>
              <a:t>向</a:t>
            </a:r>
            <a:r>
              <a:rPr lang="en-US" altLang="zh-CN" sz="2000" b="0">
                <a:ea typeface="黑体" pitchFamily="2" charset="-122"/>
              </a:rPr>
              <a:t>inserted</a:t>
            </a:r>
            <a:r>
              <a:rPr lang="zh-CN" altLang="en-US" sz="2000" b="0">
                <a:ea typeface="黑体" pitchFamily="2" charset="-122"/>
              </a:rPr>
              <a:t>表中插入被添加的副本</a:t>
            </a:r>
          </a:p>
        </p:txBody>
      </p:sp>
      <p:grpSp>
        <p:nvGrpSpPr>
          <p:cNvPr id="463908" name="Group 36"/>
          <p:cNvGrpSpPr>
            <a:grpSpLocks/>
          </p:cNvGrpSpPr>
          <p:nvPr/>
        </p:nvGrpSpPr>
        <p:grpSpPr bwMode="auto">
          <a:xfrm>
            <a:off x="4751388" y="4365625"/>
            <a:ext cx="4392612" cy="1066800"/>
            <a:chOff x="1056" y="3120"/>
            <a:chExt cx="2592" cy="672"/>
          </a:xfrm>
        </p:grpSpPr>
        <p:sp>
          <p:nvSpPr>
            <p:cNvPr id="463909" name="Rectangle 37"/>
            <p:cNvSpPr>
              <a:spLocks noChangeArrowheads="1"/>
            </p:cNvSpPr>
            <p:nvPr/>
          </p:nvSpPr>
          <p:spPr bwMode="auto">
            <a:xfrm>
              <a:off x="1056" y="3120"/>
              <a:ext cx="2592" cy="192"/>
            </a:xfrm>
            <a:prstGeom prst="rect">
              <a:avLst/>
            </a:prstGeom>
            <a:gradFill rotWithShape="1">
              <a:gsLst>
                <a:gs pos="0">
                  <a:schemeClr val="accent2"/>
                </a:gs>
                <a:gs pos="100000">
                  <a:srgbClr val="6666FF"/>
                </a:gs>
              </a:gsLst>
              <a:lin ang="5400000" scaled="1"/>
            </a:gradFill>
            <a:ln w="9525">
              <a:solidFill>
                <a:schemeClr val="bg2"/>
              </a:solidFill>
              <a:miter lim="800000"/>
              <a:headEnd/>
              <a:tailEnd/>
            </a:ln>
            <a:effectLst>
              <a:outerShdw dist="89803" dir="2700000" algn="ctr" rotWithShape="0">
                <a:schemeClr val="bg2">
                  <a:alpha val="50000"/>
                </a:schemeClr>
              </a:outerShdw>
            </a:effectLst>
          </p:spPr>
          <p:txBody>
            <a:bodyPr wrap="none" anchor="ctr"/>
            <a:lstStyle/>
            <a:p>
              <a:pPr algn="l" eaLnBrk="0" hangingPunct="0"/>
              <a:r>
                <a:rPr lang="en-US" altLang="zh-CN">
                  <a:solidFill>
                    <a:schemeClr val="bg1"/>
                  </a:solidFill>
                  <a:ea typeface="黑体" pitchFamily="2" charset="-122"/>
                </a:rPr>
                <a:t>Inserted</a:t>
              </a:r>
              <a:r>
                <a:rPr lang="zh-CN" altLang="en-US" b="0">
                  <a:solidFill>
                    <a:schemeClr val="bg1"/>
                  </a:solidFill>
                  <a:ea typeface="黑体" pitchFamily="2" charset="-122"/>
                </a:rPr>
                <a:t>（更新后的数据）</a:t>
              </a:r>
            </a:p>
          </p:txBody>
        </p:sp>
        <p:sp>
          <p:nvSpPr>
            <p:cNvPr id="463910" name="Rectangle 38"/>
            <p:cNvSpPr>
              <a:spLocks noChangeArrowheads="1"/>
            </p:cNvSpPr>
            <p:nvPr/>
          </p:nvSpPr>
          <p:spPr bwMode="auto">
            <a:xfrm>
              <a:off x="1056" y="3312"/>
              <a:ext cx="1104" cy="240"/>
            </a:xfrm>
            <a:prstGeom prst="rect">
              <a:avLst/>
            </a:prstGeom>
            <a:solidFill>
              <a:srgbClr val="CCFFFF"/>
            </a:solidFill>
            <a:ln w="9525" algn="ctr">
              <a:solidFill>
                <a:schemeClr val="bg2"/>
              </a:solidFill>
              <a:miter lim="800000"/>
              <a:headEnd/>
              <a:tailEnd/>
            </a:ln>
            <a:effectLst>
              <a:outerShdw dist="89803" dir="2700000" algn="ctr" rotWithShape="0">
                <a:schemeClr val="bg2">
                  <a:alpha val="50000"/>
                </a:schemeClr>
              </a:outerShdw>
            </a:effectLst>
          </p:spPr>
          <p:txBody>
            <a:bodyPr wrap="none"/>
            <a:lstStyle/>
            <a:p>
              <a:pPr eaLnBrk="0" hangingPunct="0"/>
              <a:r>
                <a:rPr lang="en-US" altLang="zh-CN" sz="1600">
                  <a:ea typeface="黑体" pitchFamily="2" charset="-122"/>
                </a:rPr>
                <a:t>customerName</a:t>
              </a:r>
            </a:p>
          </p:txBody>
        </p:sp>
        <p:sp>
          <p:nvSpPr>
            <p:cNvPr id="463911" name="Rectangle 39"/>
            <p:cNvSpPr>
              <a:spLocks noChangeArrowheads="1"/>
            </p:cNvSpPr>
            <p:nvPr/>
          </p:nvSpPr>
          <p:spPr bwMode="auto">
            <a:xfrm>
              <a:off x="2160" y="3312"/>
              <a:ext cx="1488" cy="240"/>
            </a:xfrm>
            <a:prstGeom prst="rect">
              <a:avLst/>
            </a:prstGeom>
            <a:solidFill>
              <a:srgbClr val="CCFFFF"/>
            </a:solidFill>
            <a:ln w="9525">
              <a:solidFill>
                <a:schemeClr val="bg2"/>
              </a:solidFill>
              <a:miter lim="800000"/>
              <a:headEnd/>
              <a:tailEnd/>
            </a:ln>
            <a:effectLst>
              <a:outerShdw dist="89803" dir="2700000" algn="ctr" rotWithShape="0">
                <a:schemeClr val="bg2">
                  <a:alpha val="50000"/>
                </a:schemeClr>
              </a:outerShdw>
            </a:effectLst>
          </p:spPr>
          <p:txBody>
            <a:bodyPr wrap="none"/>
            <a:lstStyle/>
            <a:p>
              <a:pPr eaLnBrk="0" hangingPunct="0"/>
              <a:r>
                <a:rPr lang="en-US" altLang="zh-CN" sz="1600">
                  <a:ea typeface="黑体" pitchFamily="2" charset="-122"/>
                </a:rPr>
                <a:t>cardID      currentMoney</a:t>
              </a:r>
            </a:p>
            <a:p>
              <a:pPr eaLnBrk="0" hangingPunct="0"/>
              <a:endParaRPr lang="en-US" altLang="zh-CN" sz="1600">
                <a:effectLst>
                  <a:outerShdw blurRad="38100" dist="38100" dir="2700000" algn="tl">
                    <a:srgbClr val="FFFFFF"/>
                  </a:outerShdw>
                </a:effectLst>
                <a:ea typeface="黑体" pitchFamily="2" charset="-122"/>
              </a:endParaRPr>
            </a:p>
          </p:txBody>
        </p:sp>
        <p:sp>
          <p:nvSpPr>
            <p:cNvPr id="463912" name="Rectangle 40"/>
            <p:cNvSpPr>
              <a:spLocks noChangeArrowheads="1"/>
            </p:cNvSpPr>
            <p:nvPr/>
          </p:nvSpPr>
          <p:spPr bwMode="auto">
            <a:xfrm>
              <a:off x="1056" y="3552"/>
              <a:ext cx="1104" cy="240"/>
            </a:xfrm>
            <a:prstGeom prst="rect">
              <a:avLst/>
            </a:prstGeom>
            <a:solidFill>
              <a:schemeClr val="bg1"/>
            </a:solidFill>
            <a:ln w="9525">
              <a:solidFill>
                <a:schemeClr val="tx1"/>
              </a:solidFill>
              <a:miter lim="800000"/>
              <a:headEnd/>
              <a:tailEnd/>
            </a:ln>
            <a:effectLst>
              <a:outerShdw dist="89803" dir="2700000" algn="ctr" rotWithShape="0">
                <a:schemeClr val="bg2">
                  <a:alpha val="50000"/>
                </a:schemeClr>
              </a:outerShdw>
            </a:effectLst>
          </p:spPr>
          <p:txBody>
            <a:bodyPr wrap="none"/>
            <a:lstStyle/>
            <a:p>
              <a:pPr eaLnBrk="0" hangingPunct="0">
                <a:lnSpc>
                  <a:spcPct val="110000"/>
                </a:lnSpc>
              </a:pPr>
              <a:r>
                <a:rPr lang="zh-CN" altLang="en-US" b="0">
                  <a:ea typeface="黑体" pitchFamily="2" charset="-122"/>
                </a:rPr>
                <a:t>李四</a:t>
              </a:r>
            </a:p>
          </p:txBody>
        </p:sp>
        <p:sp>
          <p:nvSpPr>
            <p:cNvPr id="463913" name="Rectangle 41"/>
            <p:cNvSpPr>
              <a:spLocks noChangeArrowheads="1"/>
            </p:cNvSpPr>
            <p:nvPr/>
          </p:nvSpPr>
          <p:spPr bwMode="auto">
            <a:xfrm>
              <a:off x="2160" y="3552"/>
              <a:ext cx="1488" cy="240"/>
            </a:xfrm>
            <a:prstGeom prst="rect">
              <a:avLst/>
            </a:prstGeom>
            <a:solidFill>
              <a:schemeClr val="bg1"/>
            </a:solidFill>
            <a:ln w="9525" algn="ctr">
              <a:solidFill>
                <a:schemeClr val="tx1"/>
              </a:solidFill>
              <a:miter lim="800000"/>
              <a:headEnd/>
              <a:tailEnd/>
            </a:ln>
            <a:effectLst>
              <a:outerShdw dist="89803" dir="2700000" algn="ctr" rotWithShape="0">
                <a:schemeClr val="bg2">
                  <a:alpha val="50000"/>
                </a:schemeClr>
              </a:outerShdw>
            </a:effectLst>
          </p:spPr>
          <p:txBody>
            <a:bodyPr wrap="none"/>
            <a:lstStyle/>
            <a:p>
              <a:pPr algn="l" eaLnBrk="0" hangingPunct="0"/>
              <a:r>
                <a:rPr lang="en-US" altLang="zh-CN">
                  <a:ea typeface="黑体" pitchFamily="2" charset="-122"/>
                </a:rPr>
                <a:t>1000 0002    20001</a:t>
              </a:r>
            </a:p>
          </p:txBody>
        </p:sp>
      </p:grpSp>
      <p:sp>
        <p:nvSpPr>
          <p:cNvPr id="463906" name="Freeform 34"/>
          <p:cNvSpPr>
            <a:spLocks/>
          </p:cNvSpPr>
          <p:nvPr/>
        </p:nvSpPr>
        <p:spPr bwMode="auto">
          <a:xfrm rot="6052539" flipV="1">
            <a:off x="5808663" y="3440112"/>
            <a:ext cx="1295400" cy="701675"/>
          </a:xfrm>
          <a:custGeom>
            <a:avLst/>
            <a:gdLst>
              <a:gd name="T0" fmla="*/ 1133 w 1134"/>
              <a:gd name="T1" fmla="*/ 54 h 260"/>
              <a:gd name="T2" fmla="*/ 950 w 1134"/>
              <a:gd name="T3" fmla="*/ 248 h 260"/>
              <a:gd name="T4" fmla="*/ 926 w 1134"/>
              <a:gd name="T5" fmla="*/ 183 h 260"/>
              <a:gd name="T6" fmla="*/ 902 w 1134"/>
              <a:gd name="T7" fmla="*/ 194 h 260"/>
              <a:gd name="T8" fmla="*/ 852 w 1134"/>
              <a:gd name="T9" fmla="*/ 213 h 260"/>
              <a:gd name="T10" fmla="*/ 800 w 1134"/>
              <a:gd name="T11" fmla="*/ 231 h 260"/>
              <a:gd name="T12" fmla="*/ 744 w 1134"/>
              <a:gd name="T13" fmla="*/ 242 h 260"/>
              <a:gd name="T14" fmla="*/ 715 w 1134"/>
              <a:gd name="T15" fmla="*/ 246 h 260"/>
              <a:gd name="T16" fmla="*/ 657 w 1134"/>
              <a:gd name="T17" fmla="*/ 255 h 260"/>
              <a:gd name="T18" fmla="*/ 598 w 1134"/>
              <a:gd name="T19" fmla="*/ 259 h 260"/>
              <a:gd name="T20" fmla="*/ 537 w 1134"/>
              <a:gd name="T21" fmla="*/ 259 h 260"/>
              <a:gd name="T22" fmla="*/ 474 w 1134"/>
              <a:gd name="T23" fmla="*/ 259 h 260"/>
              <a:gd name="T24" fmla="*/ 446 w 1134"/>
              <a:gd name="T25" fmla="*/ 255 h 260"/>
              <a:gd name="T26" fmla="*/ 383 w 1134"/>
              <a:gd name="T27" fmla="*/ 250 h 260"/>
              <a:gd name="T28" fmla="*/ 320 w 1134"/>
              <a:gd name="T29" fmla="*/ 239 h 260"/>
              <a:gd name="T30" fmla="*/ 259 w 1134"/>
              <a:gd name="T31" fmla="*/ 229 h 260"/>
              <a:gd name="T32" fmla="*/ 228 w 1134"/>
              <a:gd name="T33" fmla="*/ 222 h 260"/>
              <a:gd name="T34" fmla="*/ 167 w 1134"/>
              <a:gd name="T35" fmla="*/ 205 h 260"/>
              <a:gd name="T36" fmla="*/ 109 w 1134"/>
              <a:gd name="T37" fmla="*/ 185 h 260"/>
              <a:gd name="T38" fmla="*/ 54 w 1134"/>
              <a:gd name="T39" fmla="*/ 163 h 260"/>
              <a:gd name="T40" fmla="*/ 0 w 1134"/>
              <a:gd name="T41" fmla="*/ 137 h 260"/>
              <a:gd name="T42" fmla="*/ 33 w 1134"/>
              <a:gd name="T43" fmla="*/ 146 h 260"/>
              <a:gd name="T44" fmla="*/ 96 w 1134"/>
              <a:gd name="T45" fmla="*/ 161 h 260"/>
              <a:gd name="T46" fmla="*/ 161 w 1134"/>
              <a:gd name="T47" fmla="*/ 172 h 260"/>
              <a:gd name="T48" fmla="*/ 222 w 1134"/>
              <a:gd name="T49" fmla="*/ 183 h 260"/>
              <a:gd name="T50" fmla="*/ 285 w 1134"/>
              <a:gd name="T51" fmla="*/ 189 h 260"/>
              <a:gd name="T52" fmla="*/ 346 w 1134"/>
              <a:gd name="T53" fmla="*/ 194 h 260"/>
              <a:gd name="T54" fmla="*/ 402 w 1134"/>
              <a:gd name="T55" fmla="*/ 196 h 260"/>
              <a:gd name="T56" fmla="*/ 461 w 1134"/>
              <a:gd name="T57" fmla="*/ 196 h 260"/>
              <a:gd name="T58" fmla="*/ 489 w 1134"/>
              <a:gd name="T59" fmla="*/ 196 h 260"/>
              <a:gd name="T60" fmla="*/ 546 w 1134"/>
              <a:gd name="T61" fmla="*/ 192 h 260"/>
              <a:gd name="T62" fmla="*/ 598 w 1134"/>
              <a:gd name="T63" fmla="*/ 183 h 260"/>
              <a:gd name="T64" fmla="*/ 650 w 1134"/>
              <a:gd name="T65" fmla="*/ 172 h 260"/>
              <a:gd name="T66" fmla="*/ 700 w 1134"/>
              <a:gd name="T67" fmla="*/ 159 h 260"/>
              <a:gd name="T68" fmla="*/ 748 w 1134"/>
              <a:gd name="T69" fmla="*/ 141 h 260"/>
              <a:gd name="T70" fmla="*/ 794 w 1134"/>
              <a:gd name="T71" fmla="*/ 122 h 260"/>
              <a:gd name="T72" fmla="*/ 835 w 1134"/>
              <a:gd name="T73" fmla="*/ 98 h 260"/>
              <a:gd name="T74" fmla="*/ 876 w 1134"/>
              <a:gd name="T75" fmla="*/ 70 h 260"/>
              <a:gd name="T76" fmla="*/ 857 w 1134"/>
              <a:gd name="T77" fmla="*/ 0 h 260"/>
              <a:gd name="T78" fmla="*/ 1133 w 1134"/>
              <a:gd name="T79" fmla="*/ 5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34" h="260">
                <a:moveTo>
                  <a:pt x="1133" y="54"/>
                </a:moveTo>
                <a:lnTo>
                  <a:pt x="950" y="248"/>
                </a:lnTo>
                <a:lnTo>
                  <a:pt x="926" y="183"/>
                </a:lnTo>
                <a:lnTo>
                  <a:pt x="902" y="194"/>
                </a:lnTo>
                <a:lnTo>
                  <a:pt x="852" y="213"/>
                </a:lnTo>
                <a:lnTo>
                  <a:pt x="800" y="231"/>
                </a:lnTo>
                <a:lnTo>
                  <a:pt x="744" y="242"/>
                </a:lnTo>
                <a:lnTo>
                  <a:pt x="715" y="246"/>
                </a:lnTo>
                <a:lnTo>
                  <a:pt x="657" y="255"/>
                </a:lnTo>
                <a:lnTo>
                  <a:pt x="598" y="259"/>
                </a:lnTo>
                <a:lnTo>
                  <a:pt x="537" y="259"/>
                </a:lnTo>
                <a:lnTo>
                  <a:pt x="474" y="259"/>
                </a:lnTo>
                <a:lnTo>
                  <a:pt x="446" y="255"/>
                </a:lnTo>
                <a:lnTo>
                  <a:pt x="383" y="250"/>
                </a:lnTo>
                <a:lnTo>
                  <a:pt x="320" y="239"/>
                </a:lnTo>
                <a:lnTo>
                  <a:pt x="259" y="229"/>
                </a:lnTo>
                <a:lnTo>
                  <a:pt x="228" y="222"/>
                </a:lnTo>
                <a:lnTo>
                  <a:pt x="167" y="205"/>
                </a:lnTo>
                <a:lnTo>
                  <a:pt x="109" y="185"/>
                </a:lnTo>
                <a:lnTo>
                  <a:pt x="54" y="163"/>
                </a:lnTo>
                <a:lnTo>
                  <a:pt x="0" y="137"/>
                </a:lnTo>
                <a:lnTo>
                  <a:pt x="33" y="146"/>
                </a:lnTo>
                <a:lnTo>
                  <a:pt x="96" y="161"/>
                </a:lnTo>
                <a:lnTo>
                  <a:pt x="161" y="172"/>
                </a:lnTo>
                <a:lnTo>
                  <a:pt x="222" y="183"/>
                </a:lnTo>
                <a:lnTo>
                  <a:pt x="285" y="189"/>
                </a:lnTo>
                <a:lnTo>
                  <a:pt x="346" y="194"/>
                </a:lnTo>
                <a:lnTo>
                  <a:pt x="402" y="196"/>
                </a:lnTo>
                <a:lnTo>
                  <a:pt x="461" y="196"/>
                </a:lnTo>
                <a:lnTo>
                  <a:pt x="489" y="196"/>
                </a:lnTo>
                <a:lnTo>
                  <a:pt x="546" y="192"/>
                </a:lnTo>
                <a:lnTo>
                  <a:pt x="598" y="183"/>
                </a:lnTo>
                <a:lnTo>
                  <a:pt x="650" y="172"/>
                </a:lnTo>
                <a:lnTo>
                  <a:pt x="700" y="159"/>
                </a:lnTo>
                <a:lnTo>
                  <a:pt x="748" y="141"/>
                </a:lnTo>
                <a:lnTo>
                  <a:pt x="794" y="122"/>
                </a:lnTo>
                <a:lnTo>
                  <a:pt x="835" y="98"/>
                </a:lnTo>
                <a:lnTo>
                  <a:pt x="876" y="70"/>
                </a:lnTo>
                <a:lnTo>
                  <a:pt x="857" y="0"/>
                </a:lnTo>
                <a:lnTo>
                  <a:pt x="1133" y="54"/>
                </a:lnTo>
              </a:path>
            </a:pathLst>
          </a:custGeom>
          <a:gradFill rotWithShape="1">
            <a:gsLst>
              <a:gs pos="0">
                <a:srgbClr val="FFFFFF"/>
              </a:gs>
              <a:gs pos="50000">
                <a:srgbClr val="CCFFCC"/>
              </a:gs>
              <a:gs pos="100000">
                <a:srgbClr val="FFFFFF"/>
              </a:gs>
            </a:gsLst>
            <a:lin ang="18900000" scaled="1"/>
          </a:gradFill>
          <a:ln w="12700" cap="rnd" cmpd="sng">
            <a:solidFill>
              <a:srgbClr val="000000"/>
            </a:solidFill>
            <a:prstDash val="solid"/>
            <a:round/>
            <a:headEnd type="none" w="med" len="med"/>
            <a:tailEnd type="none" w="med" len="med"/>
          </a:ln>
          <a:effectLst>
            <a:outerShdw dist="71842" dir="2700000" algn="ctr" rotWithShape="0">
              <a:srgbClr val="808080">
                <a:alpha val="50000"/>
              </a:srgbClr>
            </a:outerShdw>
          </a:effectLst>
        </p:spPr>
        <p:txBody>
          <a:bodyPr/>
          <a:lstStyle/>
          <a:p>
            <a:endParaRPr lang="zh-CN" altLang="en-US"/>
          </a:p>
        </p:txBody>
      </p:sp>
      <p:sp>
        <p:nvSpPr>
          <p:cNvPr id="463915" name="Line 43"/>
          <p:cNvSpPr>
            <a:spLocks noChangeShapeType="1"/>
          </p:cNvSpPr>
          <p:nvPr/>
        </p:nvSpPr>
        <p:spPr bwMode="auto">
          <a:xfrm flipH="1">
            <a:off x="5092700" y="5445125"/>
            <a:ext cx="946150" cy="34607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3916" name="Text Box 44"/>
          <p:cNvSpPr txBox="1">
            <a:spLocks noChangeArrowheads="1"/>
          </p:cNvSpPr>
          <p:nvPr/>
        </p:nvSpPr>
        <p:spPr bwMode="auto">
          <a:xfrm>
            <a:off x="215900" y="2205038"/>
            <a:ext cx="1584325" cy="406400"/>
          </a:xfrm>
          <a:prstGeom prst="rect">
            <a:avLst/>
          </a:prstGeom>
          <a:gradFill rotWithShape="1">
            <a:gsLst>
              <a:gs pos="0">
                <a:srgbClr val="FFCC00"/>
              </a:gs>
              <a:gs pos="100000">
                <a:srgbClr val="FFFFFF"/>
              </a:gs>
            </a:gsLst>
            <a:lin ang="5400000" scaled="1"/>
          </a:gradFill>
          <a:ln w="9525" algn="ctr">
            <a:solidFill>
              <a:schemeClr val="tx1"/>
            </a:solidFill>
            <a:miter lim="800000"/>
            <a:headEnd/>
            <a:tailEnd/>
          </a:ln>
          <a:effectLst>
            <a:outerShdw dist="63500" dir="2212194" algn="ctr" rotWithShape="0">
              <a:schemeClr val="bg2">
                <a:alpha val="50000"/>
              </a:schemeClr>
            </a:outerShdw>
          </a:effectLst>
        </p:spPr>
        <p:txBody>
          <a:bodyPr wrap="none" anchor="ctr"/>
          <a:lstStyle/>
          <a:p>
            <a:pPr eaLnBrk="0" hangingPunct="0"/>
            <a:r>
              <a:rPr lang="zh-CN" altLang="en-US" b="0">
                <a:ea typeface="黑体" pitchFamily="2" charset="-122"/>
              </a:rPr>
              <a:t>插入记录行</a:t>
            </a:r>
          </a:p>
        </p:txBody>
      </p:sp>
    </p:spTree>
    <p:extLst>
      <p:ext uri="{BB962C8B-B14F-4D97-AF65-F5344CB8AC3E}">
        <p14:creationId xmlns:p14="http://schemas.microsoft.com/office/powerpoint/2010/main" val="229030322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3898"/>
                                        </p:tgtEl>
                                        <p:attrNameLst>
                                          <p:attrName>style.visibility</p:attrName>
                                        </p:attrNameLst>
                                      </p:cBhvr>
                                      <p:to>
                                        <p:strVal val="visible"/>
                                      </p:to>
                                    </p:set>
                                    <p:anim calcmode="lin" valueType="num">
                                      <p:cBhvr additive="base">
                                        <p:cTn id="7" dur="500" fill="hold"/>
                                        <p:tgtEl>
                                          <p:spTgt spid="463898"/>
                                        </p:tgtEl>
                                        <p:attrNameLst>
                                          <p:attrName>ppt_x</p:attrName>
                                        </p:attrNameLst>
                                      </p:cBhvr>
                                      <p:tavLst>
                                        <p:tav tm="0">
                                          <p:val>
                                            <p:strVal val="0-#ppt_w/2"/>
                                          </p:val>
                                        </p:tav>
                                        <p:tav tm="100000">
                                          <p:val>
                                            <p:strVal val="#ppt_x"/>
                                          </p:val>
                                        </p:tav>
                                      </p:tavLst>
                                    </p:anim>
                                    <p:anim calcmode="lin" valueType="num">
                                      <p:cBhvr additive="base">
                                        <p:cTn id="8" dur="500" fill="hold"/>
                                        <p:tgtEl>
                                          <p:spTgt spid="46389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63890"/>
                                        </p:tgtEl>
                                        <p:attrNameLst>
                                          <p:attrName>style.visibility</p:attrName>
                                        </p:attrNameLst>
                                      </p:cBhvr>
                                      <p:to>
                                        <p:strVal val="visible"/>
                                      </p:to>
                                    </p:set>
                                    <p:animEffect transition="in" filter="slide(fromTop)">
                                      <p:cBhvr>
                                        <p:cTn id="12" dur="1000"/>
                                        <p:tgtEl>
                                          <p:spTgt spid="46389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xit" presetSubtype="0" fill="hold" nodeType="clickEffect">
                                  <p:stCondLst>
                                    <p:cond delay="0"/>
                                  </p:stCondLst>
                                  <p:childTnLst>
                                    <p:animEffect transition="out" filter="dissolve">
                                      <p:cBhvr>
                                        <p:cTn id="16" dur="500"/>
                                        <p:tgtEl>
                                          <p:spTgt spid="463880"/>
                                        </p:tgtEl>
                                      </p:cBhvr>
                                    </p:animEffect>
                                    <p:set>
                                      <p:cBhvr>
                                        <p:cTn id="17" dur="1" fill="hold">
                                          <p:stCondLst>
                                            <p:cond delay="499"/>
                                          </p:stCondLst>
                                        </p:cTn>
                                        <p:tgtEl>
                                          <p:spTgt spid="463880"/>
                                        </p:tgtEl>
                                        <p:attrNameLst>
                                          <p:attrName>style.visibility</p:attrName>
                                        </p:attrNameLst>
                                      </p:cBhvr>
                                      <p:to>
                                        <p:strVal val="hidden"/>
                                      </p:to>
                                    </p:set>
                                  </p:childTnLst>
                                </p:cTn>
                              </p:par>
                            </p:childTnLst>
                          </p:cTn>
                        </p:par>
                        <p:par>
                          <p:cTn id="18" fill="hold" nodeType="afterGroup">
                            <p:stCondLst>
                              <p:cond delay="500"/>
                            </p:stCondLst>
                            <p:childTnLst>
                              <p:par>
                                <p:cTn id="19" presetID="12" presetClass="entr" presetSubtype="1" fill="hold" grpId="0" nodeType="afterEffect">
                                  <p:stCondLst>
                                    <p:cond delay="1000"/>
                                  </p:stCondLst>
                                  <p:childTnLst>
                                    <p:set>
                                      <p:cBhvr>
                                        <p:cTn id="20" dur="1" fill="hold">
                                          <p:stCondLst>
                                            <p:cond delay="0"/>
                                          </p:stCondLst>
                                        </p:cTn>
                                        <p:tgtEl>
                                          <p:spTgt spid="463897"/>
                                        </p:tgtEl>
                                        <p:attrNameLst>
                                          <p:attrName>style.visibility</p:attrName>
                                        </p:attrNameLst>
                                      </p:cBhvr>
                                      <p:to>
                                        <p:strVal val="visible"/>
                                      </p:to>
                                    </p:set>
                                    <p:animEffect transition="in" filter="slide(fromTop)">
                                      <p:cBhvr>
                                        <p:cTn id="21" dur="1000"/>
                                        <p:tgtEl>
                                          <p:spTgt spid="463897"/>
                                        </p:tgtEl>
                                      </p:cBhvr>
                                    </p:animEffect>
                                  </p:childTnLst>
                                </p:cTn>
                              </p:par>
                            </p:childTnLst>
                          </p:cTn>
                        </p:par>
                        <p:par>
                          <p:cTn id="22" fill="hold" nodeType="afterGroup">
                            <p:stCondLst>
                              <p:cond delay="2500"/>
                            </p:stCondLst>
                            <p:childTnLst>
                              <p:par>
                                <p:cTn id="23" presetID="2" presetClass="entr" presetSubtype="8" fill="hold" grpId="0" nodeType="afterEffect">
                                  <p:stCondLst>
                                    <p:cond delay="0"/>
                                  </p:stCondLst>
                                  <p:childTnLst>
                                    <p:set>
                                      <p:cBhvr>
                                        <p:cTn id="24" dur="1" fill="hold">
                                          <p:stCondLst>
                                            <p:cond delay="0"/>
                                          </p:stCondLst>
                                        </p:cTn>
                                        <p:tgtEl>
                                          <p:spTgt spid="463899"/>
                                        </p:tgtEl>
                                        <p:attrNameLst>
                                          <p:attrName>style.visibility</p:attrName>
                                        </p:attrNameLst>
                                      </p:cBhvr>
                                      <p:to>
                                        <p:strVal val="visible"/>
                                      </p:to>
                                    </p:set>
                                    <p:anim calcmode="lin" valueType="num">
                                      <p:cBhvr additive="base">
                                        <p:cTn id="25" dur="500" fill="hold"/>
                                        <p:tgtEl>
                                          <p:spTgt spid="463899"/>
                                        </p:tgtEl>
                                        <p:attrNameLst>
                                          <p:attrName>ppt_x</p:attrName>
                                        </p:attrNameLst>
                                      </p:cBhvr>
                                      <p:tavLst>
                                        <p:tav tm="0">
                                          <p:val>
                                            <p:strVal val="0-#ppt_w/2"/>
                                          </p:val>
                                        </p:tav>
                                        <p:tav tm="100000">
                                          <p:val>
                                            <p:strVal val="#ppt_x"/>
                                          </p:val>
                                        </p:tav>
                                      </p:tavLst>
                                    </p:anim>
                                    <p:anim calcmode="lin" valueType="num">
                                      <p:cBhvr additive="base">
                                        <p:cTn id="26" dur="500" fill="hold"/>
                                        <p:tgtEl>
                                          <p:spTgt spid="463899"/>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3000"/>
                            </p:stCondLst>
                            <p:childTnLst>
                              <p:par>
                                <p:cTn id="28" presetID="9" presetClass="entr" presetSubtype="0" fill="hold" nodeType="afterEffect">
                                  <p:stCondLst>
                                    <p:cond delay="0"/>
                                  </p:stCondLst>
                                  <p:childTnLst>
                                    <p:set>
                                      <p:cBhvr>
                                        <p:cTn id="29" dur="1" fill="hold">
                                          <p:stCondLst>
                                            <p:cond delay="0"/>
                                          </p:stCondLst>
                                        </p:cTn>
                                        <p:tgtEl>
                                          <p:spTgt spid="463891"/>
                                        </p:tgtEl>
                                        <p:attrNameLst>
                                          <p:attrName>style.visibility</p:attrName>
                                        </p:attrNameLst>
                                      </p:cBhvr>
                                      <p:to>
                                        <p:strVal val="visible"/>
                                      </p:to>
                                    </p:set>
                                    <p:animEffect transition="in" filter="dissolve">
                                      <p:cBhvr>
                                        <p:cTn id="30" dur="500"/>
                                        <p:tgtEl>
                                          <p:spTgt spid="46389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xit" presetSubtype="0" fill="hold" nodeType="clickEffect">
                                  <p:stCondLst>
                                    <p:cond delay="0"/>
                                  </p:stCondLst>
                                  <p:childTnLst>
                                    <p:animEffect transition="out" filter="dissolve">
                                      <p:cBhvr>
                                        <p:cTn id="34" dur="500"/>
                                        <p:tgtEl>
                                          <p:spTgt spid="463880"/>
                                        </p:tgtEl>
                                      </p:cBhvr>
                                    </p:animEffect>
                                    <p:set>
                                      <p:cBhvr>
                                        <p:cTn id="35" dur="1" fill="hold">
                                          <p:stCondLst>
                                            <p:cond delay="499"/>
                                          </p:stCondLst>
                                        </p:cTn>
                                        <p:tgtEl>
                                          <p:spTgt spid="463880"/>
                                        </p:tgtEl>
                                        <p:attrNameLst>
                                          <p:attrName>style.visibility</p:attrName>
                                        </p:attrNameLst>
                                      </p:cBhvr>
                                      <p:to>
                                        <p:strVal val="hidden"/>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463916"/>
                                        </p:tgtEl>
                                        <p:attrNameLst>
                                          <p:attrName>style.visibility</p:attrName>
                                        </p:attrNameLst>
                                      </p:cBhvr>
                                      <p:to>
                                        <p:strVal val="visible"/>
                                      </p:to>
                                    </p:set>
                                    <p:anim calcmode="lin" valueType="num">
                                      <p:cBhvr additive="base">
                                        <p:cTn id="40" dur="500" fill="hold"/>
                                        <p:tgtEl>
                                          <p:spTgt spid="463916"/>
                                        </p:tgtEl>
                                        <p:attrNameLst>
                                          <p:attrName>ppt_x</p:attrName>
                                        </p:attrNameLst>
                                      </p:cBhvr>
                                      <p:tavLst>
                                        <p:tav tm="0">
                                          <p:val>
                                            <p:strVal val="0-#ppt_w/2"/>
                                          </p:val>
                                        </p:tav>
                                        <p:tav tm="100000">
                                          <p:val>
                                            <p:strVal val="#ppt_x"/>
                                          </p:val>
                                        </p:tav>
                                      </p:tavLst>
                                    </p:anim>
                                    <p:anim calcmode="lin" valueType="num">
                                      <p:cBhvr additive="base">
                                        <p:cTn id="41" dur="500" fill="hold"/>
                                        <p:tgtEl>
                                          <p:spTgt spid="463916"/>
                                        </p:tgtEl>
                                        <p:attrNameLst>
                                          <p:attrName>ppt_y</p:attrName>
                                        </p:attrNameLst>
                                      </p:cBhvr>
                                      <p:tavLst>
                                        <p:tav tm="0">
                                          <p:val>
                                            <p:strVal val="#ppt_y"/>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nodeType="clickEffect">
                                  <p:stCondLst>
                                    <p:cond delay="0"/>
                                  </p:stCondLst>
                                  <p:childTnLst>
                                    <p:set>
                                      <p:cBhvr>
                                        <p:cTn id="45" dur="1" fill="hold">
                                          <p:stCondLst>
                                            <p:cond delay="0"/>
                                          </p:stCondLst>
                                        </p:cTn>
                                        <p:tgtEl>
                                          <p:spTgt spid="463903"/>
                                        </p:tgtEl>
                                        <p:attrNameLst>
                                          <p:attrName>style.visibility</p:attrName>
                                        </p:attrNameLst>
                                      </p:cBhvr>
                                      <p:to>
                                        <p:strVal val="visible"/>
                                      </p:to>
                                    </p:set>
                                    <p:animEffect transition="in" filter="blinds(horizontal)">
                                      <p:cBhvr>
                                        <p:cTn id="46" dur="500"/>
                                        <p:tgtEl>
                                          <p:spTgt spid="463903"/>
                                        </p:tgtEl>
                                      </p:cBhvr>
                                    </p:animEffect>
                                  </p:childTnLst>
                                </p:cTn>
                              </p:par>
                            </p:childTnLst>
                          </p:cTn>
                        </p:par>
                        <p:par>
                          <p:cTn id="47" fill="hold" nodeType="afterGroup">
                            <p:stCondLst>
                              <p:cond delay="500"/>
                            </p:stCondLst>
                            <p:childTnLst>
                              <p:par>
                                <p:cTn id="48" presetID="12" presetClass="entr" presetSubtype="1" fill="hold" grpId="0" nodeType="afterEffect">
                                  <p:stCondLst>
                                    <p:cond delay="1000"/>
                                  </p:stCondLst>
                                  <p:childTnLst>
                                    <p:set>
                                      <p:cBhvr>
                                        <p:cTn id="49" dur="1" fill="hold">
                                          <p:stCondLst>
                                            <p:cond delay="0"/>
                                          </p:stCondLst>
                                        </p:cTn>
                                        <p:tgtEl>
                                          <p:spTgt spid="463906"/>
                                        </p:tgtEl>
                                        <p:attrNameLst>
                                          <p:attrName>style.visibility</p:attrName>
                                        </p:attrNameLst>
                                      </p:cBhvr>
                                      <p:to>
                                        <p:strVal val="visible"/>
                                      </p:to>
                                    </p:set>
                                    <p:animEffect transition="in" filter="slide(fromTop)">
                                      <p:cBhvr>
                                        <p:cTn id="50" dur="1000"/>
                                        <p:tgtEl>
                                          <p:spTgt spid="463906"/>
                                        </p:tgtEl>
                                      </p:cBhvr>
                                    </p:animEffect>
                                  </p:childTnLst>
                                </p:cTn>
                              </p:par>
                            </p:childTnLst>
                          </p:cTn>
                        </p:par>
                        <p:par>
                          <p:cTn id="51" fill="hold" nodeType="afterGroup">
                            <p:stCondLst>
                              <p:cond delay="2500"/>
                            </p:stCondLst>
                            <p:childTnLst>
                              <p:par>
                                <p:cTn id="52" presetID="2" presetClass="entr" presetSubtype="8" fill="hold" grpId="0" nodeType="afterEffect">
                                  <p:stCondLst>
                                    <p:cond delay="0"/>
                                  </p:stCondLst>
                                  <p:childTnLst>
                                    <p:set>
                                      <p:cBhvr>
                                        <p:cTn id="53" dur="1" fill="hold">
                                          <p:stCondLst>
                                            <p:cond delay="0"/>
                                          </p:stCondLst>
                                        </p:cTn>
                                        <p:tgtEl>
                                          <p:spTgt spid="463907"/>
                                        </p:tgtEl>
                                        <p:attrNameLst>
                                          <p:attrName>style.visibility</p:attrName>
                                        </p:attrNameLst>
                                      </p:cBhvr>
                                      <p:to>
                                        <p:strVal val="visible"/>
                                      </p:to>
                                    </p:set>
                                    <p:anim calcmode="lin" valueType="num">
                                      <p:cBhvr additive="base">
                                        <p:cTn id="54" dur="500" fill="hold"/>
                                        <p:tgtEl>
                                          <p:spTgt spid="463907"/>
                                        </p:tgtEl>
                                        <p:attrNameLst>
                                          <p:attrName>ppt_x</p:attrName>
                                        </p:attrNameLst>
                                      </p:cBhvr>
                                      <p:tavLst>
                                        <p:tav tm="0">
                                          <p:val>
                                            <p:strVal val="0-#ppt_w/2"/>
                                          </p:val>
                                        </p:tav>
                                        <p:tav tm="100000">
                                          <p:val>
                                            <p:strVal val="#ppt_x"/>
                                          </p:val>
                                        </p:tav>
                                      </p:tavLst>
                                    </p:anim>
                                    <p:anim calcmode="lin" valueType="num">
                                      <p:cBhvr additive="base">
                                        <p:cTn id="55" dur="500" fill="hold"/>
                                        <p:tgtEl>
                                          <p:spTgt spid="463907"/>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3000"/>
                            </p:stCondLst>
                            <p:childTnLst>
                              <p:par>
                                <p:cTn id="57" presetID="9" presetClass="entr" presetSubtype="0" fill="hold" nodeType="afterEffect">
                                  <p:stCondLst>
                                    <p:cond delay="0"/>
                                  </p:stCondLst>
                                  <p:childTnLst>
                                    <p:set>
                                      <p:cBhvr>
                                        <p:cTn id="58" dur="1" fill="hold">
                                          <p:stCondLst>
                                            <p:cond delay="0"/>
                                          </p:stCondLst>
                                        </p:cTn>
                                        <p:tgtEl>
                                          <p:spTgt spid="463908"/>
                                        </p:tgtEl>
                                        <p:attrNameLst>
                                          <p:attrName>style.visibility</p:attrName>
                                        </p:attrNameLst>
                                      </p:cBhvr>
                                      <p:to>
                                        <p:strVal val="visible"/>
                                      </p:to>
                                    </p:set>
                                    <p:animEffect transition="in" filter="dissolve">
                                      <p:cBhvr>
                                        <p:cTn id="59" dur="500"/>
                                        <p:tgtEl>
                                          <p:spTgt spid="463908"/>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463902"/>
                                        </p:tgtEl>
                                        <p:attrNameLst>
                                          <p:attrName>style.visibility</p:attrName>
                                        </p:attrNameLst>
                                      </p:cBhvr>
                                      <p:to>
                                        <p:strVal val="visible"/>
                                      </p:to>
                                    </p:set>
                                    <p:animEffect transition="in" filter="blinds(horizontal)">
                                      <p:cBhvr>
                                        <p:cTn id="64" dur="500"/>
                                        <p:tgtEl>
                                          <p:spTgt spid="463902"/>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463915"/>
                                        </p:tgtEl>
                                        <p:attrNameLst>
                                          <p:attrName>style.visibility</p:attrName>
                                        </p:attrNameLst>
                                      </p:cBhvr>
                                      <p:to>
                                        <p:strVal val="visible"/>
                                      </p:to>
                                    </p:set>
                                    <p:animEffect transition="in" filter="blinds(horizontal)">
                                      <p:cBhvr>
                                        <p:cTn id="69" dur="500"/>
                                        <p:tgtEl>
                                          <p:spTgt spid="463915"/>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 presetClass="entr" presetSubtype="8" fill="hold" grpId="0" nodeType="clickEffect">
                                  <p:stCondLst>
                                    <p:cond delay="0"/>
                                  </p:stCondLst>
                                  <p:childTnLst>
                                    <p:set>
                                      <p:cBhvr>
                                        <p:cTn id="73" dur="1" fill="hold">
                                          <p:stCondLst>
                                            <p:cond delay="0"/>
                                          </p:stCondLst>
                                        </p:cTn>
                                        <p:tgtEl>
                                          <p:spTgt spid="463900"/>
                                        </p:tgtEl>
                                        <p:attrNameLst>
                                          <p:attrName>style.visibility</p:attrName>
                                        </p:attrNameLst>
                                      </p:cBhvr>
                                      <p:to>
                                        <p:strVal val="visible"/>
                                      </p:to>
                                    </p:set>
                                    <p:anim calcmode="lin" valueType="num">
                                      <p:cBhvr additive="base">
                                        <p:cTn id="74" dur="500" fill="hold"/>
                                        <p:tgtEl>
                                          <p:spTgt spid="463900"/>
                                        </p:tgtEl>
                                        <p:attrNameLst>
                                          <p:attrName>ppt_x</p:attrName>
                                        </p:attrNameLst>
                                      </p:cBhvr>
                                      <p:tavLst>
                                        <p:tav tm="0">
                                          <p:val>
                                            <p:strVal val="0-#ppt_w/2"/>
                                          </p:val>
                                        </p:tav>
                                        <p:tav tm="100000">
                                          <p:val>
                                            <p:strVal val="#ppt_x"/>
                                          </p:val>
                                        </p:tav>
                                      </p:tavLst>
                                    </p:anim>
                                    <p:anim calcmode="lin" valueType="num">
                                      <p:cBhvr additive="base">
                                        <p:cTn id="75" dur="500" fill="hold"/>
                                        <p:tgtEl>
                                          <p:spTgt spid="4639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3890" grpId="0" animBg="1"/>
      <p:bldP spid="463897" grpId="0" animBg="1"/>
      <p:bldP spid="463898" grpId="0" animBg="1"/>
      <p:bldP spid="463899" grpId="0" animBg="1"/>
      <p:bldP spid="463900" grpId="0" animBg="1"/>
      <p:bldP spid="463902" grpId="0" animBg="1"/>
      <p:bldP spid="463907" grpId="0" animBg="1"/>
      <p:bldP spid="463906" grpId="0" animBg="1"/>
      <p:bldP spid="463915" grpId="0" animBg="1"/>
      <p:bldP spid="463916"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4898" name="Text Box 2"/>
          <p:cNvSpPr txBox="1">
            <a:spLocks noChangeArrowheads="1"/>
          </p:cNvSpPr>
          <p:nvPr/>
        </p:nvSpPr>
        <p:spPr bwMode="auto">
          <a:xfrm>
            <a:off x="5937250" y="11303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endParaRPr lang="zh-CN" altLang="zh-CN" sz="4400">
              <a:solidFill>
                <a:schemeClr val="tx2"/>
              </a:solidFill>
              <a:cs typeface="Times New Roman" pitchFamily="18" charset="0"/>
            </a:endParaRPr>
          </a:p>
        </p:txBody>
      </p:sp>
      <p:sp>
        <p:nvSpPr>
          <p:cNvPr id="464899" name="Text Box 3"/>
          <p:cNvSpPr txBox="1">
            <a:spLocks noChangeArrowheads="1"/>
          </p:cNvSpPr>
          <p:nvPr/>
        </p:nvSpPr>
        <p:spPr bwMode="auto">
          <a:xfrm>
            <a:off x="673456" y="1368495"/>
            <a:ext cx="8170863" cy="800219"/>
          </a:xfrm>
          <a:prstGeom prst="rect">
            <a:avLst/>
          </a:prstGeom>
          <a:noFill/>
          <a:ln>
            <a:noFill/>
          </a:ln>
          <a:effectLst/>
          <a:extLst>
            <a:ext uri="{909E8E84-426E-40DD-AFC4-6F175D3DCCD1}">
              <a14:hiddenFill xmlns:a14="http://schemas.microsoft.com/office/drawing/2010/main">
                <a:gradFill rotWithShape="1">
                  <a:gsLst>
                    <a:gs pos="0">
                      <a:srgbClr val="FFCC00"/>
                    </a:gs>
                    <a:gs pos="100000">
                      <a:srgbClr val="FFFFFF"/>
                    </a:gs>
                  </a:gsLst>
                  <a:lin ang="5400000" scaled="1"/>
                </a:gra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a:solidFill>
                  <a:schemeClr val="tx1"/>
                </a:solidFill>
                <a:latin typeface="Arial" charset="0"/>
                <a:ea typeface="宋体" charset="-122"/>
              </a:defRPr>
            </a:lvl1pPr>
            <a:lvl2pPr marL="542925"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pPr>
              <a:spcBef>
                <a:spcPct val="20000"/>
              </a:spcBef>
              <a:buClr>
                <a:srgbClr val="339966"/>
              </a:buClr>
              <a:buFont typeface="Wingdings" pitchFamily="2" charset="2"/>
              <a:buNone/>
            </a:pPr>
            <a:r>
              <a:rPr lang="zh-CN" altLang="en-US" sz="2800" dirty="0">
                <a:solidFill>
                  <a:schemeClr val="accent2"/>
                </a:solidFill>
                <a:ea typeface="黑体" pitchFamily="2" charset="-122"/>
              </a:rPr>
              <a:t>问题</a:t>
            </a:r>
            <a:r>
              <a:rPr lang="zh-CN" altLang="en-US" sz="2800" dirty="0" smtClean="0">
                <a:solidFill>
                  <a:schemeClr val="accent2"/>
                </a:solidFill>
                <a:ea typeface="黑体" pitchFamily="2" charset="-122"/>
              </a:rPr>
              <a:t>：</a:t>
            </a:r>
            <a:r>
              <a:rPr lang="zh-CN" altLang="en-US" dirty="0"/>
              <a:t>跟踪</a:t>
            </a:r>
            <a:r>
              <a:rPr lang="zh-CN" altLang="en-US" dirty="0"/>
              <a:t>用户的交易，交易金额超过</a:t>
            </a:r>
            <a:r>
              <a:rPr lang="en-US" altLang="zh-CN" dirty="0"/>
              <a:t>20000 </a:t>
            </a:r>
            <a:r>
              <a:rPr lang="zh-CN" altLang="en-US" dirty="0"/>
              <a:t>元，则取消交易，并给出错误</a:t>
            </a:r>
            <a:r>
              <a:rPr lang="zh-CN" altLang="en-US" dirty="0"/>
              <a:t>提示。</a:t>
            </a:r>
            <a:endParaRPr lang="zh-CN" altLang="en-US" dirty="0"/>
          </a:p>
        </p:txBody>
      </p:sp>
      <p:sp>
        <p:nvSpPr>
          <p:cNvPr id="464900" name="Text Box 4"/>
          <p:cNvSpPr txBox="1">
            <a:spLocks noChangeArrowheads="1"/>
          </p:cNvSpPr>
          <p:nvPr/>
        </p:nvSpPr>
        <p:spPr bwMode="auto">
          <a:xfrm>
            <a:off x="645319" y="2445128"/>
            <a:ext cx="8180388" cy="1908215"/>
          </a:xfrm>
          <a:prstGeom prst="rect">
            <a:avLst/>
          </a:prstGeom>
          <a:noFill/>
          <a:ln>
            <a:noFill/>
          </a:ln>
          <a:effectLst/>
          <a:extLst>
            <a:ext uri="{909E8E84-426E-40DD-AFC4-6F175D3DCCD1}">
              <a14:hiddenFill xmlns:a14="http://schemas.microsoft.com/office/drawing/2010/main">
                <a:gradFill rotWithShape="1">
                  <a:gsLst>
                    <a:gs pos="0">
                      <a:srgbClr val="FFCC00"/>
                    </a:gs>
                    <a:gs pos="100000">
                      <a:srgbClr val="FFFFFF"/>
                    </a:gs>
                  </a:gsLst>
                  <a:lin ang="5400000" scaled="1"/>
                </a:gra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74625" algn="l">
              <a:defRPr>
                <a:solidFill>
                  <a:schemeClr val="tx1"/>
                </a:solidFill>
                <a:latin typeface="Arial" charset="0"/>
                <a:ea typeface="宋体" charset="-122"/>
              </a:defRPr>
            </a:lvl1pPr>
            <a:lvl2pPr marL="542925" algn="l">
              <a:defRPr>
                <a:solidFill>
                  <a:schemeClr val="tx1"/>
                </a:solidFill>
                <a:latin typeface="Arial" charset="0"/>
                <a:ea typeface="宋体" charset="-122"/>
              </a:defRPr>
            </a:lvl2pPr>
            <a:lvl3pPr algn="l">
              <a:defRPr>
                <a:solidFill>
                  <a:schemeClr val="tx1"/>
                </a:solidFill>
                <a:latin typeface="Arial" charset="0"/>
                <a:ea typeface="宋体" charset="-122"/>
              </a:defRPr>
            </a:lvl3pPr>
            <a:lvl4pPr algn="l">
              <a:defRPr>
                <a:solidFill>
                  <a:schemeClr val="tx1"/>
                </a:solidFill>
                <a:latin typeface="Arial" charset="0"/>
                <a:ea typeface="宋体" charset="-122"/>
              </a:defRPr>
            </a:lvl4pPr>
            <a:lvl5pPr algn="l">
              <a:defRPr>
                <a:solidFill>
                  <a:schemeClr val="tx1"/>
                </a:solidFill>
                <a:latin typeface="Arial" charset="0"/>
                <a:ea typeface="宋体" charset="-122"/>
              </a:defRPr>
            </a:lvl5pPr>
            <a:lvl6pPr fontAlgn="base">
              <a:spcBef>
                <a:spcPct val="0"/>
              </a:spcBef>
              <a:spcAft>
                <a:spcPct val="0"/>
              </a:spcAft>
              <a:defRPr>
                <a:solidFill>
                  <a:schemeClr val="tx1"/>
                </a:solidFill>
                <a:latin typeface="Arial" charset="0"/>
                <a:ea typeface="宋体" charset="-122"/>
              </a:defRPr>
            </a:lvl6pPr>
            <a:lvl7pPr fontAlgn="base">
              <a:spcBef>
                <a:spcPct val="0"/>
              </a:spcBef>
              <a:spcAft>
                <a:spcPct val="0"/>
              </a:spcAft>
              <a:defRPr>
                <a:solidFill>
                  <a:schemeClr val="tx1"/>
                </a:solidFill>
                <a:latin typeface="Arial" charset="0"/>
                <a:ea typeface="宋体" charset="-122"/>
              </a:defRPr>
            </a:lvl7pPr>
            <a:lvl8pPr fontAlgn="base">
              <a:spcBef>
                <a:spcPct val="0"/>
              </a:spcBef>
              <a:spcAft>
                <a:spcPct val="0"/>
              </a:spcAft>
              <a:defRPr>
                <a:solidFill>
                  <a:schemeClr val="tx1"/>
                </a:solidFill>
                <a:latin typeface="Arial" charset="0"/>
                <a:ea typeface="宋体" charset="-122"/>
              </a:defRPr>
            </a:lvl8pPr>
            <a:lvl9pPr fontAlgn="base">
              <a:spcBef>
                <a:spcPct val="0"/>
              </a:spcBef>
              <a:spcAft>
                <a:spcPct val="0"/>
              </a:spcAft>
              <a:defRPr>
                <a:solidFill>
                  <a:schemeClr val="tx1"/>
                </a:solidFill>
                <a:latin typeface="Arial" charset="0"/>
                <a:ea typeface="宋体" charset="-122"/>
              </a:defRPr>
            </a:lvl9pPr>
          </a:lstStyle>
          <a:p>
            <a:r>
              <a:rPr lang="zh-CN" altLang="en-US" sz="2800" dirty="0">
                <a:solidFill>
                  <a:schemeClr val="accent2"/>
                </a:solidFill>
                <a:ea typeface="黑体" pitchFamily="2" charset="-122"/>
              </a:rPr>
              <a:t>分析</a:t>
            </a:r>
            <a:r>
              <a:rPr lang="zh-CN" altLang="en-US" sz="2800" dirty="0" smtClean="0">
                <a:solidFill>
                  <a:schemeClr val="accent2"/>
                </a:solidFill>
                <a:ea typeface="黑体" pitchFamily="2" charset="-122"/>
              </a:rPr>
              <a:t>：</a:t>
            </a:r>
            <a:r>
              <a:rPr lang="zh-CN" altLang="en-US" dirty="0"/>
              <a:t>可以从交易信息表中直接获取用户每次的交易金额，也可以根据账户</a:t>
            </a:r>
            <a:r>
              <a:rPr lang="zh-CN" altLang="en-US" dirty="0" smtClean="0"/>
              <a:t>信息</a:t>
            </a:r>
            <a:r>
              <a:rPr lang="zh-CN" altLang="en-US" dirty="0"/>
              <a:t>表中余额的变化来获取，交易的方式较多，用户可能用卡消费也可能用存折消费，</a:t>
            </a:r>
            <a:r>
              <a:rPr lang="zh-CN" altLang="en-US" dirty="0" smtClean="0"/>
              <a:t>存折</a:t>
            </a:r>
            <a:r>
              <a:rPr lang="zh-CN" altLang="en-US" dirty="0"/>
              <a:t>的交易信息与卡略有不同，可能不会将交易信息存放在交易信息表中，而保存在</a:t>
            </a:r>
            <a:r>
              <a:rPr lang="zh-CN" altLang="en-US" dirty="0" smtClean="0"/>
              <a:t>其他</a:t>
            </a:r>
            <a:r>
              <a:rPr lang="zh-CN" altLang="en-US" dirty="0"/>
              <a:t>表中。但存折和卡对应的账号余额只有一个，所以更安全的方案是，根据账户信息</a:t>
            </a:r>
            <a:r>
              <a:rPr lang="zh-CN" altLang="en-US" dirty="0" smtClean="0"/>
              <a:t>表（</a:t>
            </a:r>
            <a:r>
              <a:rPr lang="en-US" altLang="zh-CN" dirty="0"/>
              <a:t>bank</a:t>
            </a:r>
            <a:r>
              <a:rPr lang="zh-CN" altLang="en-US" dirty="0"/>
              <a:t>）中余额的变化来获取交易金额。为了获取余额的变化，应该在账户信息表上</a:t>
            </a:r>
            <a:r>
              <a:rPr lang="zh-CN" altLang="en-US" dirty="0" smtClean="0"/>
              <a:t>创建</a:t>
            </a:r>
            <a:r>
              <a:rPr lang="en-US" altLang="zh-CN" dirty="0"/>
              <a:t>UPDATE </a:t>
            </a:r>
            <a:r>
              <a:rPr lang="zh-CN" altLang="en-US" dirty="0"/>
              <a:t>触发器。</a:t>
            </a:r>
            <a:endParaRPr lang="zh-CN" altLang="en-US" dirty="0">
              <a:solidFill>
                <a:schemeClr val="accent2"/>
              </a:solidFill>
              <a:ea typeface="黑体" pitchFamily="2" charset="-122"/>
            </a:endParaRPr>
          </a:p>
        </p:txBody>
      </p:sp>
      <p:sp>
        <p:nvSpPr>
          <p:cNvPr id="464902" name="Rectangle 6"/>
          <p:cNvSpPr>
            <a:spLocks noChangeArrowheads="1"/>
          </p:cNvSpPr>
          <p:nvPr/>
        </p:nvSpPr>
        <p:spPr bwMode="auto">
          <a:xfrm>
            <a:off x="468313" y="188640"/>
            <a:ext cx="853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zh-CN" sz="3200" dirty="0">
                <a:solidFill>
                  <a:schemeClr val="bg1"/>
                </a:solidFill>
              </a:rPr>
              <a:t>子任务</a:t>
            </a:r>
            <a:r>
              <a:rPr lang="en-US" altLang="zh-CN" sz="3200" dirty="0">
                <a:solidFill>
                  <a:schemeClr val="bg1"/>
                </a:solidFill>
              </a:rPr>
              <a:t>4</a:t>
            </a:r>
            <a:r>
              <a:rPr lang="zh-CN" altLang="zh-CN" sz="3200" dirty="0">
                <a:solidFill>
                  <a:schemeClr val="bg1"/>
                </a:solidFill>
              </a:rPr>
              <a:t>：创建</a:t>
            </a:r>
            <a:r>
              <a:rPr lang="en-US" altLang="zh-CN" sz="3200" dirty="0">
                <a:solidFill>
                  <a:schemeClr val="bg1"/>
                </a:solidFill>
              </a:rPr>
              <a:t>UPDATE</a:t>
            </a:r>
            <a:r>
              <a:rPr lang="zh-CN" altLang="zh-CN" sz="3200" dirty="0">
                <a:solidFill>
                  <a:schemeClr val="bg1"/>
                </a:solidFill>
              </a:rPr>
              <a:t>触发器</a:t>
            </a:r>
            <a:endParaRPr lang="en-US" altLang="zh-CN" sz="3200" b="0" dirty="0">
              <a:solidFill>
                <a:schemeClr val="bg1"/>
              </a:solidFill>
              <a:ea typeface="黑体" pitchFamily="2" charset="-122"/>
            </a:endParaRPr>
          </a:p>
        </p:txBody>
      </p:sp>
      <p:sp>
        <p:nvSpPr>
          <p:cNvPr id="2" name="矩形 1"/>
          <p:cNvSpPr/>
          <p:nvPr/>
        </p:nvSpPr>
        <p:spPr>
          <a:xfrm>
            <a:off x="673456" y="4353343"/>
            <a:ext cx="7858984" cy="923330"/>
          </a:xfrm>
          <a:prstGeom prst="rect">
            <a:avLst/>
          </a:prstGeom>
        </p:spPr>
        <p:txBody>
          <a:bodyPr wrap="square">
            <a:spAutoFit/>
          </a:bodyPr>
          <a:lstStyle/>
          <a:p>
            <a:pPr algn="l"/>
            <a:r>
              <a:rPr lang="zh-CN" altLang="en-US" dirty="0">
                <a:solidFill>
                  <a:srgbClr val="000000"/>
                </a:solidFill>
                <a:latin typeface="FZSSJW--GB1-0"/>
              </a:rPr>
              <a:t>更新操作可以视为两步操作：</a:t>
            </a:r>
          </a:p>
          <a:p>
            <a:pPr algn="l"/>
            <a:r>
              <a:rPr lang="zh-CN" altLang="en-US" sz="800" dirty="0">
                <a:solidFill>
                  <a:srgbClr val="00FFFF"/>
                </a:solidFill>
                <a:latin typeface="FZSSJW--GB1-0"/>
              </a:rPr>
              <a:t>● </a:t>
            </a:r>
            <a:r>
              <a:rPr lang="zh-CN" altLang="en-US" dirty="0">
                <a:solidFill>
                  <a:srgbClr val="000000"/>
                </a:solidFill>
                <a:latin typeface="FZSSJW--GB1-0"/>
              </a:rPr>
              <a:t>删除更改前原有的数据行：删除的数据转移到</a:t>
            </a:r>
            <a:r>
              <a:rPr lang="en-US" altLang="zh-CN" dirty="0">
                <a:solidFill>
                  <a:srgbClr val="000000"/>
                </a:solidFill>
                <a:latin typeface="TimesNewRomanPSMT"/>
              </a:rPr>
              <a:t>deleted </a:t>
            </a:r>
            <a:r>
              <a:rPr lang="zh-CN" altLang="en-US" dirty="0">
                <a:solidFill>
                  <a:srgbClr val="000000"/>
                </a:solidFill>
                <a:latin typeface="FZSSJW--GB1-0"/>
              </a:rPr>
              <a:t>表中。</a:t>
            </a:r>
          </a:p>
          <a:p>
            <a:pPr algn="l"/>
            <a:r>
              <a:rPr lang="zh-CN" altLang="en-US" sz="800" dirty="0">
                <a:solidFill>
                  <a:srgbClr val="00FFFF"/>
                </a:solidFill>
                <a:latin typeface="FZSSJW--GB1-0"/>
              </a:rPr>
              <a:t>● </a:t>
            </a:r>
            <a:r>
              <a:rPr lang="zh-CN" altLang="en-US" dirty="0">
                <a:solidFill>
                  <a:srgbClr val="000000"/>
                </a:solidFill>
                <a:latin typeface="FZSSJW--GB1-0"/>
              </a:rPr>
              <a:t>再插入更改后的新行：插入的数据同时也保存在</a:t>
            </a:r>
            <a:r>
              <a:rPr lang="en-US" altLang="zh-CN" dirty="0">
                <a:solidFill>
                  <a:srgbClr val="000000"/>
                </a:solidFill>
                <a:latin typeface="TimesNewRomanPSMT"/>
              </a:rPr>
              <a:t>inserted </a:t>
            </a:r>
            <a:r>
              <a:rPr lang="zh-CN" altLang="en-US" dirty="0">
                <a:solidFill>
                  <a:srgbClr val="000000"/>
                </a:solidFill>
                <a:latin typeface="FZSSJW--GB1-0"/>
              </a:rPr>
              <a:t>表中。</a:t>
            </a:r>
            <a:endParaRPr lang="zh-CN" altLang="en-US" dirty="0"/>
          </a:p>
        </p:txBody>
      </p:sp>
    </p:spTree>
    <p:extLst>
      <p:ext uri="{BB962C8B-B14F-4D97-AF65-F5344CB8AC3E}">
        <p14:creationId xmlns:p14="http://schemas.microsoft.com/office/powerpoint/2010/main" val="28981968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4899"/>
                                        </p:tgtEl>
                                        <p:attrNameLst>
                                          <p:attrName>style.visibility</p:attrName>
                                        </p:attrNameLst>
                                      </p:cBhvr>
                                      <p:to>
                                        <p:strVal val="visible"/>
                                      </p:to>
                                    </p:set>
                                    <p:anim calcmode="lin" valueType="num">
                                      <p:cBhvr additive="base">
                                        <p:cTn id="7" dur="500" fill="hold"/>
                                        <p:tgtEl>
                                          <p:spTgt spid="464899"/>
                                        </p:tgtEl>
                                        <p:attrNameLst>
                                          <p:attrName>ppt_x</p:attrName>
                                        </p:attrNameLst>
                                      </p:cBhvr>
                                      <p:tavLst>
                                        <p:tav tm="0">
                                          <p:val>
                                            <p:strVal val="0-#ppt_w/2"/>
                                          </p:val>
                                        </p:tav>
                                        <p:tav tm="100000">
                                          <p:val>
                                            <p:strVal val="#ppt_x"/>
                                          </p:val>
                                        </p:tav>
                                      </p:tavLst>
                                    </p:anim>
                                    <p:anim calcmode="lin" valueType="num">
                                      <p:cBhvr additive="base">
                                        <p:cTn id="8" dur="500" fill="hold"/>
                                        <p:tgtEl>
                                          <p:spTgt spid="46489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4900"/>
                                        </p:tgtEl>
                                        <p:attrNameLst>
                                          <p:attrName>style.visibility</p:attrName>
                                        </p:attrNameLst>
                                      </p:cBhvr>
                                      <p:to>
                                        <p:strVal val="visible"/>
                                      </p:to>
                                    </p:set>
                                    <p:anim calcmode="lin" valueType="num">
                                      <p:cBhvr additive="base">
                                        <p:cTn id="13" dur="500" fill="hold"/>
                                        <p:tgtEl>
                                          <p:spTgt spid="464900"/>
                                        </p:tgtEl>
                                        <p:attrNameLst>
                                          <p:attrName>ppt_x</p:attrName>
                                        </p:attrNameLst>
                                      </p:cBhvr>
                                      <p:tavLst>
                                        <p:tav tm="0">
                                          <p:val>
                                            <p:strVal val="0-#ppt_w/2"/>
                                          </p:val>
                                        </p:tav>
                                        <p:tav tm="100000">
                                          <p:val>
                                            <p:strVal val="#ppt_x"/>
                                          </p:val>
                                        </p:tav>
                                      </p:tavLst>
                                    </p:anim>
                                    <p:anim calcmode="lin" valueType="num">
                                      <p:cBhvr additive="base">
                                        <p:cTn id="14" dur="500" fill="hold"/>
                                        <p:tgtEl>
                                          <p:spTgt spid="4649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899" grpId="0"/>
      <p:bldP spid="46490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468313" y="188640"/>
            <a:ext cx="853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zh-CN" sz="3200" dirty="0">
                <a:solidFill>
                  <a:schemeClr val="bg1"/>
                </a:solidFill>
              </a:rPr>
              <a:t>子任务</a:t>
            </a:r>
            <a:r>
              <a:rPr lang="en-US" altLang="zh-CN" sz="3200" dirty="0">
                <a:solidFill>
                  <a:schemeClr val="bg1"/>
                </a:solidFill>
              </a:rPr>
              <a:t>4</a:t>
            </a:r>
            <a:r>
              <a:rPr lang="zh-CN" altLang="zh-CN" sz="3200" dirty="0">
                <a:solidFill>
                  <a:schemeClr val="bg1"/>
                </a:solidFill>
              </a:rPr>
              <a:t>：创建</a:t>
            </a:r>
            <a:r>
              <a:rPr lang="en-US" altLang="zh-CN" sz="3200" dirty="0">
                <a:solidFill>
                  <a:schemeClr val="bg1"/>
                </a:solidFill>
              </a:rPr>
              <a:t>UPDATE</a:t>
            </a:r>
            <a:r>
              <a:rPr lang="zh-CN" altLang="zh-CN" sz="3200" dirty="0">
                <a:solidFill>
                  <a:schemeClr val="bg1"/>
                </a:solidFill>
              </a:rPr>
              <a:t>触发器</a:t>
            </a:r>
            <a:endParaRPr lang="en-US" altLang="zh-CN" sz="3200" b="0" dirty="0">
              <a:solidFill>
                <a:schemeClr val="bg1"/>
              </a:solidFill>
              <a:ea typeface="黑体" pitchFamily="2" charset="-122"/>
            </a:endParaRPr>
          </a:p>
        </p:txBody>
      </p:sp>
      <p:sp>
        <p:nvSpPr>
          <p:cNvPr id="3" name="矩形 2"/>
          <p:cNvSpPr/>
          <p:nvPr/>
        </p:nvSpPr>
        <p:spPr>
          <a:xfrm>
            <a:off x="150999" y="800878"/>
            <a:ext cx="8823201" cy="5509200"/>
          </a:xfrm>
          <a:prstGeom prst="rect">
            <a:avLst/>
          </a:prstGeom>
        </p:spPr>
        <p:txBody>
          <a:bodyPr wrap="square">
            <a:spAutoFit/>
          </a:bodyPr>
          <a:lstStyle/>
          <a:p>
            <a:pPr algn="l"/>
            <a:r>
              <a:rPr lang="en-US" altLang="zh-CN" sz="1600" dirty="0">
                <a:latin typeface="CourierNewPSMT"/>
              </a:rPr>
              <a:t>USE </a:t>
            </a:r>
            <a:r>
              <a:rPr lang="en-US" altLang="zh-CN" sz="1600" dirty="0" err="1">
                <a:latin typeface="CourierNewPSMT"/>
              </a:rPr>
              <a:t>bankDB</a:t>
            </a:r>
            <a:endParaRPr lang="en-US" altLang="zh-CN" sz="1600" dirty="0">
              <a:latin typeface="CourierNewPSMT"/>
            </a:endParaRPr>
          </a:p>
          <a:p>
            <a:pPr algn="l"/>
            <a:r>
              <a:rPr lang="en-US" altLang="zh-CN" sz="1600" dirty="0">
                <a:latin typeface="CourierNewPSMT"/>
              </a:rPr>
              <a:t>GO</a:t>
            </a:r>
          </a:p>
          <a:p>
            <a:pPr algn="l"/>
            <a:r>
              <a:rPr lang="en-US" altLang="zh-CN" sz="1600" dirty="0">
                <a:latin typeface="CourierNewPSMT"/>
              </a:rPr>
              <a:t>/*---- </a:t>
            </a:r>
            <a:r>
              <a:rPr lang="zh-CN" altLang="en-US" sz="1600" dirty="0">
                <a:latin typeface="FZSSJW--GB1-0"/>
              </a:rPr>
              <a:t>检测是否存在：触发器存放在系统表</a:t>
            </a:r>
            <a:r>
              <a:rPr lang="en-US" altLang="zh-CN" sz="1600" dirty="0" err="1">
                <a:latin typeface="CourierNewPSMT"/>
              </a:rPr>
              <a:t>sysobjects</a:t>
            </a:r>
            <a:r>
              <a:rPr lang="en-US" altLang="zh-CN" sz="1600" dirty="0">
                <a:latin typeface="CourierNewPSMT"/>
              </a:rPr>
              <a:t> </a:t>
            </a:r>
            <a:r>
              <a:rPr lang="zh-CN" altLang="en-US" sz="1600" dirty="0">
                <a:latin typeface="FZSSJW--GB1-0"/>
              </a:rPr>
              <a:t>中</a:t>
            </a:r>
            <a:r>
              <a:rPr lang="en-US" altLang="zh-CN" sz="1600" dirty="0">
                <a:latin typeface="CourierNewPSMT"/>
              </a:rPr>
              <a:t>--------*/</a:t>
            </a:r>
          </a:p>
          <a:p>
            <a:pPr algn="l"/>
            <a:r>
              <a:rPr lang="en-US" altLang="zh-CN" sz="1600" dirty="0">
                <a:latin typeface="CourierNewPSMT"/>
              </a:rPr>
              <a:t>IF EXISTS (SELECT name FROM </a:t>
            </a:r>
            <a:r>
              <a:rPr lang="en-US" altLang="zh-CN" sz="1600" dirty="0" err="1">
                <a:latin typeface="CourierNewPSMT"/>
              </a:rPr>
              <a:t>sysobjects</a:t>
            </a:r>
            <a:r>
              <a:rPr lang="en-US" altLang="zh-CN" sz="1600" dirty="0">
                <a:latin typeface="CourierNewPSMT"/>
              </a:rPr>
              <a:t> WHERE name = </a:t>
            </a:r>
            <a:r>
              <a:rPr lang="en-US" altLang="zh-CN" sz="1600" dirty="0" smtClean="0">
                <a:latin typeface="CourierNewPSMT"/>
              </a:rPr>
              <a:t>'</a:t>
            </a:r>
            <a:r>
              <a:rPr lang="en-US" altLang="zh-CN" sz="1600" dirty="0" err="1" smtClean="0">
                <a:latin typeface="CourierNewPSMT"/>
              </a:rPr>
              <a:t>trig_UPDATE_bank</a:t>
            </a:r>
            <a:r>
              <a:rPr lang="en-US" altLang="zh-CN" sz="1600" dirty="0">
                <a:latin typeface="CourierNewPSMT"/>
              </a:rPr>
              <a:t>')</a:t>
            </a:r>
          </a:p>
          <a:p>
            <a:pPr algn="l"/>
            <a:r>
              <a:rPr lang="en-US" altLang="zh-CN" sz="1600" dirty="0">
                <a:latin typeface="CourierNewPSMT"/>
              </a:rPr>
              <a:t>DROP TRIGGER </a:t>
            </a:r>
            <a:r>
              <a:rPr lang="en-US" altLang="zh-CN" sz="1600" dirty="0" err="1">
                <a:latin typeface="CourierNewPSMT"/>
              </a:rPr>
              <a:t>trig_UPDATE_bank</a:t>
            </a:r>
            <a:endParaRPr lang="en-US" altLang="zh-CN" sz="1600" dirty="0">
              <a:latin typeface="CourierNewPSMT"/>
            </a:endParaRPr>
          </a:p>
          <a:p>
            <a:pPr algn="l"/>
            <a:r>
              <a:rPr lang="en-US" altLang="zh-CN" sz="1600" dirty="0">
                <a:latin typeface="CourierNewPSMT"/>
              </a:rPr>
              <a:t>GO</a:t>
            </a:r>
          </a:p>
          <a:p>
            <a:pPr algn="l"/>
            <a:r>
              <a:rPr lang="en-US" altLang="zh-CN" sz="1600" dirty="0">
                <a:latin typeface="CourierNewPSMT"/>
              </a:rPr>
              <a:t>/*---- </a:t>
            </a:r>
            <a:r>
              <a:rPr lang="zh-CN" altLang="en-US" sz="1600" dirty="0">
                <a:latin typeface="FZSSJW--GB1-0"/>
              </a:rPr>
              <a:t>创建</a:t>
            </a:r>
            <a:r>
              <a:rPr lang="en-US" altLang="zh-CN" sz="1600" dirty="0">
                <a:latin typeface="CourierNewPSMT"/>
              </a:rPr>
              <a:t>UPDATE </a:t>
            </a:r>
            <a:r>
              <a:rPr lang="zh-CN" altLang="en-US" sz="1600" dirty="0">
                <a:latin typeface="FZSSJW--GB1-0"/>
              </a:rPr>
              <a:t>触发器：在表</a:t>
            </a:r>
            <a:r>
              <a:rPr lang="en-US" altLang="zh-CN" sz="1600" dirty="0">
                <a:latin typeface="CourierNewPSMT"/>
              </a:rPr>
              <a:t>information </a:t>
            </a:r>
            <a:r>
              <a:rPr lang="zh-CN" altLang="en-US" sz="1600" dirty="0">
                <a:latin typeface="FZSSJW--GB1-0"/>
              </a:rPr>
              <a:t>上创建更新触发器</a:t>
            </a:r>
            <a:r>
              <a:rPr lang="en-US" altLang="zh-CN" sz="1600" dirty="0">
                <a:latin typeface="CourierNewPSMT"/>
              </a:rPr>
              <a:t>----*/</a:t>
            </a:r>
          </a:p>
          <a:p>
            <a:pPr algn="l"/>
            <a:r>
              <a:rPr lang="en-US" altLang="zh-CN" sz="1600" dirty="0">
                <a:latin typeface="CourierNewPSMT"/>
              </a:rPr>
              <a:t>CREATE TRIGGER </a:t>
            </a:r>
            <a:r>
              <a:rPr lang="en-US" altLang="zh-CN" sz="1600" dirty="0" err="1">
                <a:latin typeface="CourierNewPSMT"/>
              </a:rPr>
              <a:t>trig_UPDATE_bank</a:t>
            </a:r>
            <a:endParaRPr lang="en-US" altLang="zh-CN" sz="1600" dirty="0">
              <a:latin typeface="CourierNewPSMT"/>
            </a:endParaRPr>
          </a:p>
          <a:p>
            <a:pPr algn="l"/>
            <a:r>
              <a:rPr lang="en-US" altLang="zh-CN" sz="1600" dirty="0">
                <a:latin typeface="CourierNewPSMT"/>
              </a:rPr>
              <a:t>ON bank</a:t>
            </a:r>
          </a:p>
          <a:p>
            <a:pPr algn="l"/>
            <a:r>
              <a:rPr lang="en-US" altLang="zh-CN" sz="1600" dirty="0">
                <a:latin typeface="CourierNewPSMT"/>
              </a:rPr>
              <a:t>AFTER UPDATE</a:t>
            </a:r>
          </a:p>
          <a:p>
            <a:pPr algn="l"/>
            <a:r>
              <a:rPr lang="en-US" altLang="zh-CN" sz="1600" dirty="0">
                <a:latin typeface="CourierNewPSMT"/>
              </a:rPr>
              <a:t>AS</a:t>
            </a:r>
          </a:p>
          <a:p>
            <a:pPr algn="l"/>
            <a:r>
              <a:rPr lang="en-US" altLang="zh-CN" sz="1600" dirty="0">
                <a:latin typeface="CourierNewPSMT"/>
              </a:rPr>
              <a:t>DECLARE @</a:t>
            </a:r>
            <a:r>
              <a:rPr lang="en-US" altLang="zh-CN" sz="1600" dirty="0" err="1">
                <a:latin typeface="CourierNewPSMT"/>
              </a:rPr>
              <a:t>beforeMoney</a:t>
            </a:r>
            <a:r>
              <a:rPr lang="en-US" altLang="zh-CN" sz="1600" dirty="0">
                <a:latin typeface="CourierNewPSMT"/>
              </a:rPr>
              <a:t> MONEY,@</a:t>
            </a:r>
            <a:r>
              <a:rPr lang="en-US" altLang="zh-CN" sz="1600" dirty="0" err="1">
                <a:latin typeface="CourierNewPSMT"/>
              </a:rPr>
              <a:t>afterMoney</a:t>
            </a:r>
            <a:r>
              <a:rPr lang="en-US" altLang="zh-CN" sz="1600" dirty="0">
                <a:latin typeface="CourierNewPSMT"/>
              </a:rPr>
              <a:t> MONEY</a:t>
            </a:r>
          </a:p>
          <a:p>
            <a:pPr algn="l"/>
            <a:r>
              <a:rPr lang="en-US" altLang="zh-CN" sz="1600" dirty="0">
                <a:latin typeface="CourierNewPSMT"/>
              </a:rPr>
              <a:t>SELECT @</a:t>
            </a:r>
            <a:r>
              <a:rPr lang="en-US" altLang="zh-CN" sz="1600" dirty="0" err="1">
                <a:latin typeface="CourierNewPSMT"/>
              </a:rPr>
              <a:t>beforeMoney</a:t>
            </a:r>
            <a:r>
              <a:rPr lang="en-US" altLang="zh-CN" sz="1600" dirty="0">
                <a:latin typeface="CourierNewPSMT"/>
              </a:rPr>
              <a:t>=</a:t>
            </a:r>
            <a:r>
              <a:rPr lang="en-US" altLang="zh-CN" sz="1600" dirty="0" err="1">
                <a:latin typeface="CourierNewPSMT"/>
              </a:rPr>
              <a:t>currentMoney</a:t>
            </a:r>
            <a:r>
              <a:rPr lang="en-US" altLang="zh-CN" sz="1600" dirty="0">
                <a:latin typeface="CourierNewPSMT"/>
              </a:rPr>
              <a:t> FROM deleted -- </a:t>
            </a:r>
            <a:r>
              <a:rPr lang="zh-CN" altLang="en-US" sz="1600" dirty="0">
                <a:latin typeface="FZSSJW--GB1-0"/>
              </a:rPr>
              <a:t>获取交易前的余额</a:t>
            </a:r>
          </a:p>
          <a:p>
            <a:pPr algn="l"/>
            <a:r>
              <a:rPr lang="en-US" altLang="zh-CN" sz="1600" dirty="0">
                <a:latin typeface="CourierNewPSMT"/>
              </a:rPr>
              <a:t>SELECT @</a:t>
            </a:r>
            <a:r>
              <a:rPr lang="en-US" altLang="zh-CN" sz="1600" dirty="0" err="1">
                <a:latin typeface="CourierNewPSMT"/>
              </a:rPr>
              <a:t>afterMoney</a:t>
            </a:r>
            <a:r>
              <a:rPr lang="en-US" altLang="zh-CN" sz="1600" dirty="0">
                <a:latin typeface="CourierNewPSMT"/>
              </a:rPr>
              <a:t>=</a:t>
            </a:r>
            <a:r>
              <a:rPr lang="en-US" altLang="zh-CN" sz="1600" dirty="0" err="1">
                <a:latin typeface="CourierNewPSMT"/>
              </a:rPr>
              <a:t>currentMoney</a:t>
            </a:r>
            <a:r>
              <a:rPr lang="en-US" altLang="zh-CN" sz="1600" dirty="0">
                <a:latin typeface="CourierNewPSMT"/>
              </a:rPr>
              <a:t> FROM Inserted -- </a:t>
            </a:r>
            <a:r>
              <a:rPr lang="zh-CN" altLang="en-US" sz="1600" dirty="0">
                <a:latin typeface="FZSSJW--GB1-0"/>
              </a:rPr>
              <a:t>获取交易后的余额</a:t>
            </a:r>
          </a:p>
          <a:p>
            <a:pPr algn="l"/>
            <a:r>
              <a:rPr lang="en-US" altLang="zh-CN" sz="1600" dirty="0">
                <a:latin typeface="CourierNewPSMT"/>
              </a:rPr>
              <a:t>IF ABS(@</a:t>
            </a:r>
            <a:r>
              <a:rPr lang="en-US" altLang="zh-CN" sz="1600" dirty="0" err="1">
                <a:latin typeface="CourierNewPSMT"/>
              </a:rPr>
              <a:t>afterMoney</a:t>
            </a:r>
            <a:r>
              <a:rPr lang="en-US" altLang="zh-CN" sz="1600" dirty="0">
                <a:latin typeface="CourierNewPSMT"/>
              </a:rPr>
              <a:t>-@</a:t>
            </a:r>
            <a:r>
              <a:rPr lang="en-US" altLang="zh-CN" sz="1600" dirty="0" err="1">
                <a:latin typeface="CourierNewPSMT"/>
              </a:rPr>
              <a:t>beforeMoney</a:t>
            </a:r>
            <a:r>
              <a:rPr lang="en-US" altLang="zh-CN" sz="1600" dirty="0">
                <a:latin typeface="CourierNewPSMT"/>
              </a:rPr>
              <a:t>) &gt; 20000</a:t>
            </a:r>
          </a:p>
          <a:p>
            <a:pPr algn="l"/>
            <a:r>
              <a:rPr lang="en-US" altLang="zh-CN" sz="1600" dirty="0">
                <a:latin typeface="CourierNewPSMT"/>
              </a:rPr>
              <a:t>BEGIN</a:t>
            </a:r>
          </a:p>
          <a:p>
            <a:pPr algn="l"/>
            <a:r>
              <a:rPr lang="en-US" altLang="zh-CN" sz="1600" dirty="0">
                <a:latin typeface="CourierNewPSMT"/>
              </a:rPr>
              <a:t>print ' </a:t>
            </a:r>
            <a:r>
              <a:rPr lang="zh-CN" altLang="en-US" sz="1600" dirty="0">
                <a:latin typeface="FZSSJW--GB1-0"/>
              </a:rPr>
              <a:t>交易金额</a:t>
            </a:r>
            <a:r>
              <a:rPr lang="en-US" altLang="zh-CN" sz="1600" dirty="0">
                <a:latin typeface="CourierNewPSMT"/>
              </a:rPr>
              <a:t>: '+ convert(</a:t>
            </a:r>
            <a:r>
              <a:rPr lang="en-US" altLang="zh-CN" sz="1600" dirty="0" err="1">
                <a:latin typeface="CourierNewPSMT"/>
              </a:rPr>
              <a:t>varchar</a:t>
            </a:r>
            <a:r>
              <a:rPr lang="en-US" altLang="zh-CN" sz="1600" dirty="0">
                <a:latin typeface="CourierNewPSMT"/>
              </a:rPr>
              <a:t>(8),ABS(@</a:t>
            </a:r>
            <a:r>
              <a:rPr lang="en-US" altLang="zh-CN" sz="1600" dirty="0" err="1">
                <a:latin typeface="CourierNewPSMT"/>
              </a:rPr>
              <a:t>afterMoney</a:t>
            </a:r>
            <a:r>
              <a:rPr lang="en-US" altLang="zh-CN" sz="1600" dirty="0">
                <a:latin typeface="CourierNewPSMT"/>
              </a:rPr>
              <a:t> - @</a:t>
            </a:r>
          </a:p>
          <a:p>
            <a:pPr algn="l"/>
            <a:r>
              <a:rPr lang="en-US" altLang="zh-CN" sz="1600" dirty="0" err="1">
                <a:latin typeface="CourierNewPSMT"/>
              </a:rPr>
              <a:t>beforeMoney</a:t>
            </a:r>
            <a:r>
              <a:rPr lang="en-US" altLang="zh-CN" sz="1600" dirty="0">
                <a:latin typeface="CourierNewPSMT"/>
              </a:rPr>
              <a:t>))</a:t>
            </a:r>
          </a:p>
          <a:p>
            <a:pPr algn="l"/>
            <a:r>
              <a:rPr lang="en-US" altLang="zh-CN" sz="1600" dirty="0">
                <a:latin typeface="CourierNewPSMT"/>
              </a:rPr>
              <a:t>RAISERROR (' </a:t>
            </a:r>
            <a:r>
              <a:rPr lang="zh-CN" altLang="en-US" sz="1600" dirty="0">
                <a:latin typeface="FZSSJW--GB1-0"/>
              </a:rPr>
              <a:t>每笔交易不能超过</a:t>
            </a:r>
            <a:r>
              <a:rPr lang="en-US" altLang="zh-CN" sz="1600" dirty="0">
                <a:latin typeface="CourierNewPSMT"/>
              </a:rPr>
              <a:t>2 </a:t>
            </a:r>
            <a:r>
              <a:rPr lang="zh-CN" altLang="en-US" sz="1600" dirty="0">
                <a:latin typeface="FZSSJW--GB1-0"/>
              </a:rPr>
              <a:t>万元</a:t>
            </a:r>
            <a:r>
              <a:rPr lang="en-US" altLang="zh-CN" sz="1600" dirty="0">
                <a:latin typeface="CourierNewPSMT"/>
              </a:rPr>
              <a:t>, </a:t>
            </a:r>
            <a:r>
              <a:rPr lang="zh-CN" altLang="en-US" sz="1600" dirty="0">
                <a:latin typeface="FZSSJW--GB1-0"/>
              </a:rPr>
              <a:t>交易失败</a:t>
            </a:r>
            <a:r>
              <a:rPr lang="en-US" altLang="zh-CN" sz="1600" dirty="0">
                <a:latin typeface="CourierNewPSMT"/>
              </a:rPr>
              <a:t>',16,1)</a:t>
            </a:r>
          </a:p>
          <a:p>
            <a:pPr algn="l"/>
            <a:r>
              <a:rPr lang="en-US" altLang="zh-CN" sz="1600" dirty="0">
                <a:latin typeface="CourierNewPSMT"/>
              </a:rPr>
              <a:t>ROLLBACK TRANSACTION -- </a:t>
            </a:r>
            <a:r>
              <a:rPr lang="zh-CN" altLang="en-US" sz="1600" dirty="0">
                <a:latin typeface="FZSSJW--GB1-0"/>
              </a:rPr>
              <a:t>回滚事务</a:t>
            </a:r>
            <a:r>
              <a:rPr lang="en-US" altLang="zh-CN" sz="1600" dirty="0">
                <a:latin typeface="CourierNewPSMT"/>
              </a:rPr>
              <a:t>, </a:t>
            </a:r>
            <a:r>
              <a:rPr lang="zh-CN" altLang="en-US" sz="1600" dirty="0">
                <a:latin typeface="FZSSJW--GB1-0"/>
              </a:rPr>
              <a:t>撤销交易</a:t>
            </a:r>
          </a:p>
          <a:p>
            <a:pPr algn="l"/>
            <a:r>
              <a:rPr lang="en-US" altLang="zh-CN" sz="1600" dirty="0">
                <a:latin typeface="CourierNewPSMT"/>
              </a:rPr>
              <a:t>END</a:t>
            </a:r>
          </a:p>
          <a:p>
            <a:pPr algn="l"/>
            <a:r>
              <a:rPr lang="en-US" altLang="zh-CN" sz="1600" dirty="0">
                <a:latin typeface="CourierNewPSMT"/>
              </a:rPr>
              <a:t>GO</a:t>
            </a:r>
            <a:endParaRPr lang="zh-CN" altLang="en-US" sz="1600" dirty="0"/>
          </a:p>
        </p:txBody>
      </p:sp>
    </p:spTree>
    <p:extLst>
      <p:ext uri="{BB962C8B-B14F-4D97-AF65-F5344CB8AC3E}">
        <p14:creationId xmlns:p14="http://schemas.microsoft.com/office/powerpoint/2010/main" val="259323182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468313" y="188640"/>
            <a:ext cx="853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zh-CN" sz="3200" dirty="0">
                <a:solidFill>
                  <a:schemeClr val="bg1"/>
                </a:solidFill>
              </a:rPr>
              <a:t>子任务</a:t>
            </a:r>
            <a:r>
              <a:rPr lang="en-US" altLang="zh-CN" sz="3200" dirty="0">
                <a:solidFill>
                  <a:schemeClr val="bg1"/>
                </a:solidFill>
              </a:rPr>
              <a:t>4</a:t>
            </a:r>
            <a:r>
              <a:rPr lang="zh-CN" altLang="zh-CN" sz="3200" dirty="0">
                <a:solidFill>
                  <a:schemeClr val="bg1"/>
                </a:solidFill>
              </a:rPr>
              <a:t>：创建</a:t>
            </a:r>
            <a:r>
              <a:rPr lang="en-US" altLang="zh-CN" sz="3200" dirty="0">
                <a:solidFill>
                  <a:schemeClr val="bg1"/>
                </a:solidFill>
              </a:rPr>
              <a:t>UPDATE</a:t>
            </a:r>
            <a:r>
              <a:rPr lang="zh-CN" altLang="zh-CN" sz="3200" dirty="0">
                <a:solidFill>
                  <a:schemeClr val="bg1"/>
                </a:solidFill>
              </a:rPr>
              <a:t>触发器</a:t>
            </a:r>
            <a:endParaRPr lang="en-US" altLang="zh-CN" sz="3200" b="0" dirty="0">
              <a:solidFill>
                <a:schemeClr val="bg1"/>
              </a:solidFill>
              <a:ea typeface="黑体" pitchFamily="2" charset="-122"/>
            </a:endParaRPr>
          </a:p>
        </p:txBody>
      </p:sp>
      <p:sp>
        <p:nvSpPr>
          <p:cNvPr id="3" name="矩形 2"/>
          <p:cNvSpPr/>
          <p:nvPr/>
        </p:nvSpPr>
        <p:spPr>
          <a:xfrm>
            <a:off x="323528" y="908720"/>
            <a:ext cx="7560840" cy="4154984"/>
          </a:xfrm>
          <a:prstGeom prst="rect">
            <a:avLst/>
          </a:prstGeom>
        </p:spPr>
        <p:txBody>
          <a:bodyPr wrap="square">
            <a:spAutoFit/>
          </a:bodyPr>
          <a:lstStyle/>
          <a:p>
            <a:pPr algn="l"/>
            <a:r>
              <a:rPr lang="en-US" altLang="zh-CN" sz="1600" dirty="0">
                <a:latin typeface="CourierNewPSMT"/>
              </a:rPr>
              <a:t>/*-- </a:t>
            </a:r>
            <a:r>
              <a:rPr lang="zh-CN" altLang="en-US" sz="1600" dirty="0">
                <a:latin typeface="FZSSJW--GB1-0"/>
              </a:rPr>
              <a:t>测试触发器：删除数据 </a:t>
            </a:r>
            <a:r>
              <a:rPr lang="en-US" altLang="zh-CN" sz="1600" dirty="0">
                <a:latin typeface="CourierNewPSMT"/>
              </a:rPr>
              <a:t>---*/</a:t>
            </a:r>
          </a:p>
          <a:p>
            <a:pPr algn="l"/>
            <a:r>
              <a:rPr lang="en-US" altLang="zh-CN" sz="1600" dirty="0">
                <a:latin typeface="CourierNewPSMT"/>
              </a:rPr>
              <a:t>SET NOCOUNT ON -- </a:t>
            </a:r>
            <a:r>
              <a:rPr lang="zh-CN" altLang="en-US" sz="1600" dirty="0">
                <a:latin typeface="FZSSJW--GB1-0"/>
              </a:rPr>
              <a:t>不显示</a:t>
            </a:r>
            <a:r>
              <a:rPr lang="en-US" altLang="zh-CN" sz="1600" dirty="0">
                <a:latin typeface="CourierNewPSMT"/>
              </a:rPr>
              <a:t>T </a:t>
            </a:r>
            <a:r>
              <a:rPr lang="zh-CN" altLang="en-US" sz="1600" dirty="0">
                <a:latin typeface="FZSSJW--GB1-0"/>
              </a:rPr>
              <a:t>－ </a:t>
            </a:r>
            <a:r>
              <a:rPr lang="en-US" altLang="zh-CN" sz="1600" dirty="0">
                <a:latin typeface="CourierNewPSMT"/>
              </a:rPr>
              <a:t>SQL </a:t>
            </a:r>
            <a:r>
              <a:rPr lang="zh-CN" altLang="en-US" sz="1600" dirty="0">
                <a:latin typeface="FZSSJW--GB1-0"/>
              </a:rPr>
              <a:t>语句影响的记录行数</a:t>
            </a:r>
          </a:p>
          <a:p>
            <a:pPr algn="l"/>
            <a:r>
              <a:rPr lang="en-US" altLang="zh-CN" sz="1600" dirty="0">
                <a:latin typeface="CourierNewPSMT"/>
              </a:rPr>
              <a:t>UPDATE bank SET </a:t>
            </a:r>
            <a:r>
              <a:rPr lang="en-US" altLang="zh-CN" sz="1600" dirty="0" err="1">
                <a:latin typeface="CourierNewPSMT"/>
              </a:rPr>
              <a:t>currentMoney</a:t>
            </a:r>
            <a:r>
              <a:rPr lang="en-US" altLang="zh-CN" sz="1600" dirty="0">
                <a:latin typeface="CourierNewPSMT"/>
              </a:rPr>
              <a:t> = </a:t>
            </a:r>
            <a:r>
              <a:rPr lang="en-US" altLang="zh-CN" sz="1600" dirty="0" err="1">
                <a:latin typeface="CourierNewPSMT"/>
              </a:rPr>
              <a:t>currentMoney</a:t>
            </a:r>
            <a:r>
              <a:rPr lang="en-US" altLang="zh-CN" sz="1600" dirty="0">
                <a:latin typeface="CourierNewPSMT"/>
              </a:rPr>
              <a:t> + 25000 WHERE </a:t>
            </a:r>
            <a:r>
              <a:rPr lang="en-US" altLang="zh-CN" sz="1600" dirty="0" err="1">
                <a:latin typeface="CourierNewPSMT"/>
              </a:rPr>
              <a:t>cardID</a:t>
            </a:r>
            <a:endParaRPr lang="en-US" altLang="zh-CN" sz="1600" dirty="0">
              <a:latin typeface="CourierNewPSMT"/>
            </a:endParaRPr>
          </a:p>
          <a:p>
            <a:pPr algn="l"/>
            <a:r>
              <a:rPr lang="en-US" altLang="zh-CN" sz="1600" dirty="0">
                <a:latin typeface="CourierNewPSMT"/>
              </a:rPr>
              <a:t>='10010001'</a:t>
            </a:r>
          </a:p>
          <a:p>
            <a:pPr algn="l"/>
            <a:r>
              <a:rPr lang="en-US" altLang="zh-CN" sz="1600" dirty="0">
                <a:latin typeface="CourierNewPSMT"/>
              </a:rPr>
              <a:t>GO</a:t>
            </a:r>
          </a:p>
          <a:p>
            <a:pPr algn="l"/>
            <a:r>
              <a:rPr lang="en-US" altLang="zh-CN" sz="1600" dirty="0">
                <a:latin typeface="CourierNewPSMT"/>
              </a:rPr>
              <a:t>INSERT INTO information(</a:t>
            </a:r>
            <a:r>
              <a:rPr lang="en-US" altLang="zh-CN" sz="1600" dirty="0" err="1">
                <a:latin typeface="CourierNewPSMT"/>
              </a:rPr>
              <a:t>cardID,transType,transMoney,transDate</a:t>
            </a:r>
            <a:r>
              <a:rPr lang="en-US" altLang="zh-CN" sz="1600" dirty="0">
                <a:latin typeface="CourierNewPSMT"/>
              </a:rPr>
              <a:t>)</a:t>
            </a:r>
          </a:p>
          <a:p>
            <a:pPr algn="l"/>
            <a:r>
              <a:rPr lang="en-US" altLang="zh-CN" sz="1600" dirty="0">
                <a:latin typeface="CourierNewPSMT"/>
              </a:rPr>
              <a:t>VALUES('10010002', ' </a:t>
            </a:r>
            <a:r>
              <a:rPr lang="zh-CN" altLang="en-US" sz="1600" dirty="0">
                <a:latin typeface="FZSSJW--GB1-0"/>
              </a:rPr>
              <a:t>支取</a:t>
            </a:r>
            <a:r>
              <a:rPr lang="en-US" altLang="zh-CN" sz="1600" dirty="0">
                <a:latin typeface="CourierNewPSMT"/>
              </a:rPr>
              <a:t>',30000, '2020-03-12 16:30:20')</a:t>
            </a:r>
          </a:p>
          <a:p>
            <a:pPr algn="l"/>
            <a:r>
              <a:rPr lang="en-US" altLang="zh-CN" sz="1600" dirty="0" smtClean="0">
                <a:latin typeface="CourierNewPSMT"/>
              </a:rPr>
              <a:t>GO</a:t>
            </a:r>
          </a:p>
          <a:p>
            <a:pPr algn="l"/>
            <a:r>
              <a:rPr lang="en-US" altLang="zh-CN" sz="1600" dirty="0"/>
              <a:t>INSERT INTO information(</a:t>
            </a:r>
            <a:r>
              <a:rPr lang="en-US" altLang="zh-CN" sz="1600" dirty="0" err="1"/>
              <a:t>cardID,transType,transMoney,transDate</a:t>
            </a:r>
            <a:r>
              <a:rPr lang="en-US" altLang="zh-CN" sz="1600" dirty="0"/>
              <a:t>)</a:t>
            </a:r>
          </a:p>
          <a:p>
            <a:pPr algn="l"/>
            <a:r>
              <a:rPr lang="en-US" altLang="zh-CN" sz="1600" dirty="0"/>
              <a:t>VALUES('10010002', ' </a:t>
            </a:r>
            <a:r>
              <a:rPr lang="zh-CN" altLang="en-US" sz="1600" dirty="0"/>
              <a:t>存入</a:t>
            </a:r>
            <a:r>
              <a:rPr lang="en-US" altLang="zh-CN" sz="1600" dirty="0"/>
              <a:t>',5000, '2020-03-12 16:40:50')</a:t>
            </a:r>
          </a:p>
          <a:p>
            <a:pPr algn="l"/>
            <a:r>
              <a:rPr lang="en-US" altLang="zh-CN" sz="1600" dirty="0"/>
              <a:t>GO</a:t>
            </a:r>
          </a:p>
          <a:p>
            <a:pPr algn="l"/>
            <a:r>
              <a:rPr lang="en-US" altLang="zh-CN" sz="1600" dirty="0"/>
              <a:t>-- </a:t>
            </a:r>
            <a:r>
              <a:rPr lang="zh-CN" altLang="en-US" sz="1600" dirty="0"/>
              <a:t>查看结果</a:t>
            </a:r>
          </a:p>
          <a:p>
            <a:pPr algn="l"/>
            <a:r>
              <a:rPr lang="en-US" altLang="zh-CN" sz="1600" dirty="0"/>
              <a:t>PRINT ' </a:t>
            </a:r>
            <a:r>
              <a:rPr lang="zh-CN" altLang="en-US" sz="1600" dirty="0"/>
              <a:t>账户信息表中的数据：</a:t>
            </a:r>
            <a:r>
              <a:rPr lang="en-US" altLang="zh-CN" sz="1600" dirty="0"/>
              <a:t>'</a:t>
            </a:r>
          </a:p>
          <a:p>
            <a:pPr algn="l"/>
            <a:r>
              <a:rPr lang="en-US" altLang="zh-CN" sz="1600" dirty="0"/>
              <a:t>SELECT * FROM bank</a:t>
            </a:r>
          </a:p>
          <a:p>
            <a:pPr algn="l"/>
            <a:r>
              <a:rPr lang="en-US" altLang="zh-CN" sz="1600" dirty="0"/>
              <a:t>PRINT ' </a:t>
            </a:r>
            <a:r>
              <a:rPr lang="zh-CN" altLang="en-US" sz="1600" dirty="0"/>
              <a:t>交易信息表中的数据：</a:t>
            </a:r>
            <a:r>
              <a:rPr lang="en-US" altLang="zh-CN" sz="1600" dirty="0"/>
              <a:t>'</a:t>
            </a:r>
          </a:p>
          <a:p>
            <a:pPr algn="l"/>
            <a:r>
              <a:rPr lang="en-US" altLang="zh-CN" sz="1600" dirty="0"/>
              <a:t>SELECT * FROM information</a:t>
            </a:r>
            <a:endParaRPr lang="zh-CN" altLang="en-US" sz="1600" dirty="0"/>
          </a:p>
        </p:txBody>
      </p:sp>
      <p:pic>
        <p:nvPicPr>
          <p:cNvPr id="4" name="图片 3"/>
          <p:cNvPicPr>
            <a:picLocks noChangeAspect="1"/>
          </p:cNvPicPr>
          <p:nvPr/>
        </p:nvPicPr>
        <p:blipFill>
          <a:blip r:embed="rId2"/>
          <a:stretch>
            <a:fillRect/>
          </a:stretch>
        </p:blipFill>
        <p:spPr>
          <a:xfrm>
            <a:off x="128712" y="980728"/>
            <a:ext cx="8874001" cy="4630267"/>
          </a:xfrm>
          <a:prstGeom prst="rect">
            <a:avLst/>
          </a:prstGeom>
        </p:spPr>
      </p:pic>
    </p:spTree>
    <p:extLst>
      <p:ext uri="{BB962C8B-B14F-4D97-AF65-F5344CB8AC3E}">
        <p14:creationId xmlns:p14="http://schemas.microsoft.com/office/powerpoint/2010/main" val="54987715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2" name="矩形 1"/>
          <p:cNvSpPr/>
          <p:nvPr/>
        </p:nvSpPr>
        <p:spPr>
          <a:xfrm>
            <a:off x="509328" y="1896331"/>
            <a:ext cx="7749752" cy="317009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l"/>
            <a:r>
              <a:rPr lang="zh-CN" altLang="zh-CN" sz="2000"/>
              <a:t>步骤如下：</a:t>
            </a:r>
          </a:p>
          <a:p>
            <a:pPr algn="l"/>
            <a:r>
              <a:rPr lang="zh-CN" altLang="zh-CN" sz="2000"/>
              <a:t>（</a:t>
            </a:r>
            <a:r>
              <a:rPr lang="en-US" altLang="zh-CN" sz="2000"/>
              <a:t>1</a:t>
            </a:r>
            <a:r>
              <a:rPr lang="zh-CN" altLang="zh-CN" sz="2000"/>
              <a:t>）启动</a:t>
            </a:r>
            <a:r>
              <a:rPr lang="en-US" altLang="zh-CN" sz="2000"/>
              <a:t>SQL Server Management Studio</a:t>
            </a:r>
            <a:r>
              <a:rPr lang="zh-CN" altLang="zh-CN" sz="2000"/>
              <a:t>，在“对象资源管理器”中展开数据库节点，选择要修改存储过程的目标数据库</a:t>
            </a:r>
            <a:r>
              <a:rPr lang="en-US" altLang="zh-CN" sz="2000"/>
              <a:t>studentmanager</a:t>
            </a:r>
            <a:r>
              <a:rPr lang="zh-CN" altLang="zh-CN" sz="2000"/>
              <a:t>并展开。</a:t>
            </a:r>
          </a:p>
          <a:p>
            <a:pPr algn="l"/>
            <a:r>
              <a:rPr lang="zh-CN" altLang="zh-CN" sz="2000"/>
              <a:t>（</a:t>
            </a:r>
            <a:r>
              <a:rPr lang="en-US" altLang="zh-CN" sz="2000"/>
              <a:t>2</a:t>
            </a:r>
            <a:r>
              <a:rPr lang="zh-CN" altLang="zh-CN" sz="2000"/>
              <a:t>）选择展开“可编程性”节点，右击“存储过程”，选择“</a:t>
            </a:r>
            <a:r>
              <a:rPr lang="en-US" altLang="zh-CN" sz="2000"/>
              <a:t>myProce1</a:t>
            </a:r>
            <a:r>
              <a:rPr lang="zh-CN" altLang="zh-CN" sz="2000"/>
              <a:t>”，单击右键从弹出的快捷菜单中执行“修改”选项，打开“修改存储过程”窗口命令选项。如图</a:t>
            </a:r>
            <a:r>
              <a:rPr lang="en-US" altLang="zh-CN" sz="2000"/>
              <a:t>7.16</a:t>
            </a:r>
            <a:r>
              <a:rPr lang="zh-CN" altLang="zh-CN" sz="2000"/>
              <a:t>所示。</a:t>
            </a:r>
          </a:p>
          <a:p>
            <a:pPr algn="l"/>
            <a:r>
              <a:rPr lang="zh-CN" altLang="zh-CN" sz="2000"/>
              <a:t>（</a:t>
            </a:r>
            <a:r>
              <a:rPr lang="en-US" altLang="zh-CN" sz="2000"/>
              <a:t>3</a:t>
            </a:r>
            <a:r>
              <a:rPr lang="zh-CN" altLang="zh-CN" sz="2000"/>
              <a:t>）修改好存储过程，单击工具栏的执行按钮</a:t>
            </a:r>
            <a:r>
              <a:rPr lang="en-US" altLang="zh-CN" sz="2000"/>
              <a:t> </a:t>
            </a:r>
            <a:r>
              <a:rPr lang="zh-CN" altLang="zh-CN" sz="2000"/>
              <a:t>，完成对存储过程的修改。</a:t>
            </a:r>
          </a:p>
          <a:p>
            <a:pPr algn="l"/>
            <a:endParaRPr lang="zh-CN" altLang="zh-CN" sz="2000"/>
          </a:p>
        </p:txBody>
      </p:sp>
      <p:sp>
        <p:nvSpPr>
          <p:cNvPr id="3" name="矩形 2"/>
          <p:cNvSpPr/>
          <p:nvPr/>
        </p:nvSpPr>
        <p:spPr>
          <a:xfrm>
            <a:off x="395536" y="882495"/>
            <a:ext cx="7848872" cy="400110"/>
          </a:xfrm>
          <a:prstGeom prst="rect">
            <a:avLst/>
          </a:prstGeom>
        </p:spPr>
        <p:txBody>
          <a:bodyPr wrap="square">
            <a:spAutoFit/>
          </a:bodyPr>
          <a:lstStyle/>
          <a:p>
            <a:pPr algn="l"/>
            <a:r>
              <a:rPr lang="zh-CN" altLang="zh-CN" sz="2000" b="1" dirty="0">
                <a:solidFill>
                  <a:srgbClr val="0000FF"/>
                </a:solidFill>
              </a:rPr>
              <a:t>子任务</a:t>
            </a:r>
            <a:r>
              <a:rPr lang="en-US" altLang="zh-CN" sz="2000" b="1" dirty="0">
                <a:solidFill>
                  <a:srgbClr val="0000FF"/>
                </a:solidFill>
              </a:rPr>
              <a:t>1</a:t>
            </a:r>
            <a:r>
              <a:rPr lang="zh-CN" altLang="zh-CN" sz="2000" b="1" dirty="0">
                <a:solidFill>
                  <a:srgbClr val="0000FF"/>
                </a:solidFill>
              </a:rPr>
              <a:t>：使用</a:t>
            </a:r>
            <a:r>
              <a:rPr lang="en-US" altLang="zh-CN" sz="2000" b="1" dirty="0">
                <a:solidFill>
                  <a:srgbClr val="0000FF"/>
                </a:solidFill>
              </a:rPr>
              <a:t>SQL Server Management Studio</a:t>
            </a:r>
            <a:r>
              <a:rPr lang="zh-CN" altLang="zh-CN" sz="2000" b="1" dirty="0">
                <a:solidFill>
                  <a:srgbClr val="0000FF"/>
                </a:solidFill>
              </a:rPr>
              <a:t>修改存储过程</a:t>
            </a:r>
            <a:endParaRPr lang="zh-CN" altLang="en-US" sz="2000" b="1" dirty="0">
              <a:solidFill>
                <a:srgbClr val="0000FF"/>
              </a:solidFill>
            </a:endParaRPr>
          </a:p>
        </p:txBody>
      </p:sp>
      <p:sp>
        <p:nvSpPr>
          <p:cNvPr id="7" name="Rectangle 6"/>
          <p:cNvSpPr>
            <a:spLocks noChangeArrowheads="1"/>
          </p:cNvSpPr>
          <p:nvPr/>
        </p:nvSpPr>
        <p:spPr bwMode="auto">
          <a:xfrm>
            <a:off x="468313" y="188640"/>
            <a:ext cx="853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en-US" sz="3200" dirty="0" smtClean="0">
                <a:solidFill>
                  <a:schemeClr val="bg1"/>
                </a:solidFill>
              </a:rPr>
              <a:t>知识扩展</a:t>
            </a:r>
            <a:r>
              <a:rPr lang="zh-CN" altLang="zh-CN" sz="3200" dirty="0" smtClean="0">
                <a:solidFill>
                  <a:schemeClr val="bg1"/>
                </a:solidFill>
              </a:rPr>
              <a:t>：</a:t>
            </a:r>
            <a:r>
              <a:rPr lang="zh-CN" altLang="en-US" sz="3200" dirty="0">
                <a:solidFill>
                  <a:schemeClr val="bg1"/>
                </a:solidFill>
              </a:rPr>
              <a:t>修改存储过程</a:t>
            </a:r>
            <a:endParaRPr lang="en-US" altLang="zh-CN" sz="3200" dirty="0">
              <a:solidFill>
                <a:schemeClr val="bg1"/>
              </a:solidFill>
            </a:endParaRPr>
          </a:p>
        </p:txBody>
      </p:sp>
    </p:spTree>
    <p:extLst>
      <p:ext uri="{BB962C8B-B14F-4D97-AF65-F5344CB8AC3E}">
        <p14:creationId xmlns:p14="http://schemas.microsoft.com/office/powerpoint/2010/main" val="26745489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628328" y="99189"/>
            <a:ext cx="8229600" cy="792163"/>
          </a:xfrm>
          <a:prstGeom prst="rect">
            <a:avLst/>
          </a:prstGeom>
        </p:spPr>
        <p:txBody>
          <a:bodyPr/>
          <a:lstStyle/>
          <a:p>
            <a:pPr marL="838200" indent="-838200"/>
            <a:r>
              <a:rPr lang="zh-CN" altLang="zh-CN" sz="3200"/>
              <a:t>修改存储过程</a:t>
            </a:r>
            <a:endParaRPr lang="en-US" altLang="zh-CN" sz="32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2" name="矩形 1"/>
          <p:cNvSpPr/>
          <p:nvPr/>
        </p:nvSpPr>
        <p:spPr>
          <a:xfrm>
            <a:off x="440543" y="1282605"/>
            <a:ext cx="7749752" cy="550920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l"/>
            <a:r>
              <a:rPr lang="en-US" altLang="zh-CN" sz="1600"/>
              <a:t>USE stuentmanager</a:t>
            </a:r>
            <a:endParaRPr lang="zh-CN" altLang="zh-CN" sz="1600"/>
          </a:p>
          <a:p>
            <a:pPr algn="l"/>
            <a:r>
              <a:rPr lang="en-US" altLang="zh-CN" sz="1600"/>
              <a:t>GO</a:t>
            </a:r>
            <a:endParaRPr lang="zh-CN" altLang="zh-CN" sz="1600"/>
          </a:p>
          <a:p>
            <a:pPr algn="l"/>
            <a:r>
              <a:rPr lang="en-US" altLang="zh-CN" sz="1600"/>
              <a:t>/*---</a:t>
            </a:r>
            <a:r>
              <a:rPr lang="zh-CN" altLang="zh-CN" sz="1600"/>
              <a:t>检测是否存在：存储过程存放在系统表</a:t>
            </a:r>
            <a:r>
              <a:rPr lang="en-US" altLang="zh-CN" sz="1600"/>
              <a:t>sysobjects</a:t>
            </a:r>
            <a:r>
              <a:rPr lang="zh-CN" altLang="zh-CN" sz="1600"/>
              <a:t>中</a:t>
            </a:r>
            <a:r>
              <a:rPr lang="en-US" altLang="zh-CN" sz="1600"/>
              <a:t>---*/</a:t>
            </a:r>
            <a:endParaRPr lang="zh-CN" altLang="zh-CN" sz="1600"/>
          </a:p>
          <a:p>
            <a:pPr algn="l"/>
            <a:r>
              <a:rPr lang="en-US" altLang="zh-CN" sz="1600"/>
              <a:t>IF EXISTS (SELECT * FROM sysobjects WHERE name = 'proc_stu')</a:t>
            </a:r>
            <a:endParaRPr lang="zh-CN" altLang="zh-CN" sz="1600"/>
          </a:p>
          <a:p>
            <a:pPr algn="l"/>
            <a:r>
              <a:rPr lang="en-US" altLang="zh-CN" sz="1600"/>
              <a:t>  DROP PROCEDURE  proc_stu</a:t>
            </a:r>
            <a:endParaRPr lang="zh-CN" altLang="zh-CN" sz="1600"/>
          </a:p>
          <a:p>
            <a:pPr algn="l"/>
            <a:r>
              <a:rPr lang="en-US" altLang="zh-CN" sz="1600"/>
              <a:t>GO</a:t>
            </a:r>
            <a:endParaRPr lang="zh-CN" altLang="zh-CN" sz="1600"/>
          </a:p>
          <a:p>
            <a:pPr algn="l"/>
            <a:r>
              <a:rPr lang="en-US" altLang="zh-CN" sz="1600"/>
              <a:t>/*---</a:t>
            </a:r>
            <a:r>
              <a:rPr lang="zh-CN" altLang="zh-CN" sz="1600"/>
              <a:t>修改存储过程</a:t>
            </a:r>
            <a:r>
              <a:rPr lang="en-US" altLang="zh-CN" sz="1600"/>
              <a:t>----*/</a:t>
            </a:r>
            <a:endParaRPr lang="zh-CN" altLang="zh-CN" sz="1600"/>
          </a:p>
          <a:p>
            <a:pPr algn="l"/>
            <a:r>
              <a:rPr lang="en-US" altLang="zh-CN" sz="1600"/>
              <a:t>ALTER PROCEDURE proc_stu</a:t>
            </a:r>
            <a:endParaRPr lang="zh-CN" altLang="zh-CN" sz="1600"/>
          </a:p>
          <a:p>
            <a:pPr algn="l"/>
            <a:r>
              <a:rPr lang="en-US" altLang="zh-CN" sz="1600"/>
              <a:t>  AS</a:t>
            </a:r>
            <a:endParaRPr lang="zh-CN" altLang="zh-CN" sz="1600"/>
          </a:p>
          <a:p>
            <a:pPr algn="l"/>
            <a:r>
              <a:rPr lang="en-US" altLang="zh-CN" sz="1600"/>
              <a:t>   DECLARE @Avg float --</a:t>
            </a:r>
            <a:r>
              <a:rPr lang="zh-CN" altLang="zh-CN" sz="1600"/>
              <a:t>平均分变量</a:t>
            </a:r>
          </a:p>
          <a:p>
            <a:pPr algn="l"/>
            <a:r>
              <a:rPr lang="en-US" altLang="zh-CN" sz="1600"/>
              <a:t>   SELECT @Avg=avg(score) FROM  mark </a:t>
            </a:r>
            <a:endParaRPr lang="zh-CN" altLang="zh-CN" sz="1600"/>
          </a:p>
          <a:p>
            <a:pPr algn="l"/>
            <a:r>
              <a:rPr lang="en-US" altLang="zh-CN" sz="1600"/>
              <a:t>               WHERE cid=(SELECT cid FROM course WHERE   cname='SQL')</a:t>
            </a:r>
            <a:endParaRPr lang="zh-CN" altLang="zh-CN" sz="1600"/>
          </a:p>
          <a:p>
            <a:pPr algn="l"/>
            <a:r>
              <a:rPr lang="en-US" altLang="zh-CN" sz="1600"/>
              <a:t>   IF(@Avg&gt;=80)</a:t>
            </a:r>
            <a:endParaRPr lang="zh-CN" altLang="zh-CN" sz="1600"/>
          </a:p>
          <a:p>
            <a:pPr algn="l"/>
            <a:r>
              <a:rPr lang="en-US" altLang="zh-CN" sz="1600"/>
              <a:t>     SELECT </a:t>
            </a:r>
            <a:r>
              <a:rPr lang="zh-CN" altLang="zh-CN" sz="1600"/>
              <a:t>考试情况</a:t>
            </a:r>
            <a:r>
              <a:rPr lang="en-US" altLang="zh-CN" sz="1600"/>
              <a:t>= '</a:t>
            </a:r>
            <a:r>
              <a:rPr lang="zh-CN" altLang="zh-CN" sz="1600"/>
              <a:t>本次考试比较理想</a:t>
            </a:r>
            <a:r>
              <a:rPr lang="en-US" altLang="zh-CN" sz="1600"/>
              <a:t>'</a:t>
            </a:r>
            <a:endParaRPr lang="zh-CN" altLang="zh-CN" sz="1600"/>
          </a:p>
          <a:p>
            <a:pPr algn="l"/>
            <a:r>
              <a:rPr lang="en-US" altLang="zh-CN" sz="1600"/>
              <a:t>   ELSE</a:t>
            </a:r>
            <a:endParaRPr lang="zh-CN" altLang="zh-CN" sz="1600"/>
          </a:p>
          <a:p>
            <a:pPr algn="l"/>
            <a:r>
              <a:rPr lang="en-US" altLang="zh-CN" sz="1600"/>
              <a:t>     SELECT </a:t>
            </a:r>
            <a:r>
              <a:rPr lang="zh-CN" altLang="zh-CN" sz="1600"/>
              <a:t>考试情况</a:t>
            </a:r>
            <a:r>
              <a:rPr lang="en-US" altLang="zh-CN" sz="1600"/>
              <a:t>= '</a:t>
            </a:r>
            <a:r>
              <a:rPr lang="zh-CN" altLang="zh-CN" sz="1600"/>
              <a:t>本次考试成绩较差</a:t>
            </a:r>
            <a:r>
              <a:rPr lang="en-US" altLang="zh-CN" sz="1600"/>
              <a:t>'</a:t>
            </a:r>
            <a:endParaRPr lang="zh-CN" altLang="zh-CN" sz="1600"/>
          </a:p>
          <a:p>
            <a:pPr algn="l"/>
            <a:r>
              <a:rPr lang="en-US" altLang="zh-CN" sz="1600"/>
              <a:t>   SELECT '          </a:t>
            </a:r>
            <a:r>
              <a:rPr lang="zh-CN" altLang="zh-CN" sz="1600"/>
              <a:t>参加本次考试通过的学生信息：</a:t>
            </a:r>
            <a:r>
              <a:rPr lang="en-US" altLang="zh-CN" sz="1600"/>
              <a:t>'</a:t>
            </a:r>
            <a:endParaRPr lang="zh-CN" altLang="zh-CN" sz="1600"/>
          </a:p>
          <a:p>
            <a:pPr algn="l"/>
            <a:r>
              <a:rPr lang="en-US" altLang="zh-CN" sz="1600"/>
              <a:t>   SELECT sName </a:t>
            </a:r>
            <a:r>
              <a:rPr lang="zh-CN" altLang="zh-CN" sz="1600"/>
              <a:t>姓名</a:t>
            </a:r>
            <a:r>
              <a:rPr lang="en-US" altLang="zh-CN" sz="1600"/>
              <a:t>,cName </a:t>
            </a:r>
            <a:r>
              <a:rPr lang="zh-CN" altLang="zh-CN" sz="1600"/>
              <a:t>课程名</a:t>
            </a:r>
            <a:r>
              <a:rPr lang="en-US" altLang="zh-CN" sz="1600"/>
              <a:t>,Score </a:t>
            </a:r>
            <a:r>
              <a:rPr lang="zh-CN" altLang="zh-CN" sz="1600"/>
              <a:t>成绩 </a:t>
            </a:r>
            <a:r>
              <a:rPr lang="en-US" altLang="zh-CN" sz="1600"/>
              <a:t>FROM students </a:t>
            </a:r>
            <a:endParaRPr lang="zh-CN" altLang="zh-CN" sz="1600"/>
          </a:p>
          <a:p>
            <a:pPr algn="l"/>
            <a:r>
              <a:rPr lang="en-US" altLang="zh-CN" sz="1600"/>
              <a:t>                   JOIN Mark ON students.sID=Mark.sID</a:t>
            </a:r>
            <a:endParaRPr lang="zh-CN" altLang="zh-CN" sz="1600"/>
          </a:p>
          <a:p>
            <a:pPr algn="l"/>
            <a:r>
              <a:rPr lang="en-US" altLang="zh-CN" sz="1600"/>
              <a:t>                   JOIN course ON mark.cID=course.cID</a:t>
            </a:r>
            <a:endParaRPr lang="zh-CN" altLang="zh-CN" sz="1600"/>
          </a:p>
          <a:p>
            <a:pPr algn="l"/>
            <a:r>
              <a:rPr lang="en-US" altLang="zh-CN" sz="1600"/>
              <a:t>                    WHERE mark.Score&gt;=60</a:t>
            </a:r>
            <a:endParaRPr lang="zh-CN" altLang="zh-CN" sz="1600"/>
          </a:p>
          <a:p>
            <a:pPr algn="l"/>
            <a:r>
              <a:rPr lang="en-US" altLang="zh-CN" sz="1600"/>
              <a:t>GO</a:t>
            </a:r>
            <a:endParaRPr lang="zh-CN" altLang="zh-CN" sz="1600"/>
          </a:p>
        </p:txBody>
      </p:sp>
      <p:sp>
        <p:nvSpPr>
          <p:cNvPr id="3" name="矩形 2"/>
          <p:cNvSpPr/>
          <p:nvPr/>
        </p:nvSpPr>
        <p:spPr>
          <a:xfrm>
            <a:off x="395536" y="882495"/>
            <a:ext cx="7848872" cy="400110"/>
          </a:xfrm>
          <a:prstGeom prst="rect">
            <a:avLst/>
          </a:prstGeom>
        </p:spPr>
        <p:txBody>
          <a:bodyPr wrap="square">
            <a:spAutoFit/>
          </a:bodyPr>
          <a:lstStyle/>
          <a:p>
            <a:pPr algn="l"/>
            <a:r>
              <a:rPr lang="zh-CN" altLang="zh-CN" sz="2000">
                <a:solidFill>
                  <a:srgbClr val="0000FF"/>
                </a:solidFill>
              </a:rPr>
              <a:t>子任务</a:t>
            </a:r>
            <a:r>
              <a:rPr lang="en-US" altLang="zh-CN" sz="2000">
                <a:solidFill>
                  <a:srgbClr val="0000FF"/>
                </a:solidFill>
              </a:rPr>
              <a:t>2</a:t>
            </a:r>
            <a:r>
              <a:rPr lang="zh-CN" altLang="zh-CN" sz="2000">
                <a:solidFill>
                  <a:srgbClr val="0000FF"/>
                </a:solidFill>
              </a:rPr>
              <a:t>：使用</a:t>
            </a:r>
            <a:r>
              <a:rPr lang="en-US" altLang="zh-CN" sz="2000">
                <a:solidFill>
                  <a:srgbClr val="0000FF"/>
                </a:solidFill>
              </a:rPr>
              <a:t>ALTER PROCEDURE</a:t>
            </a:r>
            <a:r>
              <a:rPr lang="zh-CN" altLang="zh-CN" sz="2000">
                <a:solidFill>
                  <a:srgbClr val="0000FF"/>
                </a:solidFill>
              </a:rPr>
              <a:t>命令修改存储过程</a:t>
            </a:r>
            <a:endParaRPr lang="zh-CN" altLang="en-US" sz="2000" b="1">
              <a:solidFill>
                <a:srgbClr val="0000FF"/>
              </a:solidFill>
            </a:endParaRPr>
          </a:p>
        </p:txBody>
      </p:sp>
    </p:spTree>
    <p:extLst>
      <p:ext uri="{BB962C8B-B14F-4D97-AF65-F5344CB8AC3E}">
        <p14:creationId xmlns:p14="http://schemas.microsoft.com/office/powerpoint/2010/main" val="38953257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灯片编号占位符 1"/>
          <p:cNvSpPr>
            <a:spLocks noGrp="1"/>
          </p:cNvSpPr>
          <p:nvPr>
            <p:ph type="sldNum" sz="quarter" idx="4294967295"/>
          </p:nvPr>
        </p:nvSpPr>
        <p:spPr>
          <a:xfrm>
            <a:off x="0" y="6400800"/>
            <a:ext cx="2895600" cy="320675"/>
          </a:xfrm>
          <a:prstGeom prst="rect">
            <a:avLst/>
          </a:prstGeom>
        </p:spPr>
        <p:txBody>
          <a:bodyPr/>
          <a:lstStyle/>
          <a:p>
            <a:fld id="{B473DDE5-CCF3-4A21-940A-5AA3D861D31C}" type="slidenum">
              <a:rPr lang="en-US" altLang="zh-CN"/>
              <a:pPr/>
              <a:t>47</a:t>
            </a:fld>
            <a:endParaRPr lang="en-US" altLang="zh-CN"/>
          </a:p>
        </p:txBody>
      </p:sp>
      <p:sp>
        <p:nvSpPr>
          <p:cNvPr id="335876" name="Rectangle 4"/>
          <p:cNvSpPr>
            <a:spLocks noGrp="1" noChangeArrowheads="1"/>
          </p:cNvSpPr>
          <p:nvPr>
            <p:ph type="title" idx="4294967295"/>
          </p:nvPr>
        </p:nvSpPr>
        <p:spPr>
          <a:xfrm>
            <a:off x="914400" y="260350"/>
            <a:ext cx="8229600" cy="792163"/>
          </a:xfrm>
          <a:prstGeom prst="rect">
            <a:avLst/>
          </a:prstGeom>
        </p:spPr>
        <p:txBody>
          <a:bodyPr/>
          <a:lstStyle/>
          <a:p>
            <a:pPr marL="838200" indent="-838200"/>
            <a:r>
              <a:rPr lang="zh-CN" altLang="zh-CN" sz="3200" dirty="0"/>
              <a:t>删除存储过程</a:t>
            </a:r>
            <a:endParaRPr lang="en-US" altLang="zh-CN" sz="3200"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2" name="矩形 1"/>
          <p:cNvSpPr/>
          <p:nvPr/>
        </p:nvSpPr>
        <p:spPr>
          <a:xfrm>
            <a:off x="494656" y="1502079"/>
            <a:ext cx="8496944" cy="4093428"/>
          </a:xfrm>
          <a:prstGeom prst="rect">
            <a:avLst/>
          </a:prstGeom>
        </p:spPr>
        <p:txBody>
          <a:bodyPr wrap="square">
            <a:spAutoFit/>
          </a:bodyPr>
          <a:lstStyle/>
          <a:p>
            <a:pPr algn="l"/>
            <a:r>
              <a:rPr lang="en-US" altLang="zh-CN" sz="2000"/>
              <a:t>1</a:t>
            </a:r>
            <a:r>
              <a:rPr lang="zh-CN" altLang="zh-CN" sz="2000"/>
              <a:t>． 使用</a:t>
            </a:r>
            <a:r>
              <a:rPr lang="en-US" altLang="zh-CN" sz="2000"/>
              <a:t>SQL Server Management Studio</a:t>
            </a:r>
            <a:r>
              <a:rPr lang="zh-CN" altLang="zh-CN" sz="2000"/>
              <a:t>删除存储</a:t>
            </a:r>
            <a:r>
              <a:rPr lang="zh-CN" altLang="zh-CN" sz="2000" smtClean="0"/>
              <a:t>过程</a:t>
            </a:r>
            <a:endParaRPr lang="en-US" altLang="zh-CN" sz="2000" smtClean="0"/>
          </a:p>
          <a:p>
            <a:pPr algn="l"/>
            <a:r>
              <a:rPr lang="en-US" altLang="zh-CN" sz="2000"/>
              <a:t>2</a:t>
            </a:r>
            <a:r>
              <a:rPr lang="zh-CN" altLang="zh-CN" sz="2000"/>
              <a:t>． 使用</a:t>
            </a:r>
            <a:r>
              <a:rPr lang="en-US" altLang="zh-CN" sz="2000"/>
              <a:t>T-SQL</a:t>
            </a:r>
            <a:r>
              <a:rPr lang="zh-CN" altLang="zh-CN" sz="2000"/>
              <a:t>删除存储过程</a:t>
            </a:r>
          </a:p>
          <a:p>
            <a:pPr algn="l"/>
            <a:r>
              <a:rPr lang="zh-CN" altLang="zh-CN" sz="2000"/>
              <a:t>使用</a:t>
            </a:r>
            <a:r>
              <a:rPr lang="en-US" altLang="zh-CN" sz="2000"/>
              <a:t>T-SQL</a:t>
            </a:r>
            <a:r>
              <a:rPr lang="zh-CN" altLang="zh-CN" sz="2000"/>
              <a:t>语句删除存储过程的语法代码如下：</a:t>
            </a:r>
          </a:p>
          <a:p>
            <a:pPr algn="l"/>
            <a:r>
              <a:rPr lang="en-US" altLang="zh-CN" sz="2000"/>
              <a:t> </a:t>
            </a:r>
            <a:endParaRPr lang="zh-CN" altLang="zh-CN" sz="2000"/>
          </a:p>
          <a:p>
            <a:pPr algn="l"/>
            <a:r>
              <a:rPr lang="en-US" altLang="zh-CN" sz="2000"/>
              <a:t>DROP { PROC | PROCEDURE } { [ schema_name. ] procedure } [ ,...n ]</a:t>
            </a:r>
            <a:endParaRPr lang="zh-CN" altLang="zh-CN" sz="2000"/>
          </a:p>
          <a:p>
            <a:pPr algn="l"/>
            <a:r>
              <a:rPr lang="en-US" altLang="zh-CN" sz="2000"/>
              <a:t> </a:t>
            </a:r>
            <a:endParaRPr lang="zh-CN" altLang="zh-CN" sz="2000"/>
          </a:p>
          <a:p>
            <a:pPr algn="l"/>
            <a:r>
              <a:rPr lang="zh-CN" altLang="zh-CN" sz="2000"/>
              <a:t>参数含义：</a:t>
            </a:r>
          </a:p>
          <a:p>
            <a:pPr algn="l"/>
            <a:r>
              <a:rPr lang="en-US" altLang="zh-CN" sz="2000"/>
              <a:t>schema_name</a:t>
            </a:r>
            <a:r>
              <a:rPr lang="zh-CN" altLang="zh-CN" sz="2000"/>
              <a:t>：过程所属架构的名称。不能指定服务器名称或数据库名称。</a:t>
            </a:r>
          </a:p>
          <a:p>
            <a:pPr algn="l"/>
            <a:r>
              <a:rPr lang="en-US" altLang="zh-CN" sz="2000"/>
              <a:t>procedure</a:t>
            </a:r>
            <a:r>
              <a:rPr lang="zh-CN" altLang="zh-CN" sz="2000"/>
              <a:t>：要删除的存储过程或存储过程组的名称。</a:t>
            </a:r>
          </a:p>
          <a:p>
            <a:pPr algn="l"/>
            <a:r>
              <a:rPr lang="zh-CN" altLang="zh-CN" sz="2000"/>
              <a:t>删除存储过程</a:t>
            </a:r>
            <a:r>
              <a:rPr lang="en-US" altLang="zh-CN" sz="2000"/>
              <a:t>proc_stu</a:t>
            </a:r>
            <a:r>
              <a:rPr lang="zh-CN" altLang="zh-CN" sz="2000"/>
              <a:t>代码如下：</a:t>
            </a:r>
          </a:p>
          <a:p>
            <a:pPr algn="l"/>
            <a:r>
              <a:rPr lang="en-US" altLang="zh-CN" sz="2000"/>
              <a:t> </a:t>
            </a:r>
            <a:endParaRPr lang="zh-CN" altLang="zh-CN" sz="2000"/>
          </a:p>
          <a:p>
            <a:pPr algn="l"/>
            <a:r>
              <a:rPr lang="en-US" altLang="zh-CN" sz="2000"/>
              <a:t>DROP PROCEDURE proc_stu</a:t>
            </a:r>
            <a:endParaRPr lang="zh-CN" altLang="zh-CN" sz="2000"/>
          </a:p>
          <a:p>
            <a:pPr algn="l"/>
            <a:endParaRPr lang="zh-CN" altLang="zh-CN" sz="2000"/>
          </a:p>
        </p:txBody>
      </p:sp>
    </p:spTree>
    <p:extLst>
      <p:ext uri="{BB962C8B-B14F-4D97-AF65-F5344CB8AC3E}">
        <p14:creationId xmlns:p14="http://schemas.microsoft.com/office/powerpoint/2010/main" val="123823600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980728"/>
            <a:ext cx="8403488" cy="2369880"/>
          </a:xfrm>
          <a:prstGeom prst="rect">
            <a:avLst/>
          </a:prstGeom>
        </p:spPr>
        <p:txBody>
          <a:bodyPr wrap="square">
            <a:spAutoFit/>
          </a:bodyPr>
          <a:lstStyle/>
          <a:p>
            <a:r>
              <a:rPr lang="zh-CN" altLang="en-US" sz="1600" dirty="0"/>
              <a:t>当不再需要某个触发器时，可将其删除，删除触发器有两种方法：一种是通过</a:t>
            </a:r>
            <a:r>
              <a:rPr lang="en-US" altLang="zh-CN" sz="1600" dirty="0"/>
              <a:t>SQL</a:t>
            </a:r>
          </a:p>
          <a:p>
            <a:r>
              <a:rPr lang="en-US" altLang="zh-CN" sz="1600" dirty="0"/>
              <a:t>Server Management Studio</a:t>
            </a:r>
            <a:r>
              <a:rPr lang="zh-CN" altLang="en-US" sz="1600" dirty="0"/>
              <a:t>，步骤与禁用触发器类似，只是在快捷菜单中选择“删除”选项，</a:t>
            </a:r>
          </a:p>
          <a:p>
            <a:pPr algn="l"/>
            <a:r>
              <a:rPr lang="zh-CN" altLang="en-US" sz="1600" dirty="0"/>
              <a:t>打开“删除对象”窗口，单击“确定”按钮即可。</a:t>
            </a:r>
          </a:p>
          <a:p>
            <a:pPr algn="l"/>
            <a:r>
              <a:rPr lang="zh-CN" altLang="en-US" sz="1600" dirty="0"/>
              <a:t>另一种是通过</a:t>
            </a:r>
            <a:r>
              <a:rPr lang="en-US" altLang="zh-CN" sz="1600" dirty="0"/>
              <a:t>T-SQL </a:t>
            </a:r>
            <a:r>
              <a:rPr lang="zh-CN" altLang="en-US" sz="1600" dirty="0"/>
              <a:t>语句，使用</a:t>
            </a:r>
            <a:r>
              <a:rPr lang="en-US" altLang="zh-CN" sz="1600" dirty="0"/>
              <a:t>DROP TRIGGER </a:t>
            </a:r>
            <a:r>
              <a:rPr lang="zh-CN" altLang="en-US" sz="1600" dirty="0"/>
              <a:t>命令，语法代码如下。</a:t>
            </a:r>
          </a:p>
          <a:p>
            <a:pPr algn="l"/>
            <a:r>
              <a:rPr lang="en-US" altLang="zh-CN" sz="1600" dirty="0"/>
              <a:t>DROP TRIGGER </a:t>
            </a:r>
            <a:r>
              <a:rPr lang="en-US" altLang="zh-CN" sz="1600" dirty="0" err="1"/>
              <a:t>schema_name.trigger_name</a:t>
            </a:r>
            <a:r>
              <a:rPr lang="en-US" altLang="zh-CN" sz="1600" dirty="0"/>
              <a:t> [ ,...n ] [ ; ]</a:t>
            </a:r>
          </a:p>
          <a:p>
            <a:pPr algn="l"/>
            <a:r>
              <a:rPr lang="zh-CN" altLang="en-US" sz="1600" dirty="0"/>
              <a:t>参数含义：</a:t>
            </a:r>
          </a:p>
          <a:p>
            <a:pPr algn="l"/>
            <a:r>
              <a:rPr lang="en-US" altLang="zh-CN" sz="1600" dirty="0"/>
              <a:t>● </a:t>
            </a:r>
            <a:r>
              <a:rPr lang="en-US" altLang="zh-CN" sz="1600" dirty="0" err="1"/>
              <a:t>trigger_name</a:t>
            </a:r>
            <a:r>
              <a:rPr lang="zh-CN" altLang="en-US" sz="1600" dirty="0"/>
              <a:t>：要删除的触发器名称</a:t>
            </a:r>
            <a:r>
              <a:rPr lang="zh-CN" altLang="en-US" sz="1600" dirty="0" smtClean="0"/>
              <a:t>。</a:t>
            </a:r>
            <a:endParaRPr lang="en-US" altLang="zh-CN" sz="1600" dirty="0" smtClean="0"/>
          </a:p>
          <a:p>
            <a:r>
              <a:rPr lang="zh-CN" altLang="en-US" sz="1600" dirty="0"/>
              <a:t>例如：删除触发器</a:t>
            </a:r>
            <a:r>
              <a:rPr lang="en-US" altLang="zh-CN" sz="1600" dirty="0" err="1"/>
              <a:t>mytrigger</a:t>
            </a:r>
            <a:r>
              <a:rPr lang="zh-CN" altLang="en-US" sz="1600" dirty="0"/>
              <a:t>。</a:t>
            </a:r>
          </a:p>
          <a:p>
            <a:r>
              <a:rPr lang="en-US" altLang="zh-CN" sz="1600" dirty="0"/>
              <a:t>DROP TRIGGER </a:t>
            </a:r>
            <a:r>
              <a:rPr lang="en-US" altLang="zh-CN" sz="1600" dirty="0" err="1"/>
              <a:t>mytrigger</a:t>
            </a:r>
            <a:endParaRPr lang="zh-CN" altLang="en-US" sz="1600" dirty="0">
              <a:solidFill>
                <a:schemeClr val="bg1"/>
              </a:solidFill>
              <a:latin typeface="+mj-lt"/>
              <a:ea typeface="+mj-ea"/>
              <a:cs typeface="+mj-cs"/>
            </a:endParaRPr>
          </a:p>
        </p:txBody>
      </p:sp>
      <p:sp>
        <p:nvSpPr>
          <p:cNvPr id="3" name="Rectangle 4"/>
          <p:cNvSpPr txBox="1">
            <a:spLocks noChangeArrowheads="1"/>
          </p:cNvSpPr>
          <p:nvPr/>
        </p:nvSpPr>
        <p:spPr>
          <a:xfrm>
            <a:off x="914400" y="260350"/>
            <a:ext cx="8229600" cy="792163"/>
          </a:xfrm>
          <a:prstGeom prst="rect">
            <a:avLst/>
          </a:prstGeom>
        </p:spPr>
        <p:txBody>
          <a:bodyPr/>
          <a:lst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a:lstStyle>
          <a:p>
            <a:pPr marL="838200" indent="-838200"/>
            <a:r>
              <a:rPr lang="zh-CN" altLang="zh-CN" sz="3200" kern="0" dirty="0" smtClean="0"/>
              <a:t>删除</a:t>
            </a:r>
            <a:r>
              <a:rPr lang="en-US" altLang="zh-CN" sz="3200" dirty="0"/>
              <a:t>DML </a:t>
            </a:r>
            <a:r>
              <a:rPr lang="zh-CN" altLang="en-US" sz="3200" dirty="0"/>
              <a:t>触发器</a:t>
            </a:r>
            <a:endParaRPr lang="en-US" altLang="zh-CN" sz="3200" kern="0" dirty="0"/>
          </a:p>
        </p:txBody>
      </p:sp>
    </p:spTree>
    <p:extLst>
      <p:ext uri="{BB962C8B-B14F-4D97-AF65-F5344CB8AC3E}">
        <p14:creationId xmlns:p14="http://schemas.microsoft.com/office/powerpoint/2010/main" val="344863297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Rectangle 4"/>
          <p:cNvSpPr>
            <a:spLocks noGrp="1" noChangeArrowheads="1"/>
          </p:cNvSpPr>
          <p:nvPr>
            <p:ph type="title" idx="4294967295"/>
          </p:nvPr>
        </p:nvSpPr>
        <p:spPr>
          <a:xfrm>
            <a:off x="914400" y="260350"/>
            <a:ext cx="8229600" cy="792163"/>
          </a:xfrm>
          <a:prstGeom prst="rect">
            <a:avLst/>
          </a:prstGeom>
        </p:spPr>
        <p:txBody>
          <a:bodyPr/>
          <a:lstStyle/>
          <a:p>
            <a:pPr marL="838200" indent="-838200"/>
            <a:r>
              <a:rPr lang="zh-CN" altLang="en-US" smtClean="0"/>
              <a:t>项目总结</a:t>
            </a:r>
            <a:endParaRPr lang="en-US" altLang="zh-CN"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2" name="矩形 1"/>
          <p:cNvSpPr/>
          <p:nvPr/>
        </p:nvSpPr>
        <p:spPr>
          <a:xfrm>
            <a:off x="323528" y="908720"/>
            <a:ext cx="7920880" cy="5632311"/>
          </a:xfrm>
          <a:prstGeom prst="rect">
            <a:avLst/>
          </a:prstGeom>
        </p:spPr>
        <p:txBody>
          <a:bodyPr wrap="square">
            <a:spAutoFit/>
          </a:bodyPr>
          <a:lstStyle/>
          <a:p>
            <a:pPr lvl="0" algn="l"/>
            <a:r>
              <a:rPr lang="zh-CN" altLang="zh-CN" dirty="0"/>
              <a:t>存储过程是一组预编译的</a:t>
            </a:r>
            <a:r>
              <a:rPr lang="en-US" altLang="zh-CN" dirty="0"/>
              <a:t>SQL</a:t>
            </a:r>
            <a:r>
              <a:rPr lang="zh-CN" altLang="zh-CN" dirty="0"/>
              <a:t>语句。存储过程可以包含数据操纵语句、逻辑控制语句和调用函数等。</a:t>
            </a:r>
          </a:p>
          <a:p>
            <a:pPr lvl="0" algn="l"/>
            <a:r>
              <a:rPr lang="zh-CN" altLang="zh-CN" dirty="0"/>
              <a:t>存储过程可加快查询的执行速度，提高访问数据的速度，帮助实现模块化编程，保持一致性和提高安全性。</a:t>
            </a:r>
          </a:p>
          <a:p>
            <a:pPr lvl="0" algn="l"/>
            <a:r>
              <a:rPr lang="zh-CN" altLang="zh-CN" dirty="0"/>
              <a:t>存储过程可分为以下</a:t>
            </a:r>
            <a:r>
              <a:rPr lang="zh-CN" altLang="zh-CN" dirty="0" smtClean="0"/>
              <a:t>两种</a:t>
            </a:r>
            <a:r>
              <a:rPr lang="zh-CN" altLang="en-US" dirty="0" smtClean="0"/>
              <a:t>：</a:t>
            </a:r>
            <a:endParaRPr lang="zh-CN" altLang="zh-CN" dirty="0"/>
          </a:p>
          <a:p>
            <a:pPr lvl="0" algn="l"/>
            <a:r>
              <a:rPr lang="zh-CN" altLang="zh-CN" dirty="0"/>
              <a:t>系统存储</a:t>
            </a:r>
            <a:r>
              <a:rPr lang="zh-CN" altLang="zh-CN" dirty="0" smtClean="0"/>
              <a:t>过程</a:t>
            </a:r>
            <a:r>
              <a:rPr lang="zh-CN" altLang="en-US" dirty="0" smtClean="0"/>
              <a:t>；</a:t>
            </a:r>
            <a:endParaRPr lang="zh-CN" altLang="zh-CN" dirty="0"/>
          </a:p>
          <a:p>
            <a:pPr lvl="0" algn="l"/>
            <a:r>
              <a:rPr lang="zh-CN" altLang="zh-CN" dirty="0"/>
              <a:t>用户定义的存储过程。</a:t>
            </a:r>
          </a:p>
          <a:p>
            <a:pPr lvl="0" algn="l"/>
            <a:r>
              <a:rPr lang="en-US" altLang="zh-CN" dirty="0"/>
              <a:t>EXECUTE</a:t>
            </a:r>
            <a:r>
              <a:rPr lang="zh-CN" altLang="zh-CN" dirty="0"/>
              <a:t>语句用于调用执行存储过程。</a:t>
            </a:r>
          </a:p>
          <a:p>
            <a:pPr lvl="0" algn="l"/>
            <a:r>
              <a:rPr lang="zh-CN" altLang="zh-CN" dirty="0"/>
              <a:t>存储过程的参数分为输入参数和输出参数，输入参数用来向存储过程中传入值，输出参数从存储过程中返回（输出）值，后面跟随“</a:t>
            </a:r>
            <a:r>
              <a:rPr lang="en-US" altLang="zh-CN" dirty="0"/>
              <a:t>OUTPUT</a:t>
            </a:r>
            <a:r>
              <a:rPr lang="zh-CN" altLang="zh-CN" dirty="0"/>
              <a:t>”关键字。</a:t>
            </a:r>
          </a:p>
          <a:p>
            <a:pPr lvl="0" algn="l"/>
            <a:r>
              <a:rPr lang="zh-CN" altLang="zh-CN" dirty="0"/>
              <a:t>触发器是对表进行插入、更新或删除操作时自动执行的存储过程。触发器通常用于强制业务规则。</a:t>
            </a:r>
          </a:p>
          <a:p>
            <a:pPr lvl="0" algn="l"/>
            <a:r>
              <a:rPr lang="zh-CN" altLang="zh-CN" dirty="0"/>
              <a:t>触发器一般都需要使用临时表：</a:t>
            </a:r>
            <a:r>
              <a:rPr lang="en-US" altLang="zh-CN" dirty="0"/>
              <a:t>deleted</a:t>
            </a:r>
            <a:r>
              <a:rPr lang="zh-CN" altLang="zh-CN" dirty="0"/>
              <a:t>表和</a:t>
            </a:r>
            <a:r>
              <a:rPr lang="en-US" altLang="zh-CN" dirty="0"/>
              <a:t>Inserted</a:t>
            </a:r>
            <a:r>
              <a:rPr lang="zh-CN" altLang="zh-CN" dirty="0"/>
              <a:t>表，它们存放了被删除或插入的记录行副本。</a:t>
            </a:r>
          </a:p>
          <a:p>
            <a:pPr lvl="0" algn="l"/>
            <a:r>
              <a:rPr lang="zh-CN" altLang="zh-CN" dirty="0"/>
              <a:t>触发器从触发的条件来分，包括以下类型。</a:t>
            </a:r>
          </a:p>
          <a:p>
            <a:pPr lvl="0" algn="l"/>
            <a:r>
              <a:rPr lang="en-US" altLang="zh-CN" dirty="0"/>
              <a:t>INSERT</a:t>
            </a:r>
            <a:r>
              <a:rPr lang="zh-CN" altLang="zh-CN" dirty="0"/>
              <a:t>触发器：当试图向表中插入数据时，将执行</a:t>
            </a:r>
            <a:r>
              <a:rPr lang="en-US" altLang="zh-CN" dirty="0"/>
              <a:t>INSERT</a:t>
            </a:r>
            <a:r>
              <a:rPr lang="zh-CN" altLang="zh-CN" dirty="0"/>
              <a:t>触发器。这种触发器可以确保插入到表中的数据是有效的。</a:t>
            </a:r>
          </a:p>
          <a:p>
            <a:pPr lvl="0" algn="l"/>
            <a:r>
              <a:rPr lang="en-US" altLang="zh-CN" dirty="0"/>
              <a:t>UPDATE</a:t>
            </a:r>
            <a:r>
              <a:rPr lang="zh-CN" altLang="zh-CN" dirty="0"/>
              <a:t>触发器：当对表执行更新操作时，将执行</a:t>
            </a:r>
            <a:r>
              <a:rPr lang="en-US" altLang="zh-CN" dirty="0"/>
              <a:t>UPDATE</a:t>
            </a:r>
            <a:r>
              <a:rPr lang="zh-CN" altLang="zh-CN" dirty="0"/>
              <a:t>触发器。这种触发器是在修改表中的记录行或修改某列数据时触发执行。</a:t>
            </a:r>
          </a:p>
          <a:p>
            <a:pPr algn="l"/>
            <a:r>
              <a:rPr lang="en-US" altLang="zh-CN" dirty="0"/>
              <a:t>DELETE</a:t>
            </a:r>
            <a:r>
              <a:rPr lang="zh-CN" altLang="zh-CN" dirty="0"/>
              <a:t>触发器：当从表中删除数据时，将执行</a:t>
            </a:r>
            <a:r>
              <a:rPr lang="en-US" altLang="zh-CN" dirty="0"/>
              <a:t>DELETE</a:t>
            </a:r>
            <a:r>
              <a:rPr lang="zh-CN" altLang="zh-CN" dirty="0"/>
              <a:t>触发器。</a:t>
            </a:r>
          </a:p>
        </p:txBody>
      </p:sp>
    </p:spTree>
    <p:extLst>
      <p:ext uri="{BB962C8B-B14F-4D97-AF65-F5344CB8AC3E}">
        <p14:creationId xmlns:p14="http://schemas.microsoft.com/office/powerpoint/2010/main" val="9786610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wipe(down)">
                                      <p:cBhvr>
                                        <p:cTn id="11" dur="500"/>
                                        <p:tgtEl>
                                          <p:spTgt spid="2">
                                            <p:txEl>
                                              <p:pRg st="1" end="1"/>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down)">
                                      <p:cBhvr>
                                        <p:cTn id="15" dur="500"/>
                                        <p:tgtEl>
                                          <p:spTgt spid="2">
                                            <p:txEl>
                                              <p:pRg st="2" end="2"/>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down)">
                                      <p:cBhvr>
                                        <p:cTn id="19" dur="500"/>
                                        <p:tgtEl>
                                          <p:spTgt spid="2">
                                            <p:txEl>
                                              <p:pRg st="3" end="3"/>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down)">
                                      <p:cBhvr>
                                        <p:cTn id="23" dur="500"/>
                                        <p:tgtEl>
                                          <p:spTgt spid="2">
                                            <p:txEl>
                                              <p:pRg st="4" end="4"/>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down)">
                                      <p:cBhvr>
                                        <p:cTn id="27" dur="500"/>
                                        <p:tgtEl>
                                          <p:spTgt spid="2">
                                            <p:txEl>
                                              <p:pRg st="5" end="5"/>
                                            </p:tx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wipe(down)">
                                      <p:cBhvr>
                                        <p:cTn id="31" dur="500"/>
                                        <p:tgtEl>
                                          <p:spTgt spid="2">
                                            <p:txEl>
                                              <p:pRg st="6" end="6"/>
                                            </p:tx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wipe(down)">
                                      <p:cBhvr>
                                        <p:cTn id="35" dur="500"/>
                                        <p:tgtEl>
                                          <p:spTgt spid="2">
                                            <p:txEl>
                                              <p:pRg st="7" end="7"/>
                                            </p:txEl>
                                          </p:spTgt>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wipe(down)">
                                      <p:cBhvr>
                                        <p:cTn id="39" dur="500"/>
                                        <p:tgtEl>
                                          <p:spTgt spid="2">
                                            <p:txEl>
                                              <p:pRg st="8" end="8"/>
                                            </p:tx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Effect transition="in" filter="wipe(down)">
                                      <p:cBhvr>
                                        <p:cTn id="43" dur="500"/>
                                        <p:tgtEl>
                                          <p:spTgt spid="2">
                                            <p:txEl>
                                              <p:pRg st="9" end="9"/>
                                            </p:tx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animEffect transition="in" filter="wipe(down)">
                                      <p:cBhvr>
                                        <p:cTn id="47" dur="500"/>
                                        <p:tgtEl>
                                          <p:spTgt spid="2">
                                            <p:txEl>
                                              <p:pRg st="10" end="10"/>
                                            </p:txEl>
                                          </p:spTgt>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animEffect transition="in" filter="wipe(down)">
                                      <p:cBhvr>
                                        <p:cTn id="51" dur="500"/>
                                        <p:tgtEl>
                                          <p:spTgt spid="2">
                                            <p:txEl>
                                              <p:pRg st="11" end="11"/>
                                            </p:txEl>
                                          </p:spTgt>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animEffect transition="in" filter="wipe(down)">
                                      <p:cBhvr>
                                        <p:cTn id="55"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mtClean="0"/>
              <a:t>难点</a:t>
            </a:r>
          </a:p>
        </p:txBody>
      </p:sp>
      <p:sp>
        <p:nvSpPr>
          <p:cNvPr id="5124" name="Rectangle 3"/>
          <p:cNvSpPr>
            <a:spLocks noGrp="1" noChangeArrowheads="1"/>
          </p:cNvSpPr>
          <p:nvPr>
            <p:ph idx="1"/>
          </p:nvPr>
        </p:nvSpPr>
        <p:spPr>
          <a:xfrm>
            <a:off x="457200" y="1828800"/>
            <a:ext cx="8229600" cy="2608312"/>
          </a:xfrm>
        </p:spPr>
        <p:txBody>
          <a:bodyPr/>
          <a:lstStyle/>
          <a:p>
            <a:pPr lvl="1" eaLnBrk="1" hangingPunct="1">
              <a:buFont typeface="Wingdings" pitchFamily="2" charset="2"/>
              <a:buNone/>
            </a:pPr>
            <a:endParaRPr lang="zh-CN" altLang="en-US" dirty="0" smtClean="0"/>
          </a:p>
          <a:p>
            <a:pPr lvl="0"/>
            <a:r>
              <a:rPr lang="zh-CN" altLang="en-US" dirty="0"/>
              <a:t>带输入参数和输出参数的存储过程的创建和调用</a:t>
            </a:r>
            <a:endParaRPr lang="zh-CN" altLang="zh-CN" dirty="0"/>
          </a:p>
        </p:txBody>
      </p:sp>
    </p:spTree>
    <p:extLst>
      <p:ext uri="{BB962C8B-B14F-4D97-AF65-F5344CB8AC3E}">
        <p14:creationId xmlns:p14="http://schemas.microsoft.com/office/powerpoint/2010/main" val="41433339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灯片编号占位符 1"/>
          <p:cNvSpPr>
            <a:spLocks noGrp="1"/>
          </p:cNvSpPr>
          <p:nvPr>
            <p:ph type="sldNum" sz="quarter" idx="4294967295"/>
          </p:nvPr>
        </p:nvSpPr>
        <p:spPr>
          <a:xfrm>
            <a:off x="0" y="6400800"/>
            <a:ext cx="2895600" cy="320675"/>
          </a:xfrm>
          <a:prstGeom prst="rect">
            <a:avLst/>
          </a:prstGeom>
        </p:spPr>
        <p:txBody>
          <a:bodyPr/>
          <a:lstStyle/>
          <a:p>
            <a:fld id="{B473DDE5-CCF3-4A21-940A-5AA3D861D31C}" type="slidenum">
              <a:rPr lang="en-US" altLang="zh-CN"/>
              <a:pPr/>
              <a:t>50</a:t>
            </a:fld>
            <a:endParaRPr lang="en-US" altLang="zh-CN"/>
          </a:p>
        </p:txBody>
      </p:sp>
      <p:sp>
        <p:nvSpPr>
          <p:cNvPr id="335876" name="Rectangle 4"/>
          <p:cNvSpPr>
            <a:spLocks noGrp="1" noChangeArrowheads="1"/>
          </p:cNvSpPr>
          <p:nvPr>
            <p:ph type="title" idx="4294967295"/>
          </p:nvPr>
        </p:nvSpPr>
        <p:spPr>
          <a:xfrm>
            <a:off x="914400" y="260350"/>
            <a:ext cx="8229600" cy="792163"/>
          </a:xfrm>
          <a:prstGeom prst="rect">
            <a:avLst/>
          </a:prstGeom>
        </p:spPr>
        <p:txBody>
          <a:bodyPr/>
          <a:lstStyle/>
          <a:p>
            <a:pPr marL="838200" indent="-838200"/>
            <a:r>
              <a:rPr lang="zh-CN" altLang="zh-CN" smtClean="0"/>
              <a:t>实</a:t>
            </a:r>
            <a:r>
              <a:rPr lang="zh-CN" altLang="zh-CN"/>
              <a:t>训</a:t>
            </a:r>
            <a:endParaRPr lang="en-US" altLang="zh-CN" dirty="0"/>
          </a:p>
        </p:txBody>
      </p:sp>
      <p:sp>
        <p:nvSpPr>
          <p:cNvPr id="335874" name="Text Box 2"/>
          <p:cNvSpPr txBox="1">
            <a:spLocks noChangeArrowheads="1"/>
          </p:cNvSpPr>
          <p:nvPr/>
        </p:nvSpPr>
        <p:spPr bwMode="auto">
          <a:xfrm>
            <a:off x="3860800" y="1143000"/>
            <a:ext cx="5130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sp>
        <p:nvSpPr>
          <p:cNvPr id="2" name="矩形 1"/>
          <p:cNvSpPr/>
          <p:nvPr/>
        </p:nvSpPr>
        <p:spPr>
          <a:xfrm>
            <a:off x="395536" y="1268760"/>
            <a:ext cx="7920880" cy="2616101"/>
          </a:xfrm>
          <a:prstGeom prst="rect">
            <a:avLst/>
          </a:prstGeom>
          <a:ln w="38100"/>
          <a:scene3d>
            <a:camera prst="orthographicFront"/>
            <a:lightRig rig="threePt" dir="t"/>
          </a:scene3d>
          <a:sp3d>
            <a:bevelT prst="slope"/>
          </a:sp3d>
        </p:spPr>
        <p:style>
          <a:lnRef idx="2">
            <a:schemeClr val="accent6"/>
          </a:lnRef>
          <a:fillRef idx="1">
            <a:schemeClr val="lt1"/>
          </a:fillRef>
          <a:effectRef idx="0">
            <a:schemeClr val="accent6"/>
          </a:effectRef>
          <a:fontRef idx="minor">
            <a:schemeClr val="dk1"/>
          </a:fontRef>
        </p:style>
        <p:txBody>
          <a:bodyPr wrap="square">
            <a:spAutoFit/>
          </a:bodyPr>
          <a:lstStyle/>
          <a:p>
            <a:pPr algn="l"/>
            <a:r>
              <a:rPr lang="zh-CN" altLang="zh-CN" sz="2000" b="1" dirty="0"/>
              <a:t>【实训背景】</a:t>
            </a:r>
            <a:endParaRPr lang="zh-CN" altLang="zh-CN" sz="2000" dirty="0"/>
          </a:p>
          <a:p>
            <a:pPr algn="l"/>
            <a:r>
              <a:rPr lang="zh-CN" altLang="en-US" dirty="0">
                <a:solidFill>
                  <a:schemeClr val="tx1"/>
                </a:solidFill>
                <a:latin typeface="FZSSJW--GB1-0"/>
                <a:ea typeface="楷体_GB2312" pitchFamily="49" charset="-122"/>
              </a:rPr>
              <a:t>智游集团网上书店管理系统开发小组在系统开发过程中，需要创建存储过程和</a:t>
            </a:r>
            <a:r>
              <a:rPr lang="zh-CN" altLang="en-US" dirty="0" smtClean="0">
                <a:solidFill>
                  <a:schemeClr val="tx1"/>
                </a:solidFill>
                <a:latin typeface="FZSSJW--GB1-0"/>
                <a:ea typeface="楷体_GB2312" pitchFamily="49" charset="-122"/>
              </a:rPr>
              <a:t>触发器</a:t>
            </a:r>
            <a:r>
              <a:rPr lang="zh-CN" altLang="en-US" dirty="0">
                <a:solidFill>
                  <a:schemeClr val="tx1"/>
                </a:solidFill>
                <a:latin typeface="FZSSJW--GB1-0"/>
                <a:ea typeface="楷体_GB2312" pitchFamily="49" charset="-122"/>
              </a:rPr>
              <a:t>，具体数据操作要求如下：</a:t>
            </a:r>
          </a:p>
          <a:p>
            <a:pPr algn="l"/>
            <a:r>
              <a:rPr lang="zh-CN" altLang="en-US" dirty="0">
                <a:solidFill>
                  <a:schemeClr val="tx1"/>
                </a:solidFill>
                <a:latin typeface="FZSSJW--GB1-0"/>
                <a:ea typeface="楷体_GB2312" pitchFamily="49" charset="-122"/>
              </a:rPr>
              <a:t>（</a:t>
            </a:r>
            <a:r>
              <a:rPr lang="en-US" altLang="zh-CN" dirty="0">
                <a:solidFill>
                  <a:schemeClr val="tx1"/>
                </a:solidFill>
                <a:latin typeface="FZSSJW--GB1-0"/>
                <a:ea typeface="楷体_GB2312" pitchFamily="49" charset="-122"/>
              </a:rPr>
              <a:t>1</a:t>
            </a:r>
            <a:r>
              <a:rPr lang="zh-CN" altLang="en-US" dirty="0">
                <a:solidFill>
                  <a:schemeClr val="tx1"/>
                </a:solidFill>
                <a:latin typeface="FZSSJW--GB1-0"/>
                <a:ea typeface="楷体_GB2312" pitchFamily="49" charset="-122"/>
              </a:rPr>
              <a:t>）通过存储过程对于过时的图书进行降价处理，降价的幅度是这批图书的</a:t>
            </a:r>
            <a:r>
              <a:rPr lang="zh-CN" altLang="en-US" dirty="0">
                <a:solidFill>
                  <a:schemeClr val="tx1"/>
                </a:solidFill>
                <a:latin typeface="FZSSJW--GB1-0"/>
                <a:ea typeface="楷体_GB2312" pitchFamily="49" charset="-122"/>
              </a:rPr>
              <a:t>平均价</a:t>
            </a:r>
            <a:r>
              <a:rPr lang="zh-CN" altLang="en-US" dirty="0">
                <a:solidFill>
                  <a:schemeClr val="tx1"/>
                </a:solidFill>
                <a:latin typeface="FZSSJW--GB1-0"/>
                <a:ea typeface="楷体_GB2312" pitchFamily="49" charset="-122"/>
              </a:rPr>
              <a:t>为每本不低于</a:t>
            </a:r>
            <a:r>
              <a:rPr lang="en-US" altLang="zh-CN" dirty="0">
                <a:solidFill>
                  <a:schemeClr val="tx1"/>
                </a:solidFill>
                <a:latin typeface="FZSSJW--GB1-0"/>
                <a:ea typeface="楷体_GB2312" pitchFamily="49" charset="-122"/>
              </a:rPr>
              <a:t>20 </a:t>
            </a:r>
            <a:r>
              <a:rPr lang="zh-CN" altLang="en-US" dirty="0">
                <a:solidFill>
                  <a:schemeClr val="tx1"/>
                </a:solidFill>
                <a:latin typeface="FZSSJW--GB1-0"/>
                <a:ea typeface="楷体_GB2312" pitchFamily="49" charset="-122"/>
              </a:rPr>
              <a:t>元。</a:t>
            </a:r>
          </a:p>
          <a:p>
            <a:pPr algn="l"/>
            <a:r>
              <a:rPr lang="zh-CN" altLang="en-US" dirty="0">
                <a:solidFill>
                  <a:schemeClr val="tx1"/>
                </a:solidFill>
                <a:latin typeface="FZSSJW--GB1-0"/>
                <a:ea typeface="楷体_GB2312" pitchFamily="49" charset="-122"/>
              </a:rPr>
              <a:t>（</a:t>
            </a:r>
            <a:r>
              <a:rPr lang="en-US" altLang="zh-CN" dirty="0">
                <a:solidFill>
                  <a:schemeClr val="tx1"/>
                </a:solidFill>
                <a:latin typeface="FZSSJW--GB1-0"/>
                <a:ea typeface="楷体_GB2312" pitchFamily="49" charset="-122"/>
              </a:rPr>
              <a:t>2</a:t>
            </a:r>
            <a:r>
              <a:rPr lang="zh-CN" altLang="en-US" dirty="0">
                <a:solidFill>
                  <a:schemeClr val="tx1"/>
                </a:solidFill>
                <a:latin typeface="FZSSJW--GB1-0"/>
                <a:ea typeface="楷体_GB2312" pitchFamily="49" charset="-122"/>
              </a:rPr>
              <a:t>）存储过程来实现查询指定出版社的图书出版情况。</a:t>
            </a:r>
          </a:p>
          <a:p>
            <a:pPr algn="l"/>
            <a:r>
              <a:rPr lang="zh-CN" altLang="en-US" dirty="0">
                <a:solidFill>
                  <a:schemeClr val="tx1"/>
                </a:solidFill>
                <a:latin typeface="FZSSJW--GB1-0"/>
                <a:ea typeface="楷体_GB2312" pitchFamily="49" charset="-122"/>
              </a:rPr>
              <a:t>（</a:t>
            </a:r>
            <a:r>
              <a:rPr lang="en-US" altLang="zh-CN" dirty="0">
                <a:solidFill>
                  <a:schemeClr val="tx1"/>
                </a:solidFill>
                <a:latin typeface="FZSSJW--GB1-0"/>
                <a:ea typeface="楷体_GB2312" pitchFamily="49" charset="-122"/>
              </a:rPr>
              <a:t>3</a:t>
            </a:r>
            <a:r>
              <a:rPr lang="zh-CN" altLang="en-US" dirty="0">
                <a:solidFill>
                  <a:schemeClr val="tx1"/>
                </a:solidFill>
                <a:latin typeface="FZSSJW--GB1-0"/>
                <a:ea typeface="楷体_GB2312" pitchFamily="49" charset="-122"/>
              </a:rPr>
              <a:t>）查看出版社的某本图书本月订单情况。</a:t>
            </a:r>
          </a:p>
          <a:p>
            <a:pPr algn="l"/>
            <a:r>
              <a:rPr lang="zh-CN" altLang="en-US" dirty="0">
                <a:solidFill>
                  <a:schemeClr val="tx1"/>
                </a:solidFill>
                <a:latin typeface="FZSSJW--GB1-0"/>
                <a:ea typeface="楷体_GB2312" pitchFamily="49" charset="-122"/>
              </a:rPr>
              <a:t>（</a:t>
            </a:r>
            <a:r>
              <a:rPr lang="en-US" altLang="zh-CN" dirty="0">
                <a:solidFill>
                  <a:schemeClr val="tx1"/>
                </a:solidFill>
                <a:latin typeface="FZSSJW--GB1-0"/>
                <a:ea typeface="楷体_GB2312" pitchFamily="49" charset="-122"/>
              </a:rPr>
              <a:t>4</a:t>
            </a:r>
            <a:r>
              <a:rPr lang="zh-CN" altLang="en-US" dirty="0">
                <a:solidFill>
                  <a:schemeClr val="tx1"/>
                </a:solidFill>
                <a:latin typeface="FZSSJW--GB1-0"/>
                <a:ea typeface="楷体_GB2312" pitchFamily="49" charset="-122"/>
              </a:rPr>
              <a:t>）通过存储过程进行常规用户管理。</a:t>
            </a:r>
          </a:p>
          <a:p>
            <a:pPr algn="l"/>
            <a:r>
              <a:rPr lang="zh-CN" altLang="en-US" dirty="0">
                <a:solidFill>
                  <a:schemeClr val="tx1"/>
                </a:solidFill>
                <a:latin typeface="FZSSJW--GB1-0"/>
                <a:ea typeface="楷体_GB2312" pitchFamily="49" charset="-122"/>
              </a:rPr>
              <a:t>（</a:t>
            </a:r>
            <a:r>
              <a:rPr lang="en-US" altLang="zh-CN" dirty="0">
                <a:solidFill>
                  <a:schemeClr val="tx1"/>
                </a:solidFill>
                <a:latin typeface="FZSSJW--GB1-0"/>
                <a:ea typeface="楷体_GB2312" pitchFamily="49" charset="-122"/>
              </a:rPr>
              <a:t>5</a:t>
            </a:r>
            <a:r>
              <a:rPr lang="zh-CN" altLang="en-US" dirty="0">
                <a:solidFill>
                  <a:schemeClr val="tx1"/>
                </a:solidFill>
                <a:latin typeface="FZSSJW--GB1-0"/>
                <a:ea typeface="楷体_GB2312" pitchFamily="49" charset="-122"/>
              </a:rPr>
              <a:t>）通过触发器对图书进行添加、修改、删除管理</a:t>
            </a:r>
            <a:r>
              <a:rPr lang="zh-CN" altLang="en-US" dirty="0">
                <a:solidFill>
                  <a:schemeClr val="tx1"/>
                </a:solidFill>
                <a:latin typeface="FZSSJW--GB1-0"/>
                <a:ea typeface="楷体_GB2312" pitchFamily="49" charset="-122"/>
              </a:rPr>
              <a:t>。</a:t>
            </a:r>
            <a:endParaRPr lang="en-US" altLang="zh-CN" dirty="0">
              <a:solidFill>
                <a:schemeClr val="tx1"/>
              </a:solidFill>
              <a:latin typeface="FZSSJW--GB1-0"/>
              <a:ea typeface="楷体_GB2312" pitchFamily="49" charset="-122"/>
            </a:endParaRPr>
          </a:p>
        </p:txBody>
      </p:sp>
    </p:spTree>
    <p:extLst>
      <p:ext uri="{BB962C8B-B14F-4D97-AF65-F5344CB8AC3E}">
        <p14:creationId xmlns:p14="http://schemas.microsoft.com/office/powerpoint/2010/main" val="372583431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down)">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animEffect transition="in" filter="wipe(down)">
                                      <p:cBhvr>
                                        <p:cTn id="16" dur="500"/>
                                        <p:tgtEl>
                                          <p:spTgt spid="2">
                                            <p:txEl>
                                              <p:pRg st="1" end="1"/>
                                            </p:txEl>
                                          </p:spTgt>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wipe(down)">
                                      <p:cBhvr>
                                        <p:cTn id="20" dur="500"/>
                                        <p:tgtEl>
                                          <p:spTgt spid="2">
                                            <p:txEl>
                                              <p:pRg st="2" end="2"/>
                                            </p:txEl>
                                          </p:spTgt>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wipe(down)">
                                      <p:cBhvr>
                                        <p:cTn id="24" dur="500"/>
                                        <p:tgtEl>
                                          <p:spTgt spid="2">
                                            <p:txEl>
                                              <p:pRg st="3" end="3"/>
                                            </p:txEl>
                                          </p:spTgt>
                                        </p:tgtEl>
                                      </p:cBhvr>
                                    </p:animEffect>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wipe(down)">
                                      <p:cBhvr>
                                        <p:cTn id="28" dur="500"/>
                                        <p:tgtEl>
                                          <p:spTgt spid="2">
                                            <p:txEl>
                                              <p:pRg st="4" end="4"/>
                                            </p:txEl>
                                          </p:spTgt>
                                        </p:tgtEl>
                                      </p:cBhvr>
                                    </p:animEffect>
                                  </p:childTnLst>
                                </p:cTn>
                              </p:par>
                            </p:childTnLst>
                          </p:cTn>
                        </p:par>
                        <p:par>
                          <p:cTn id="29" fill="hold">
                            <p:stCondLst>
                              <p:cond delay="2500"/>
                            </p:stCondLst>
                            <p:childTnLst>
                              <p:par>
                                <p:cTn id="30" presetID="22" presetClass="entr" presetSubtype="4" fill="hold" grpId="0" nodeType="after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par>
                          <p:cTn id="33" fill="hold">
                            <p:stCondLst>
                              <p:cond delay="3000"/>
                            </p:stCondLst>
                            <p:childTnLst>
                              <p:par>
                                <p:cTn id="34" presetID="22" presetClass="entr" presetSubtype="4" fill="hold" grpId="0" nodeType="afterEffect">
                                  <p:stCondLst>
                                    <p:cond delay="0"/>
                                  </p:stCondLst>
                                  <p:childTnLst>
                                    <p:set>
                                      <p:cBhvr>
                                        <p:cTn id="35" dur="1" fill="hold">
                                          <p:stCondLst>
                                            <p:cond delay="0"/>
                                          </p:stCondLst>
                                        </p:cTn>
                                        <p:tgtEl>
                                          <p:spTgt spid="2">
                                            <p:txEl>
                                              <p:pRg st="6" end="6"/>
                                            </p:txEl>
                                          </p:spTgt>
                                        </p:tgtEl>
                                        <p:attrNameLst>
                                          <p:attrName>style.visibility</p:attrName>
                                        </p:attrNameLst>
                                      </p:cBhvr>
                                      <p:to>
                                        <p:strVal val="visible"/>
                                      </p:to>
                                    </p:set>
                                    <p:animEffect transition="in" filter="wipe(down)">
                                      <p:cBhvr>
                                        <p:cTn id="36"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1305342"/>
            <a:ext cx="7560840" cy="2893100"/>
          </a:xfrm>
          <a:prstGeom prst="rect">
            <a:avLst/>
          </a:prstGeom>
        </p:spPr>
        <p:txBody>
          <a:bodyPr wrap="square">
            <a:spAutoFit/>
          </a:bodyPr>
          <a:lstStyle/>
          <a:p>
            <a:pPr algn="l"/>
            <a:r>
              <a:rPr lang="en-US" altLang="zh-CN" sz="2000" b="1" dirty="0">
                <a:solidFill>
                  <a:schemeClr val="dk1"/>
                </a:solidFill>
                <a:latin typeface="+mn-lt"/>
                <a:ea typeface="+mn-ea"/>
              </a:rPr>
              <a:t>【</a:t>
            </a:r>
            <a:r>
              <a:rPr lang="zh-CN" altLang="en-US" sz="2000" b="1" dirty="0">
                <a:solidFill>
                  <a:schemeClr val="dk1"/>
                </a:solidFill>
                <a:latin typeface="+mn-lt"/>
                <a:ea typeface="+mn-ea"/>
              </a:rPr>
              <a:t>项目实战内容</a:t>
            </a:r>
            <a:r>
              <a:rPr lang="en-US" altLang="zh-CN" sz="2000" b="1" dirty="0">
                <a:solidFill>
                  <a:schemeClr val="dk1"/>
                </a:solidFill>
                <a:latin typeface="+mn-lt"/>
                <a:ea typeface="+mn-ea"/>
              </a:rPr>
              <a:t>】</a:t>
            </a:r>
          </a:p>
          <a:p>
            <a:pPr algn="l"/>
            <a:r>
              <a:rPr lang="zh-CN" altLang="en-US" dirty="0">
                <a:latin typeface="FZSSJW--GB1-0"/>
              </a:rPr>
              <a:t>任务</a:t>
            </a:r>
            <a:r>
              <a:rPr lang="en-US" altLang="zh-CN" dirty="0">
                <a:latin typeface="TimesNewRomanPSMT"/>
              </a:rPr>
              <a:t>1</a:t>
            </a:r>
            <a:r>
              <a:rPr lang="zh-CN" altLang="en-US" dirty="0">
                <a:latin typeface="FZSSJW--GB1-0"/>
              </a:rPr>
              <a:t>：为网上书店数据库创建不带参数的存储过程进行常规图书管理。</a:t>
            </a:r>
          </a:p>
          <a:p>
            <a:pPr algn="l"/>
            <a:r>
              <a:rPr lang="zh-CN" altLang="en-US" dirty="0">
                <a:latin typeface="FZSSJW--GB1-0"/>
              </a:rPr>
              <a:t>任务</a:t>
            </a:r>
            <a:r>
              <a:rPr lang="en-US" altLang="zh-CN" dirty="0">
                <a:latin typeface="TimesNewRomanPSMT"/>
              </a:rPr>
              <a:t>2</a:t>
            </a:r>
            <a:r>
              <a:rPr lang="zh-CN" altLang="en-US" dirty="0">
                <a:latin typeface="FZSSJW--GB1-0"/>
              </a:rPr>
              <a:t>：为网上书店数据库创建带输入参数的存储过程进行常规出版社管理。</a:t>
            </a:r>
          </a:p>
          <a:p>
            <a:pPr algn="l"/>
            <a:r>
              <a:rPr lang="zh-CN" altLang="en-US" dirty="0">
                <a:latin typeface="FZSSJW--GB1-0"/>
              </a:rPr>
              <a:t>任务</a:t>
            </a:r>
            <a:r>
              <a:rPr lang="en-US" altLang="zh-CN" dirty="0">
                <a:latin typeface="TimesNewRomanPSMT"/>
              </a:rPr>
              <a:t>3</a:t>
            </a:r>
            <a:r>
              <a:rPr lang="zh-CN" altLang="en-US" dirty="0">
                <a:latin typeface="FZSSJW--GB1-0"/>
              </a:rPr>
              <a:t>：为网上书店数据库创建带输出参数的存储过程进行常规订单管理。</a:t>
            </a:r>
          </a:p>
          <a:p>
            <a:pPr algn="l"/>
            <a:r>
              <a:rPr lang="zh-CN" altLang="en-US" dirty="0">
                <a:latin typeface="FZSSJW--GB1-0"/>
              </a:rPr>
              <a:t>任务</a:t>
            </a:r>
            <a:r>
              <a:rPr lang="en-US" altLang="zh-CN" dirty="0">
                <a:latin typeface="TimesNewRomanPSMT"/>
              </a:rPr>
              <a:t>4</a:t>
            </a:r>
            <a:r>
              <a:rPr lang="zh-CN" altLang="en-US" dirty="0">
                <a:latin typeface="FZSSJW--GB1-0"/>
              </a:rPr>
              <a:t>：为网上书店数据库创建输入参数带默认值的存储过程进行常规用户管理。</a:t>
            </a:r>
          </a:p>
          <a:p>
            <a:pPr algn="l"/>
            <a:r>
              <a:rPr lang="zh-CN" altLang="en-US" dirty="0">
                <a:latin typeface="FZSSJW--GB1-0"/>
              </a:rPr>
              <a:t>任务</a:t>
            </a:r>
            <a:r>
              <a:rPr lang="en-US" altLang="zh-CN" dirty="0">
                <a:latin typeface="TimesNewRomanPSMT"/>
              </a:rPr>
              <a:t>5</a:t>
            </a:r>
            <a:r>
              <a:rPr lang="zh-CN" altLang="en-US" dirty="0">
                <a:latin typeface="FZSSJW--GB1-0"/>
              </a:rPr>
              <a:t>：为网上书店数据库创建添加图书触发器。</a:t>
            </a:r>
          </a:p>
          <a:p>
            <a:pPr algn="l"/>
            <a:r>
              <a:rPr lang="zh-CN" altLang="en-US" dirty="0">
                <a:latin typeface="FZSSJW--GB1-0"/>
              </a:rPr>
              <a:t>任务</a:t>
            </a:r>
            <a:r>
              <a:rPr lang="en-US" altLang="zh-CN" dirty="0">
                <a:latin typeface="TimesNewRomanPSMT"/>
              </a:rPr>
              <a:t>6</a:t>
            </a:r>
            <a:r>
              <a:rPr lang="zh-CN" altLang="en-US" dirty="0">
                <a:latin typeface="FZSSJW--GB1-0"/>
              </a:rPr>
              <a:t>：为网上书店数据库创建修改图书记录的触发器。</a:t>
            </a:r>
          </a:p>
          <a:p>
            <a:pPr algn="l"/>
            <a:r>
              <a:rPr lang="zh-CN" altLang="en-US" dirty="0">
                <a:latin typeface="FZSSJW--GB1-0"/>
              </a:rPr>
              <a:t>任务</a:t>
            </a:r>
            <a:r>
              <a:rPr lang="en-US" altLang="zh-CN" dirty="0">
                <a:latin typeface="TimesNewRomanPSMT"/>
              </a:rPr>
              <a:t>7</a:t>
            </a:r>
            <a:r>
              <a:rPr lang="zh-CN" altLang="en-US" dirty="0">
                <a:latin typeface="FZSSJW--GB1-0"/>
              </a:rPr>
              <a:t>：为网上书店数据库创建删除图书触发器。</a:t>
            </a:r>
            <a:endParaRPr lang="zh-CN" altLang="en-US" dirty="0"/>
          </a:p>
        </p:txBody>
      </p:sp>
    </p:spTree>
    <p:extLst>
      <p:ext uri="{BB962C8B-B14F-4D97-AF65-F5344CB8AC3E}">
        <p14:creationId xmlns:p14="http://schemas.microsoft.com/office/powerpoint/2010/main" val="59804608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2"/>
          <p:cNvSpPr txBox="1">
            <a:spLocks noChangeArrowheads="1"/>
          </p:cNvSpPr>
          <p:nvPr/>
        </p:nvSpPr>
        <p:spPr bwMode="auto">
          <a:xfrm>
            <a:off x="8883650" y="120015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endParaRPr lang="zh-CN" altLang="zh-CN" sz="4400" b="1">
              <a:solidFill>
                <a:schemeClr val="tx2"/>
              </a:solidFill>
              <a:latin typeface="Tahoma" pitchFamily="34" charset="0"/>
              <a:cs typeface="Times New Roman" pitchFamily="18" charset="0"/>
            </a:endParaRPr>
          </a:p>
        </p:txBody>
      </p:sp>
      <p:sp>
        <p:nvSpPr>
          <p:cNvPr id="302087" name="Rectangle 7"/>
          <p:cNvSpPr>
            <a:spLocks noChangeArrowheads="1"/>
          </p:cNvSpPr>
          <p:nvPr/>
        </p:nvSpPr>
        <p:spPr bwMode="auto">
          <a:xfrm>
            <a:off x="714990" y="44624"/>
            <a:ext cx="82296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en-US" sz="4400" dirty="0">
                <a:solidFill>
                  <a:schemeClr val="bg1"/>
                </a:solidFill>
                <a:ea typeface="黑体" pitchFamily="2" charset="-122"/>
              </a:rPr>
              <a:t>什么是存储</a:t>
            </a:r>
            <a:r>
              <a:rPr lang="zh-CN" altLang="en-US" sz="4400" dirty="0" smtClean="0">
                <a:solidFill>
                  <a:schemeClr val="bg1"/>
                </a:solidFill>
                <a:ea typeface="黑体" pitchFamily="2" charset="-122"/>
              </a:rPr>
              <a:t>过程</a:t>
            </a:r>
            <a:endParaRPr lang="en-US" altLang="zh-CN" sz="4400" dirty="0">
              <a:solidFill>
                <a:schemeClr val="bg1"/>
              </a:solidFill>
              <a:ea typeface="黑体" pitchFamily="2" charset="-122"/>
            </a:endParaRPr>
          </a:p>
        </p:txBody>
      </p:sp>
      <p:sp>
        <p:nvSpPr>
          <p:cNvPr id="2" name="矩形 1"/>
          <p:cNvSpPr/>
          <p:nvPr/>
        </p:nvSpPr>
        <p:spPr>
          <a:xfrm>
            <a:off x="611560" y="1962150"/>
            <a:ext cx="7704211" cy="1815882"/>
          </a:xfrm>
          <a:prstGeom prst="rect">
            <a:avLst/>
          </a:prstGeom>
          <a:ln w="38100">
            <a:solidFill>
              <a:srgbClr val="00B050"/>
            </a:solidFill>
          </a:ln>
        </p:spPr>
        <p:txBody>
          <a:bodyPr wrap="square">
            <a:spAutoFit/>
          </a:bodyPr>
          <a:lstStyle/>
          <a:p>
            <a:pPr algn="l"/>
            <a:r>
              <a:rPr lang="en-US" altLang="zh-CN" sz="2800" b="1" dirty="0" smtClean="0">
                <a:latin typeface="+mn-ea"/>
                <a:ea typeface="+mn-ea"/>
              </a:rPr>
              <a:t>    SQL </a:t>
            </a:r>
            <a:r>
              <a:rPr lang="en-US" altLang="zh-CN" sz="2800" b="1" dirty="0">
                <a:latin typeface="+mn-ea"/>
                <a:ea typeface="+mn-ea"/>
              </a:rPr>
              <a:t>Server </a:t>
            </a:r>
            <a:r>
              <a:rPr lang="zh-CN" altLang="en-US" sz="2800" b="1" dirty="0" smtClean="0">
                <a:latin typeface="+mn-ea"/>
                <a:ea typeface="+mn-ea"/>
              </a:rPr>
              <a:t>中，</a:t>
            </a:r>
            <a:r>
              <a:rPr lang="zh-CN" altLang="zh-CN" sz="2800" b="1" dirty="0" smtClean="0">
                <a:latin typeface="+mn-ea"/>
                <a:ea typeface="+mn-ea"/>
              </a:rPr>
              <a:t>应用程序</a:t>
            </a:r>
            <a:r>
              <a:rPr lang="zh-CN" altLang="zh-CN" sz="2800" b="1" dirty="0">
                <a:latin typeface="+mn-ea"/>
                <a:ea typeface="+mn-ea"/>
              </a:rPr>
              <a:t>如果需要数据库服务器</a:t>
            </a:r>
            <a:r>
              <a:rPr lang="zh-CN" altLang="zh-CN" sz="2800" b="1" dirty="0">
                <a:solidFill>
                  <a:srgbClr val="FF0000"/>
                </a:solidFill>
                <a:latin typeface="+mn-ea"/>
                <a:ea typeface="+mn-ea"/>
              </a:rPr>
              <a:t>执行一系列命令</a:t>
            </a:r>
            <a:r>
              <a:rPr lang="zh-CN" altLang="zh-CN" sz="2800" b="1" dirty="0">
                <a:latin typeface="+mn-ea"/>
                <a:ea typeface="+mn-ea"/>
              </a:rPr>
              <a:t>，以完成某个特定任务，可以一次性调用，让服务器集中完成一批命令，这种方法就是</a:t>
            </a:r>
            <a:r>
              <a:rPr lang="zh-CN" altLang="zh-CN" sz="2800" b="1" dirty="0">
                <a:solidFill>
                  <a:srgbClr val="FF0000"/>
                </a:solidFill>
                <a:latin typeface="+mn-ea"/>
                <a:ea typeface="+mn-ea"/>
              </a:rPr>
              <a:t>存储过程</a:t>
            </a:r>
            <a:r>
              <a:rPr lang="zh-CN" altLang="zh-CN" sz="2800" b="1" dirty="0">
                <a:latin typeface="+mn-ea"/>
                <a:ea typeface="+mn-ea"/>
              </a:rPr>
              <a:t>。</a:t>
            </a:r>
            <a:endParaRPr lang="zh-CN" altLang="en-US" sz="2800" b="1" dirty="0">
              <a:latin typeface="+mn-ea"/>
              <a:ea typeface="+mn-ea"/>
            </a:endParaRPr>
          </a:p>
        </p:txBody>
      </p:sp>
    </p:spTree>
    <p:extLst>
      <p:ext uri="{BB962C8B-B14F-4D97-AF65-F5344CB8AC3E}">
        <p14:creationId xmlns:p14="http://schemas.microsoft.com/office/powerpoint/2010/main" val="237406568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2"/>
          <p:cNvSpPr txBox="1">
            <a:spLocks noChangeArrowheads="1"/>
          </p:cNvSpPr>
          <p:nvPr/>
        </p:nvSpPr>
        <p:spPr bwMode="auto">
          <a:xfrm>
            <a:off x="8883650" y="120015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endParaRPr lang="zh-CN" altLang="zh-CN" sz="4400" b="1">
              <a:solidFill>
                <a:schemeClr val="tx2"/>
              </a:solidFill>
              <a:latin typeface="Tahoma" pitchFamily="34" charset="0"/>
              <a:cs typeface="Times New Roman" pitchFamily="18" charset="0"/>
            </a:endParaRPr>
          </a:p>
        </p:txBody>
      </p:sp>
      <p:sp>
        <p:nvSpPr>
          <p:cNvPr id="302083" name="Text Box 3"/>
          <p:cNvSpPr txBox="1">
            <a:spLocks noChangeArrowheads="1"/>
          </p:cNvSpPr>
          <p:nvPr/>
        </p:nvSpPr>
        <p:spPr bwMode="auto">
          <a:xfrm>
            <a:off x="684213" y="1651397"/>
            <a:ext cx="7992243" cy="2157961"/>
          </a:xfrm>
          <a:prstGeom prst="rect">
            <a:avLst/>
          </a:prstGeom>
          <a:ln/>
        </p:spPr>
        <p:style>
          <a:lnRef idx="2">
            <a:schemeClr val="accent5"/>
          </a:lnRef>
          <a:fillRef idx="1">
            <a:schemeClr val="lt1"/>
          </a:fillRef>
          <a:effectRef idx="0">
            <a:schemeClr val="accent5"/>
          </a:effectRef>
          <a:fontRef idx="minor">
            <a:schemeClr val="dk1"/>
          </a:fontRef>
        </p:style>
        <p:txBody>
          <a:bodyPr/>
          <a:lstStyle>
            <a:lvl1pPr marL="342900" indent="-342900" algn="l">
              <a:defRPr>
                <a:solidFill>
                  <a:schemeClr val="tx1"/>
                </a:solidFill>
                <a:latin typeface="Arial" charset="0"/>
                <a:ea typeface="宋体" charset="-122"/>
              </a:defRPr>
            </a:lvl1pPr>
            <a:lvl2pPr marL="742950" indent="-285750" algn="l">
              <a:defRPr>
                <a:solidFill>
                  <a:schemeClr val="tx1"/>
                </a:solidFill>
                <a:latin typeface="Arial" charset="0"/>
                <a:ea typeface="宋体" charset="-122"/>
              </a:defRPr>
            </a:lvl2pPr>
            <a:lvl3pPr marL="1143000" indent="-228600" algn="l">
              <a:defRPr>
                <a:solidFill>
                  <a:schemeClr val="tx1"/>
                </a:solidFill>
                <a:latin typeface="Arial" charset="0"/>
                <a:ea typeface="宋体" charset="-122"/>
              </a:defRPr>
            </a:lvl3pPr>
            <a:lvl4pPr marL="1600200" indent="-228600" algn="l">
              <a:defRPr>
                <a:solidFill>
                  <a:schemeClr val="tx1"/>
                </a:solidFill>
                <a:latin typeface="Arial" charset="0"/>
                <a:ea typeface="宋体" charset="-122"/>
              </a:defRPr>
            </a:lvl4pPr>
            <a:lvl5pPr marL="2057400" indent="-228600" algn="l">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spcBef>
                <a:spcPct val="20000"/>
              </a:spcBef>
              <a:buClr>
                <a:srgbClr val="6600CC"/>
              </a:buClr>
              <a:buFont typeface="Wingdings" pitchFamily="2" charset="2"/>
              <a:buChar char="q"/>
            </a:pPr>
            <a:r>
              <a:rPr lang="zh-CN" altLang="en-US" sz="2800" dirty="0">
                <a:ea typeface="黑体" pitchFamily="2" charset="-122"/>
              </a:rPr>
              <a:t>存储过程（</a:t>
            </a:r>
            <a:r>
              <a:rPr lang="en-US" altLang="zh-CN" sz="2800" dirty="0">
                <a:ea typeface="黑体" pitchFamily="2" charset="-122"/>
              </a:rPr>
              <a:t>procedure</a:t>
            </a:r>
            <a:r>
              <a:rPr lang="zh-CN" altLang="en-US" sz="2800" dirty="0">
                <a:ea typeface="黑体" pitchFamily="2" charset="-122"/>
              </a:rPr>
              <a:t>）类似于</a:t>
            </a:r>
            <a:r>
              <a:rPr lang="en-US" altLang="zh-CN" sz="2800" dirty="0">
                <a:ea typeface="黑体" pitchFamily="2" charset="-122"/>
              </a:rPr>
              <a:t>C</a:t>
            </a:r>
            <a:r>
              <a:rPr lang="zh-CN" altLang="en-US" sz="2800" dirty="0">
                <a:ea typeface="黑体" pitchFamily="2" charset="-122"/>
              </a:rPr>
              <a:t>语言中的</a:t>
            </a:r>
            <a:r>
              <a:rPr lang="zh-CN" altLang="en-US" sz="2800" dirty="0" smtClean="0">
                <a:ea typeface="黑体" pitchFamily="2" charset="-122"/>
              </a:rPr>
              <a:t>函数，</a:t>
            </a:r>
            <a:r>
              <a:rPr lang="zh-CN" altLang="zh-CN" sz="2800" dirty="0">
                <a:ea typeface="黑体" pitchFamily="2" charset="-122"/>
              </a:rPr>
              <a:t>是</a:t>
            </a:r>
            <a:r>
              <a:rPr lang="en-US" altLang="zh-CN" sz="2800" dirty="0">
                <a:ea typeface="黑体" pitchFamily="2" charset="-122"/>
              </a:rPr>
              <a:t>SQL</a:t>
            </a:r>
            <a:r>
              <a:rPr lang="zh-CN" altLang="zh-CN" sz="2800" dirty="0">
                <a:ea typeface="黑体" pitchFamily="2" charset="-122"/>
              </a:rPr>
              <a:t>语句和控制流语句的预编译</a:t>
            </a:r>
            <a:r>
              <a:rPr lang="zh-CN" altLang="zh-CN" sz="2800" dirty="0" smtClean="0">
                <a:ea typeface="黑体" pitchFamily="2" charset="-122"/>
              </a:rPr>
              <a:t>集合</a:t>
            </a:r>
            <a:r>
              <a:rPr lang="zh-CN" altLang="en-US" sz="2800" dirty="0" smtClean="0">
                <a:ea typeface="黑体" pitchFamily="2" charset="-122"/>
              </a:rPr>
              <a:t>。</a:t>
            </a:r>
            <a:endParaRPr lang="zh-CN" altLang="en-US" sz="2800" dirty="0">
              <a:ea typeface="黑体" pitchFamily="2" charset="-122"/>
            </a:endParaRPr>
          </a:p>
          <a:p>
            <a:pPr>
              <a:spcBef>
                <a:spcPct val="20000"/>
              </a:spcBef>
              <a:buClr>
                <a:srgbClr val="6600CC"/>
              </a:buClr>
              <a:buFont typeface="Wingdings" pitchFamily="2" charset="2"/>
              <a:buChar char="q"/>
            </a:pPr>
            <a:r>
              <a:rPr lang="zh-CN" altLang="en-US" sz="2800" dirty="0">
                <a:ea typeface="黑体" pitchFamily="2" charset="-122"/>
                <a:cs typeface="Times New Roman" pitchFamily="18" charset="0"/>
              </a:rPr>
              <a:t>用来执行管理任务或应用复杂的业务规则</a:t>
            </a:r>
          </a:p>
          <a:p>
            <a:pPr>
              <a:spcBef>
                <a:spcPct val="20000"/>
              </a:spcBef>
              <a:buClr>
                <a:srgbClr val="6600CC"/>
              </a:buClr>
              <a:buFont typeface="Wingdings" pitchFamily="2" charset="2"/>
              <a:buChar char="q"/>
            </a:pPr>
            <a:r>
              <a:rPr lang="zh-CN" altLang="en-US" sz="2800" dirty="0">
                <a:ea typeface="黑体" pitchFamily="2" charset="-122"/>
                <a:cs typeface="Times New Roman" pitchFamily="18" charset="0"/>
              </a:rPr>
              <a:t>存储过程可以带参数，也可以返回结果</a:t>
            </a:r>
          </a:p>
        </p:txBody>
      </p:sp>
      <p:sp>
        <p:nvSpPr>
          <p:cNvPr id="302085" name="Text Box 5"/>
          <p:cNvSpPr txBox="1">
            <a:spLocks noChangeArrowheads="1"/>
          </p:cNvSpPr>
          <p:nvPr/>
        </p:nvSpPr>
        <p:spPr bwMode="auto">
          <a:xfrm>
            <a:off x="5067072" y="4002045"/>
            <a:ext cx="3455988" cy="2695226"/>
          </a:xfrm>
          <a:prstGeom prst="rect">
            <a:avLst/>
          </a:prstGeom>
          <a:gradFill rotWithShape="1">
            <a:gsLst>
              <a:gs pos="0">
                <a:schemeClr val="accent1"/>
              </a:gs>
              <a:gs pos="100000">
                <a:schemeClr val="bg1"/>
              </a:gs>
            </a:gsLst>
            <a:lin ang="54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l">
              <a:spcBef>
                <a:spcPts val="600"/>
              </a:spcBef>
            </a:pPr>
            <a:r>
              <a:rPr lang="en-US" altLang="zh-CN" sz="2400" dirty="0" err="1">
                <a:cs typeface="Times New Roman" pitchFamily="18" charset="0"/>
              </a:rPr>
              <a:t>int</a:t>
            </a:r>
            <a:r>
              <a:rPr lang="en-US" altLang="zh-CN" sz="2400" dirty="0">
                <a:cs typeface="Times New Roman" pitchFamily="18" charset="0"/>
              </a:rPr>
              <a:t> sum(</a:t>
            </a:r>
            <a:r>
              <a:rPr lang="en-US" altLang="zh-CN" sz="2400" dirty="0" err="1">
                <a:cs typeface="Times New Roman" pitchFamily="18" charset="0"/>
              </a:rPr>
              <a:t>int</a:t>
            </a:r>
            <a:r>
              <a:rPr lang="en-US" altLang="zh-CN" sz="2400" dirty="0">
                <a:cs typeface="Times New Roman" pitchFamily="18" charset="0"/>
              </a:rPr>
              <a:t> </a:t>
            </a:r>
            <a:r>
              <a:rPr lang="en-US" altLang="zh-CN" sz="2400" dirty="0" err="1">
                <a:cs typeface="Times New Roman" pitchFamily="18" charset="0"/>
              </a:rPr>
              <a:t>a,int</a:t>
            </a:r>
            <a:r>
              <a:rPr lang="en-US" altLang="zh-CN" sz="2400" dirty="0">
                <a:cs typeface="Times New Roman" pitchFamily="18" charset="0"/>
              </a:rPr>
              <a:t> b)</a:t>
            </a:r>
          </a:p>
          <a:p>
            <a:pPr algn="l">
              <a:spcBef>
                <a:spcPts val="600"/>
              </a:spcBef>
            </a:pPr>
            <a:r>
              <a:rPr lang="en-US" altLang="zh-CN" sz="2400" dirty="0">
                <a:cs typeface="Times New Roman" pitchFamily="18" charset="0"/>
              </a:rPr>
              <a:t>{  </a:t>
            </a:r>
          </a:p>
          <a:p>
            <a:pPr algn="l">
              <a:spcBef>
                <a:spcPts val="600"/>
              </a:spcBef>
            </a:pPr>
            <a:r>
              <a:rPr lang="en-US" altLang="zh-CN" sz="2400" dirty="0">
                <a:cs typeface="Times New Roman" pitchFamily="18" charset="0"/>
              </a:rPr>
              <a:t>   </a:t>
            </a:r>
            <a:r>
              <a:rPr lang="en-US" altLang="zh-CN" sz="2400" dirty="0" err="1">
                <a:cs typeface="Times New Roman" pitchFamily="18" charset="0"/>
              </a:rPr>
              <a:t>int</a:t>
            </a:r>
            <a:r>
              <a:rPr lang="en-US" altLang="zh-CN" sz="2400" dirty="0">
                <a:cs typeface="Times New Roman" pitchFamily="18" charset="0"/>
              </a:rPr>
              <a:t> s;</a:t>
            </a:r>
          </a:p>
          <a:p>
            <a:pPr algn="l">
              <a:spcBef>
                <a:spcPts val="600"/>
              </a:spcBef>
            </a:pPr>
            <a:r>
              <a:rPr lang="en-US" altLang="zh-CN" sz="2400" dirty="0">
                <a:cs typeface="Times New Roman" pitchFamily="18" charset="0"/>
              </a:rPr>
              <a:t>   s =</a:t>
            </a:r>
            <a:r>
              <a:rPr lang="en-US" altLang="zh-CN" sz="2400" dirty="0" err="1">
                <a:cs typeface="Times New Roman" pitchFamily="18" charset="0"/>
              </a:rPr>
              <a:t>a+b</a:t>
            </a:r>
            <a:r>
              <a:rPr lang="en-US" altLang="zh-CN" sz="2400" dirty="0">
                <a:cs typeface="Times New Roman" pitchFamily="18" charset="0"/>
              </a:rPr>
              <a:t>;</a:t>
            </a:r>
          </a:p>
          <a:p>
            <a:pPr algn="l">
              <a:spcBef>
                <a:spcPts val="600"/>
              </a:spcBef>
            </a:pPr>
            <a:r>
              <a:rPr lang="en-US" altLang="zh-CN" sz="2400" dirty="0">
                <a:cs typeface="Times New Roman" pitchFamily="18" charset="0"/>
              </a:rPr>
              <a:t>   return s ;</a:t>
            </a:r>
          </a:p>
          <a:p>
            <a:pPr algn="l">
              <a:spcBef>
                <a:spcPts val="600"/>
              </a:spcBef>
            </a:pPr>
            <a:r>
              <a:rPr lang="en-US" altLang="zh-CN" sz="2400" dirty="0">
                <a:cs typeface="Times New Roman" pitchFamily="18" charset="0"/>
              </a:rPr>
              <a:t>}</a:t>
            </a:r>
          </a:p>
        </p:txBody>
      </p:sp>
      <p:sp>
        <p:nvSpPr>
          <p:cNvPr id="302086" name="AutoShape 6"/>
          <p:cNvSpPr>
            <a:spLocks noChangeArrowheads="1"/>
          </p:cNvSpPr>
          <p:nvPr/>
        </p:nvSpPr>
        <p:spPr bwMode="auto">
          <a:xfrm>
            <a:off x="1187450" y="4005263"/>
            <a:ext cx="3024188" cy="935037"/>
          </a:xfrm>
          <a:prstGeom prst="wedgeRoundRectCallout">
            <a:avLst>
              <a:gd name="adj1" fmla="val 100444"/>
              <a:gd name="adj2" fmla="val 90917"/>
              <a:gd name="adj3" fmla="val 16667"/>
            </a:avLst>
          </a:prstGeom>
          <a:gradFill rotWithShape="1">
            <a:gsLst>
              <a:gs pos="0">
                <a:srgbClr val="FFCC00"/>
              </a:gs>
              <a:gs pos="100000">
                <a:srgbClr val="FFFFFF"/>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r>
              <a:rPr lang="zh-CN" altLang="en-US" sz="2400" dirty="0">
                <a:ea typeface="黑体" pitchFamily="2" charset="-122"/>
                <a:cs typeface="Times New Roman" pitchFamily="18" charset="0"/>
              </a:rPr>
              <a:t>存储过程相当于</a:t>
            </a:r>
            <a:r>
              <a:rPr lang="en-US" altLang="zh-CN" sz="2400" dirty="0">
                <a:ea typeface="黑体" pitchFamily="2" charset="-122"/>
                <a:cs typeface="Times New Roman" pitchFamily="18" charset="0"/>
              </a:rPr>
              <a:t>C</a:t>
            </a:r>
            <a:r>
              <a:rPr lang="zh-CN" altLang="en-US" sz="2400" dirty="0">
                <a:ea typeface="黑体" pitchFamily="2" charset="-122"/>
                <a:cs typeface="Times New Roman" pitchFamily="18" charset="0"/>
              </a:rPr>
              <a:t>语言中的函数</a:t>
            </a:r>
          </a:p>
        </p:txBody>
      </p:sp>
      <p:sp>
        <p:nvSpPr>
          <p:cNvPr id="302087" name="Rectangle 7"/>
          <p:cNvSpPr>
            <a:spLocks noChangeArrowheads="1"/>
          </p:cNvSpPr>
          <p:nvPr/>
        </p:nvSpPr>
        <p:spPr bwMode="auto">
          <a:xfrm>
            <a:off x="654050" y="116632"/>
            <a:ext cx="82296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r>
              <a:rPr lang="zh-CN" altLang="en-US" sz="4400" dirty="0">
                <a:solidFill>
                  <a:schemeClr val="bg1"/>
                </a:solidFill>
                <a:ea typeface="黑体" pitchFamily="2" charset="-122"/>
              </a:rPr>
              <a:t>什么是</a:t>
            </a:r>
            <a:r>
              <a:rPr lang="zh-CN" altLang="en-US" sz="4400">
                <a:solidFill>
                  <a:schemeClr val="bg1"/>
                </a:solidFill>
                <a:ea typeface="黑体" pitchFamily="2" charset="-122"/>
              </a:rPr>
              <a:t>存储</a:t>
            </a:r>
            <a:r>
              <a:rPr lang="zh-CN" altLang="en-US" sz="4400" smtClean="0">
                <a:solidFill>
                  <a:schemeClr val="bg1"/>
                </a:solidFill>
                <a:ea typeface="黑体" pitchFamily="2" charset="-122"/>
              </a:rPr>
              <a:t>过程</a:t>
            </a:r>
            <a:endParaRPr lang="en-US" altLang="zh-CN" sz="4400" dirty="0">
              <a:solidFill>
                <a:schemeClr val="bg1"/>
              </a:solidFill>
              <a:ea typeface="黑体" pitchFamily="2" charset="-122"/>
            </a:endParaRPr>
          </a:p>
        </p:txBody>
      </p:sp>
    </p:spTree>
    <p:extLst>
      <p:ext uri="{BB962C8B-B14F-4D97-AF65-F5344CB8AC3E}">
        <p14:creationId xmlns:p14="http://schemas.microsoft.com/office/powerpoint/2010/main" val="323261344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80" name="Rectangle 4"/>
          <p:cNvSpPr>
            <a:spLocks noGrp="1" noChangeArrowheads="1"/>
          </p:cNvSpPr>
          <p:nvPr>
            <p:ph type="title" idx="4294967295"/>
          </p:nvPr>
        </p:nvSpPr>
        <p:spPr>
          <a:xfrm>
            <a:off x="539552" y="188640"/>
            <a:ext cx="7391400" cy="563563"/>
          </a:xfrm>
          <a:prstGeom prst="rect">
            <a:avLst/>
          </a:prstGeom>
        </p:spPr>
        <p:txBody>
          <a:bodyPr/>
          <a:lstStyle/>
          <a:p>
            <a:r>
              <a:rPr lang="zh-CN" altLang="en-US" dirty="0"/>
              <a:t>存储过程</a:t>
            </a:r>
            <a:r>
              <a:rPr lang="zh-CN" altLang="en-US" dirty="0" smtClean="0"/>
              <a:t>的特征</a:t>
            </a:r>
            <a:endParaRPr lang="zh-CN" altLang="en-US" dirty="0"/>
          </a:p>
        </p:txBody>
      </p:sp>
      <p:sp>
        <p:nvSpPr>
          <p:cNvPr id="306178" name="Text Box 2"/>
          <p:cNvSpPr txBox="1">
            <a:spLocks noChangeArrowheads="1"/>
          </p:cNvSpPr>
          <p:nvPr/>
        </p:nvSpPr>
        <p:spPr bwMode="auto">
          <a:xfrm>
            <a:off x="3352800" y="1143000"/>
            <a:ext cx="56356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graphicFrame>
        <p:nvGraphicFramePr>
          <p:cNvPr id="4" name="图示 3"/>
          <p:cNvGraphicFramePr/>
          <p:nvPr>
            <p:extLst>
              <p:ext uri="{D42A27DB-BD31-4B8C-83A1-F6EECF244321}">
                <p14:modId xmlns:p14="http://schemas.microsoft.com/office/powerpoint/2010/main" val="2847223190"/>
              </p:ext>
            </p:extLst>
          </p:nvPr>
        </p:nvGraphicFramePr>
        <p:xfrm>
          <a:off x="395536" y="1923650"/>
          <a:ext cx="8424936" cy="42416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4501956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graphicEl>
                                              <a:dgm id="{A81E7907-A1F3-4A42-9F70-7D095B885561}"/>
                                            </p:graphicEl>
                                          </p:spTgt>
                                        </p:tgtEl>
                                        <p:attrNameLst>
                                          <p:attrName>style.visibility</p:attrName>
                                        </p:attrNameLst>
                                      </p:cBhvr>
                                      <p:to>
                                        <p:strVal val="visible"/>
                                      </p:to>
                                    </p:set>
                                    <p:anim calcmode="lin" valueType="num">
                                      <p:cBhvr>
                                        <p:cTn id="7" dur="500" fill="hold"/>
                                        <p:tgtEl>
                                          <p:spTgt spid="4">
                                            <p:graphicEl>
                                              <a:dgm id="{A81E7907-A1F3-4A42-9F70-7D095B885561}"/>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A81E7907-A1F3-4A42-9F70-7D095B885561}"/>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A81E7907-A1F3-4A42-9F70-7D095B885561}"/>
                                            </p:graphic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graphicEl>
                                              <a:dgm id="{010E5FA7-FE09-43BB-A5BC-65B7F4700DE3}"/>
                                            </p:graphicEl>
                                          </p:spTgt>
                                        </p:tgtEl>
                                        <p:attrNameLst>
                                          <p:attrName>style.visibility</p:attrName>
                                        </p:attrNameLst>
                                      </p:cBhvr>
                                      <p:to>
                                        <p:strVal val="visible"/>
                                      </p:to>
                                    </p:set>
                                    <p:anim calcmode="lin" valueType="num">
                                      <p:cBhvr>
                                        <p:cTn id="13" dur="500" fill="hold"/>
                                        <p:tgtEl>
                                          <p:spTgt spid="4">
                                            <p:graphicEl>
                                              <a:dgm id="{010E5FA7-FE09-43BB-A5BC-65B7F4700DE3}"/>
                                            </p:graphicEl>
                                          </p:spTgt>
                                        </p:tgtEl>
                                        <p:attrNameLst>
                                          <p:attrName>ppt_w</p:attrName>
                                        </p:attrNameLst>
                                      </p:cBhvr>
                                      <p:tavLst>
                                        <p:tav tm="0">
                                          <p:val>
                                            <p:fltVal val="0"/>
                                          </p:val>
                                        </p:tav>
                                        <p:tav tm="100000">
                                          <p:val>
                                            <p:strVal val="#ppt_w"/>
                                          </p:val>
                                        </p:tav>
                                      </p:tavLst>
                                    </p:anim>
                                    <p:anim calcmode="lin" valueType="num">
                                      <p:cBhvr>
                                        <p:cTn id="14" dur="500" fill="hold"/>
                                        <p:tgtEl>
                                          <p:spTgt spid="4">
                                            <p:graphicEl>
                                              <a:dgm id="{010E5FA7-FE09-43BB-A5BC-65B7F4700DE3}"/>
                                            </p:graphicEl>
                                          </p:spTgt>
                                        </p:tgtEl>
                                        <p:attrNameLst>
                                          <p:attrName>ppt_h</p:attrName>
                                        </p:attrNameLst>
                                      </p:cBhvr>
                                      <p:tavLst>
                                        <p:tav tm="0">
                                          <p:val>
                                            <p:fltVal val="0"/>
                                          </p:val>
                                        </p:tav>
                                        <p:tav tm="100000">
                                          <p:val>
                                            <p:strVal val="#ppt_h"/>
                                          </p:val>
                                        </p:tav>
                                      </p:tavLst>
                                    </p:anim>
                                    <p:animEffect transition="in" filter="fade">
                                      <p:cBhvr>
                                        <p:cTn id="15" dur="500"/>
                                        <p:tgtEl>
                                          <p:spTgt spid="4">
                                            <p:graphicEl>
                                              <a:dgm id="{010E5FA7-FE09-43BB-A5BC-65B7F4700DE3}"/>
                                            </p:graphic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graphicEl>
                                              <a:dgm id="{A8E9B8FE-5C2C-4E26-94B1-A8345B4175DE}"/>
                                            </p:graphicEl>
                                          </p:spTgt>
                                        </p:tgtEl>
                                        <p:attrNameLst>
                                          <p:attrName>style.visibility</p:attrName>
                                        </p:attrNameLst>
                                      </p:cBhvr>
                                      <p:to>
                                        <p:strVal val="visible"/>
                                      </p:to>
                                    </p:set>
                                    <p:anim calcmode="lin" valueType="num">
                                      <p:cBhvr>
                                        <p:cTn id="19" dur="500" fill="hold"/>
                                        <p:tgtEl>
                                          <p:spTgt spid="4">
                                            <p:graphicEl>
                                              <a:dgm id="{A8E9B8FE-5C2C-4E26-94B1-A8345B4175DE}"/>
                                            </p:graphicEl>
                                          </p:spTgt>
                                        </p:tgtEl>
                                        <p:attrNameLst>
                                          <p:attrName>ppt_w</p:attrName>
                                        </p:attrNameLst>
                                      </p:cBhvr>
                                      <p:tavLst>
                                        <p:tav tm="0">
                                          <p:val>
                                            <p:fltVal val="0"/>
                                          </p:val>
                                        </p:tav>
                                        <p:tav tm="100000">
                                          <p:val>
                                            <p:strVal val="#ppt_w"/>
                                          </p:val>
                                        </p:tav>
                                      </p:tavLst>
                                    </p:anim>
                                    <p:anim calcmode="lin" valueType="num">
                                      <p:cBhvr>
                                        <p:cTn id="20" dur="500" fill="hold"/>
                                        <p:tgtEl>
                                          <p:spTgt spid="4">
                                            <p:graphicEl>
                                              <a:dgm id="{A8E9B8FE-5C2C-4E26-94B1-A8345B4175DE}"/>
                                            </p:graphicEl>
                                          </p:spTgt>
                                        </p:tgtEl>
                                        <p:attrNameLst>
                                          <p:attrName>ppt_h</p:attrName>
                                        </p:attrNameLst>
                                      </p:cBhvr>
                                      <p:tavLst>
                                        <p:tav tm="0">
                                          <p:val>
                                            <p:fltVal val="0"/>
                                          </p:val>
                                        </p:tav>
                                        <p:tav tm="100000">
                                          <p:val>
                                            <p:strVal val="#ppt_h"/>
                                          </p:val>
                                        </p:tav>
                                      </p:tavLst>
                                    </p:anim>
                                    <p:animEffect transition="in" filter="fade">
                                      <p:cBhvr>
                                        <p:cTn id="21" dur="500"/>
                                        <p:tgtEl>
                                          <p:spTgt spid="4">
                                            <p:graphicEl>
                                              <a:dgm id="{A8E9B8FE-5C2C-4E26-94B1-A8345B4175DE}"/>
                                            </p:graphic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
                                            <p:graphicEl>
                                              <a:dgm id="{75769539-962F-4022-82AA-720B1620B5E5}"/>
                                            </p:graphicEl>
                                          </p:spTgt>
                                        </p:tgtEl>
                                        <p:attrNameLst>
                                          <p:attrName>style.visibility</p:attrName>
                                        </p:attrNameLst>
                                      </p:cBhvr>
                                      <p:to>
                                        <p:strVal val="visible"/>
                                      </p:to>
                                    </p:set>
                                    <p:anim calcmode="lin" valueType="num">
                                      <p:cBhvr>
                                        <p:cTn id="25" dur="500" fill="hold"/>
                                        <p:tgtEl>
                                          <p:spTgt spid="4">
                                            <p:graphicEl>
                                              <a:dgm id="{75769539-962F-4022-82AA-720B1620B5E5}"/>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75769539-962F-4022-82AA-720B1620B5E5}"/>
                                            </p:graphicEl>
                                          </p:spTgt>
                                        </p:tgtEl>
                                        <p:attrNameLst>
                                          <p:attrName>ppt_h</p:attrName>
                                        </p:attrNameLst>
                                      </p:cBhvr>
                                      <p:tavLst>
                                        <p:tav tm="0">
                                          <p:val>
                                            <p:fltVal val="0"/>
                                          </p:val>
                                        </p:tav>
                                        <p:tav tm="100000">
                                          <p:val>
                                            <p:strVal val="#ppt_h"/>
                                          </p:val>
                                        </p:tav>
                                      </p:tavLst>
                                    </p:anim>
                                    <p:animEffect transition="in" filter="fade">
                                      <p:cBhvr>
                                        <p:cTn id="27" dur="500"/>
                                        <p:tgtEl>
                                          <p:spTgt spid="4">
                                            <p:graphicEl>
                                              <a:dgm id="{75769539-962F-4022-82AA-720B1620B5E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80" name="Rectangle 4"/>
          <p:cNvSpPr>
            <a:spLocks noGrp="1" noChangeArrowheads="1"/>
          </p:cNvSpPr>
          <p:nvPr>
            <p:ph type="title" idx="4294967295"/>
          </p:nvPr>
        </p:nvSpPr>
        <p:spPr>
          <a:xfrm>
            <a:off x="539552" y="188640"/>
            <a:ext cx="7391400" cy="563562"/>
          </a:xfrm>
          <a:prstGeom prst="rect">
            <a:avLst/>
          </a:prstGeom>
        </p:spPr>
        <p:txBody>
          <a:bodyPr/>
          <a:lstStyle/>
          <a:p>
            <a:r>
              <a:rPr lang="zh-CN" altLang="en-US" dirty="0" smtClean="0"/>
              <a:t>使用存储</a:t>
            </a:r>
            <a:r>
              <a:rPr lang="zh-CN" altLang="en-US" dirty="0"/>
              <a:t>过程的优点</a:t>
            </a:r>
          </a:p>
        </p:txBody>
      </p:sp>
      <p:sp>
        <p:nvSpPr>
          <p:cNvPr id="306178" name="Text Box 2"/>
          <p:cNvSpPr txBox="1">
            <a:spLocks noChangeArrowheads="1"/>
          </p:cNvSpPr>
          <p:nvPr/>
        </p:nvSpPr>
        <p:spPr bwMode="auto">
          <a:xfrm>
            <a:off x="3352800" y="1143000"/>
            <a:ext cx="56356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zh-CN" altLang="zh-CN" sz="4400" b="1">
              <a:solidFill>
                <a:schemeClr val="tx2"/>
              </a:solidFill>
              <a:latin typeface="Tahoma" pitchFamily="34" charset="0"/>
              <a:cs typeface="Times New Roman" pitchFamily="18" charset="0"/>
            </a:endParaRPr>
          </a:p>
        </p:txBody>
      </p:sp>
      <p:graphicFrame>
        <p:nvGraphicFramePr>
          <p:cNvPr id="2" name="图示 1"/>
          <p:cNvGraphicFramePr/>
          <p:nvPr>
            <p:extLst>
              <p:ext uri="{D42A27DB-BD31-4B8C-83A1-F6EECF244321}">
                <p14:modId xmlns:p14="http://schemas.microsoft.com/office/powerpoint/2010/main" val="2442582770"/>
              </p:ext>
            </p:extLst>
          </p:nvPr>
        </p:nvGraphicFramePr>
        <p:xfrm>
          <a:off x="684213" y="1412776"/>
          <a:ext cx="7499350" cy="5005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944582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graphicEl>
                                              <a:dgm id="{7B7820C7-7129-4A56-AFAD-FC8A6AA6EE2A}"/>
                                            </p:graphicEl>
                                          </p:spTgt>
                                        </p:tgtEl>
                                        <p:attrNameLst>
                                          <p:attrName>style.visibility</p:attrName>
                                        </p:attrNameLst>
                                      </p:cBhvr>
                                      <p:to>
                                        <p:strVal val="visible"/>
                                      </p:to>
                                    </p:set>
                                    <p:animEffect transition="in" filter="circle(in)">
                                      <p:cBhvr>
                                        <p:cTn id="7" dur="2000"/>
                                        <p:tgtEl>
                                          <p:spTgt spid="2">
                                            <p:graphicEl>
                                              <a:dgm id="{7B7820C7-7129-4A56-AFAD-FC8A6AA6EE2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graphicEl>
                                              <a:dgm id="{839E3C4F-3695-4C33-B55C-30DDABC1836B}"/>
                                            </p:graphicEl>
                                          </p:spTgt>
                                        </p:tgtEl>
                                        <p:attrNameLst>
                                          <p:attrName>style.visibility</p:attrName>
                                        </p:attrNameLst>
                                      </p:cBhvr>
                                      <p:to>
                                        <p:strVal val="visible"/>
                                      </p:to>
                                    </p:set>
                                    <p:animEffect transition="in" filter="circle(in)">
                                      <p:cBhvr>
                                        <p:cTn id="12" dur="2000"/>
                                        <p:tgtEl>
                                          <p:spTgt spid="2">
                                            <p:graphicEl>
                                              <a:dgm id="{839E3C4F-3695-4C33-B55C-30DDABC1836B}"/>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
                                            <p:graphicEl>
                                              <a:dgm id="{11D9908F-6F69-4592-BF5C-1538DC111CE9}"/>
                                            </p:graphicEl>
                                          </p:spTgt>
                                        </p:tgtEl>
                                        <p:attrNameLst>
                                          <p:attrName>style.visibility</p:attrName>
                                        </p:attrNameLst>
                                      </p:cBhvr>
                                      <p:to>
                                        <p:strVal val="visible"/>
                                      </p:to>
                                    </p:set>
                                    <p:animEffect transition="in" filter="circle(in)">
                                      <p:cBhvr>
                                        <p:cTn id="17" dur="2000"/>
                                        <p:tgtEl>
                                          <p:spTgt spid="2">
                                            <p:graphicEl>
                                              <a:dgm id="{11D9908F-6F69-4592-BF5C-1538DC111CE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
                                            <p:graphicEl>
                                              <a:dgm id="{E5DF9B2C-8210-4408-9E43-A3EEB8B6BC2E}"/>
                                            </p:graphicEl>
                                          </p:spTgt>
                                        </p:tgtEl>
                                        <p:attrNameLst>
                                          <p:attrName>style.visibility</p:attrName>
                                        </p:attrNameLst>
                                      </p:cBhvr>
                                      <p:to>
                                        <p:strVal val="visible"/>
                                      </p:to>
                                    </p:set>
                                    <p:animEffect transition="in" filter="circle(in)">
                                      <p:cBhvr>
                                        <p:cTn id="22" dur="2000"/>
                                        <p:tgtEl>
                                          <p:spTgt spid="2">
                                            <p:graphicEl>
                                              <a:dgm id="{E5DF9B2C-8210-4408-9E43-A3EEB8B6BC2E}"/>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
                                            <p:graphicEl>
                                              <a:dgm id="{2390D184-8ECB-4584-894A-17BFA2E85D7C}"/>
                                            </p:graphicEl>
                                          </p:spTgt>
                                        </p:tgtEl>
                                        <p:attrNameLst>
                                          <p:attrName>style.visibility</p:attrName>
                                        </p:attrNameLst>
                                      </p:cBhvr>
                                      <p:to>
                                        <p:strVal val="visible"/>
                                      </p:to>
                                    </p:set>
                                    <p:animEffect transition="in" filter="circle(in)">
                                      <p:cBhvr>
                                        <p:cTn id="27" dur="2000"/>
                                        <p:tgtEl>
                                          <p:spTgt spid="2">
                                            <p:graphicEl>
                                              <a:dgm id="{2390D184-8ECB-4584-894A-17BFA2E85D7C}"/>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
                                            <p:graphicEl>
                                              <a:dgm id="{E9EB8182-03E5-491F-A876-883C765B85F1}"/>
                                            </p:graphicEl>
                                          </p:spTgt>
                                        </p:tgtEl>
                                        <p:attrNameLst>
                                          <p:attrName>style.visibility</p:attrName>
                                        </p:attrNameLst>
                                      </p:cBhvr>
                                      <p:to>
                                        <p:strVal val="visible"/>
                                      </p:to>
                                    </p:set>
                                    <p:animEffect transition="in" filter="circle(in)">
                                      <p:cBhvr>
                                        <p:cTn id="32" dur="2000"/>
                                        <p:tgtEl>
                                          <p:spTgt spid="2">
                                            <p:graphicEl>
                                              <a:dgm id="{E9EB8182-03E5-491F-A876-883C765B85F1}"/>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2">
                                            <p:graphicEl>
                                              <a:dgm id="{4932300C-D796-4126-B16A-71A0BFFD61FB}"/>
                                            </p:graphicEl>
                                          </p:spTgt>
                                        </p:tgtEl>
                                        <p:attrNameLst>
                                          <p:attrName>style.visibility</p:attrName>
                                        </p:attrNameLst>
                                      </p:cBhvr>
                                      <p:to>
                                        <p:strVal val="visible"/>
                                      </p:to>
                                    </p:set>
                                    <p:animEffect transition="in" filter="circle(in)">
                                      <p:cBhvr>
                                        <p:cTn id="37" dur="2000"/>
                                        <p:tgtEl>
                                          <p:spTgt spid="2">
                                            <p:graphicEl>
                                              <a:dgm id="{4932300C-D796-4126-B16A-71A0BFFD61FB}"/>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2">
                                            <p:graphicEl>
                                              <a:dgm id="{399728E2-EF3B-4F40-8E7D-BE67EBC87DAA}"/>
                                            </p:graphicEl>
                                          </p:spTgt>
                                        </p:tgtEl>
                                        <p:attrNameLst>
                                          <p:attrName>style.visibility</p:attrName>
                                        </p:attrNameLst>
                                      </p:cBhvr>
                                      <p:to>
                                        <p:strVal val="visible"/>
                                      </p:to>
                                    </p:set>
                                    <p:animEffect transition="in" filter="circle(in)">
                                      <p:cBhvr>
                                        <p:cTn id="42" dur="2000"/>
                                        <p:tgtEl>
                                          <p:spTgt spid="2">
                                            <p:graphicEl>
                                              <a:dgm id="{399728E2-EF3B-4F40-8E7D-BE67EBC87DAA}"/>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2">
                                            <p:graphicEl>
                                              <a:dgm id="{95BA3E43-B71D-462B-B9FE-CB8FF5D21E4A}"/>
                                            </p:graphicEl>
                                          </p:spTgt>
                                        </p:tgtEl>
                                        <p:attrNameLst>
                                          <p:attrName>style.visibility</p:attrName>
                                        </p:attrNameLst>
                                      </p:cBhvr>
                                      <p:to>
                                        <p:strVal val="visible"/>
                                      </p:to>
                                    </p:set>
                                    <p:animEffect transition="in" filter="circle(in)">
                                      <p:cBhvr>
                                        <p:cTn id="47" dur="2000"/>
                                        <p:tgtEl>
                                          <p:spTgt spid="2">
                                            <p:graphicEl>
                                              <a:dgm id="{95BA3E43-B71D-462B-B9FE-CB8FF5D21E4A}"/>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2">
                                            <p:graphicEl>
                                              <a:dgm id="{BD591AC0-39D1-456D-BFFA-690C47BBB94E}"/>
                                            </p:graphicEl>
                                          </p:spTgt>
                                        </p:tgtEl>
                                        <p:attrNameLst>
                                          <p:attrName>style.visibility</p:attrName>
                                        </p:attrNameLst>
                                      </p:cBhvr>
                                      <p:to>
                                        <p:strVal val="visible"/>
                                      </p:to>
                                    </p:set>
                                    <p:animEffect transition="in" filter="circle(in)">
                                      <p:cBhvr>
                                        <p:cTn id="52" dur="2000"/>
                                        <p:tgtEl>
                                          <p:spTgt spid="2">
                                            <p:graphicEl>
                                              <a:dgm id="{BD591AC0-39D1-456D-BFFA-690C47BBB94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theme/theme1.xml><?xml version="1.0" encoding="utf-8"?>
<a:theme xmlns:a="http://schemas.openxmlformats.org/drawingml/2006/main" name="2_新思境PPT设计 QQ:43618906">
  <a:themeElements>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cap="rnd"/>
      </a:spPr>
      <a:bodyPr wrap="square" rtlCol="0">
        <a:spAutoFit/>
      </a:bodyPr>
      <a:lstStyle>
        <a:defPPr marL="285750" indent="-285750">
          <a:buFont typeface="Arial" pitchFamily="34" charset="0"/>
          <a:buChar char="•"/>
          <a:defRPr dirty="0" smtClean="0">
            <a:latin typeface="+mj-ea"/>
            <a:ea typeface="+mj-ea"/>
          </a:defRPr>
        </a:defPPr>
      </a:lstStyle>
      <a:style>
        <a:lnRef idx="2">
          <a:schemeClr val="accent1"/>
        </a:lnRef>
        <a:fillRef idx="1">
          <a:schemeClr val="lt1"/>
        </a:fillRef>
        <a:effectRef idx="0">
          <a:schemeClr val="accent1"/>
        </a:effectRef>
        <a:fontRef idx="minor">
          <a:schemeClr val="dk1"/>
        </a:fontRef>
      </a:style>
    </a:txDef>
  </a:objectDefaults>
  <a:extraClrSchemeLst>
    <a:extraClrScheme>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877</TotalTime>
  <Words>5406</Words>
  <Application>Microsoft Office PowerPoint</Application>
  <PresentationFormat>全屏显示(4:3)</PresentationFormat>
  <Paragraphs>682</Paragraphs>
  <Slides>51</Slides>
  <Notes>37</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51</vt:i4>
      </vt:variant>
    </vt:vector>
  </HeadingPairs>
  <TitlesOfParts>
    <vt:vector size="70" baseType="lpstr">
      <vt:lpstr>CourierNewPSMT</vt:lpstr>
      <vt:lpstr>Franklin Gothic Book</vt:lpstr>
      <vt:lpstr>FZDBSJW--GB1-0</vt:lpstr>
      <vt:lpstr>FZSSJW--GB1-0</vt:lpstr>
      <vt:lpstr>Mangal</vt:lpstr>
      <vt:lpstr>TimesNewRomanPSMT</vt:lpstr>
      <vt:lpstr>方正姚体</vt:lpstr>
      <vt:lpstr>黑体</vt:lpstr>
      <vt:lpstr>楷体_GB2312</vt:lpstr>
      <vt:lpstr>宋体</vt:lpstr>
      <vt:lpstr>微软雅黑</vt:lpstr>
      <vt:lpstr>Arial</vt:lpstr>
      <vt:lpstr>Arial Narrow</vt:lpstr>
      <vt:lpstr>Constantia</vt:lpstr>
      <vt:lpstr>Franklin Gothic Medium</vt:lpstr>
      <vt:lpstr>Tahoma</vt:lpstr>
      <vt:lpstr>Times New Roman</vt:lpstr>
      <vt:lpstr>Wingdings</vt:lpstr>
      <vt:lpstr>2_新思境PPT设计 QQ:43618906</vt:lpstr>
      <vt:lpstr>SQL Server 2016数据库 项目教程</vt:lpstr>
      <vt:lpstr>PowerPoint 演示文稿</vt:lpstr>
      <vt:lpstr>目标</vt:lpstr>
      <vt:lpstr>重点</vt:lpstr>
      <vt:lpstr>难点</vt:lpstr>
      <vt:lpstr>PowerPoint 演示文稿</vt:lpstr>
      <vt:lpstr>PowerPoint 演示文稿</vt:lpstr>
      <vt:lpstr>存储过程的特征</vt:lpstr>
      <vt:lpstr>使用存储过程的优点</vt:lpstr>
      <vt:lpstr>存储过程的分类 </vt:lpstr>
      <vt:lpstr>常用的系统存储过程 </vt:lpstr>
      <vt:lpstr>PowerPoint 演示文稿</vt:lpstr>
      <vt:lpstr>用户自定义的存储过程</vt:lpstr>
      <vt:lpstr>PowerPoint 演示文稿</vt:lpstr>
      <vt:lpstr>什么是触发器 </vt:lpstr>
      <vt:lpstr>PowerPoint 演示文稿</vt:lpstr>
      <vt:lpstr>PowerPoint 演示文稿</vt:lpstr>
      <vt:lpstr>PowerPoint 演示文稿</vt:lpstr>
      <vt:lpstr>触发器的分类</vt:lpstr>
      <vt:lpstr>DML触发器的种类</vt:lpstr>
      <vt:lpstr>DML触发器的分类</vt:lpstr>
      <vt:lpstr>触发器的工作原理</vt:lpstr>
      <vt:lpstr>  inserted 和deleted 表</vt:lpstr>
      <vt:lpstr>学习任务一：存储过程创建及应用</vt:lpstr>
      <vt:lpstr>PowerPoint 演示文稿</vt:lpstr>
      <vt:lpstr>子任务2：使用T-SQL创建不带参数的存储过程</vt:lpstr>
      <vt:lpstr>子任务3：使用T-SQL 创建带参数的存储过程</vt:lpstr>
      <vt:lpstr>子任务3：使用T-SQL 创建带参数的存储过程</vt:lpstr>
      <vt:lpstr>子任务4：使用T-SQL 创建带参数的存储过程，把输入参数设置默认值</vt:lpstr>
      <vt:lpstr>子任务5：创建带输出参数的存储过程</vt:lpstr>
      <vt:lpstr>学习任务二：创建触发器</vt:lpstr>
      <vt:lpstr>PowerPoint 演示文稿</vt:lpstr>
      <vt:lpstr>子任务2：使用T-SQL 创建INAERT 触发器</vt:lpstr>
      <vt:lpstr>子任务2：创建INSERT触发器</vt:lpstr>
      <vt:lpstr>PowerPoint 演示文稿</vt:lpstr>
      <vt:lpstr>PowerPoint 演示文稿</vt:lpstr>
      <vt:lpstr>子任务3：创建DELETE触发器</vt:lpstr>
      <vt:lpstr>PowerPoint 演示文稿</vt:lpstr>
      <vt:lpstr>PowerPoint 演示文稿</vt:lpstr>
      <vt:lpstr>PowerPoint 演示文稿</vt:lpstr>
      <vt:lpstr>子任务4：使用T-SQL 创建UPDATE（更新）触发器</vt:lpstr>
      <vt:lpstr>PowerPoint 演示文稿</vt:lpstr>
      <vt:lpstr>PowerPoint 演示文稿</vt:lpstr>
      <vt:lpstr>PowerPoint 演示文稿</vt:lpstr>
      <vt:lpstr>PowerPoint 演示文稿</vt:lpstr>
      <vt:lpstr>修改存储过程</vt:lpstr>
      <vt:lpstr>删除存储过程</vt:lpstr>
      <vt:lpstr>PowerPoint 演示文稿</vt:lpstr>
      <vt:lpstr>项目总结</vt:lpstr>
      <vt:lpstr>实训</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第1章内容回顾</dc:title>
  <dc:creator>xiaojing.dai</dc:creator>
  <cp:lastModifiedBy>微软用户</cp:lastModifiedBy>
  <cp:revision>117</cp:revision>
  <dcterms:created xsi:type="dcterms:W3CDTF">2006-03-08T06:55:38Z</dcterms:created>
  <dcterms:modified xsi:type="dcterms:W3CDTF">2020-09-18T02:02:57Z</dcterms:modified>
</cp:coreProperties>
</file>